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27"/>
  </p:notesMasterIdLst>
  <p:sldIdLst>
    <p:sldId id="256" r:id="rId2"/>
    <p:sldId id="257" r:id="rId3"/>
    <p:sldId id="258" r:id="rId4"/>
    <p:sldId id="259" r:id="rId5"/>
    <p:sldId id="261" r:id="rId6"/>
    <p:sldId id="262" r:id="rId7"/>
    <p:sldId id="263" r:id="rId8"/>
    <p:sldId id="264" r:id="rId9"/>
    <p:sldId id="265" r:id="rId10"/>
    <p:sldId id="266" r:id="rId11"/>
    <p:sldId id="268" r:id="rId12"/>
    <p:sldId id="269" r:id="rId13"/>
    <p:sldId id="270" r:id="rId14"/>
    <p:sldId id="271" r:id="rId15"/>
    <p:sldId id="272" r:id="rId16"/>
    <p:sldId id="274"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371" r:id="rId35"/>
    <p:sldId id="372" r:id="rId36"/>
    <p:sldId id="373" r:id="rId37"/>
    <p:sldId id="374" r:id="rId38"/>
    <p:sldId id="375" r:id="rId39"/>
    <p:sldId id="376" r:id="rId40"/>
    <p:sldId id="377" r:id="rId41"/>
    <p:sldId id="378" r:id="rId42"/>
    <p:sldId id="292" r:id="rId43"/>
    <p:sldId id="293" r:id="rId44"/>
    <p:sldId id="294" r:id="rId45"/>
    <p:sldId id="295" r:id="rId46"/>
    <p:sldId id="296" r:id="rId47"/>
    <p:sldId id="297" r:id="rId48"/>
    <p:sldId id="298" r:id="rId49"/>
    <p:sldId id="299" r:id="rId50"/>
    <p:sldId id="300" r:id="rId51"/>
    <p:sldId id="303" r:id="rId52"/>
    <p:sldId id="301" r:id="rId53"/>
    <p:sldId id="304" r:id="rId54"/>
    <p:sldId id="302" r:id="rId55"/>
    <p:sldId id="305" r:id="rId56"/>
    <p:sldId id="306" r:id="rId57"/>
    <p:sldId id="307" r:id="rId58"/>
    <p:sldId id="308" r:id="rId59"/>
    <p:sldId id="309" r:id="rId60"/>
    <p:sldId id="310" r:id="rId61"/>
    <p:sldId id="312" r:id="rId62"/>
    <p:sldId id="311" r:id="rId63"/>
    <p:sldId id="313" r:id="rId64"/>
    <p:sldId id="314" r:id="rId65"/>
    <p:sldId id="315" r:id="rId66"/>
    <p:sldId id="316" r:id="rId67"/>
    <p:sldId id="317" r:id="rId68"/>
    <p:sldId id="363" r:id="rId69"/>
    <p:sldId id="364" r:id="rId70"/>
    <p:sldId id="365" r:id="rId71"/>
    <p:sldId id="366" r:id="rId72"/>
    <p:sldId id="368" r:id="rId73"/>
    <p:sldId id="367" r:id="rId74"/>
    <p:sldId id="318" r:id="rId75"/>
    <p:sldId id="320" r:id="rId76"/>
    <p:sldId id="319" r:id="rId77"/>
    <p:sldId id="321" r:id="rId78"/>
    <p:sldId id="322" r:id="rId79"/>
    <p:sldId id="323" r:id="rId80"/>
    <p:sldId id="324" r:id="rId81"/>
    <p:sldId id="326" r:id="rId82"/>
    <p:sldId id="325"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83" r:id="rId96"/>
    <p:sldId id="384" r:id="rId97"/>
    <p:sldId id="339" r:id="rId98"/>
    <p:sldId id="340" r:id="rId99"/>
    <p:sldId id="343" r:id="rId100"/>
    <p:sldId id="344" r:id="rId101"/>
    <p:sldId id="369" r:id="rId102"/>
    <p:sldId id="370" r:id="rId103"/>
    <p:sldId id="341" r:id="rId104"/>
    <p:sldId id="342" r:id="rId105"/>
    <p:sldId id="379" r:id="rId106"/>
    <p:sldId id="380" r:id="rId107"/>
    <p:sldId id="381" r:id="rId108"/>
    <p:sldId id="382" r:id="rId109"/>
    <p:sldId id="345" r:id="rId110"/>
    <p:sldId id="346"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总览页" id="{BE449C96-035D-4E59-9427-0686E4DE40DC}">
          <p14:sldIdLst>
            <p14:sldId id="256"/>
            <p14:sldId id="257"/>
            <p14:sldId id="258"/>
          </p14:sldIdLst>
        </p14:section>
        <p14:section name="目录页" id="{8B4F345F-E718-4821-A408-F1C383FA6C19}">
          <p14:sldIdLst>
            <p14:sldId id="259"/>
            <p14:sldId id="261"/>
            <p14:sldId id="262"/>
            <p14:sldId id="263"/>
            <p14:sldId id="264"/>
            <p14:sldId id="265"/>
            <p14:sldId id="266"/>
            <p14:sldId id="268"/>
          </p14:sldIdLst>
        </p14:section>
        <p14:section name="二分图" id="{755D3AFB-A05B-4955-BFF8-3A9902B83BEC}">
          <p14:sldIdLst>
            <p14:sldId id="269"/>
            <p14:sldId id="270"/>
            <p14:sldId id="271"/>
            <p14:sldId id="272"/>
            <p14:sldId id="274"/>
            <p14:sldId id="273"/>
            <p14:sldId id="275"/>
            <p14:sldId id="276"/>
            <p14:sldId id="277"/>
            <p14:sldId id="278"/>
            <p14:sldId id="279"/>
            <p14:sldId id="280"/>
            <p14:sldId id="281"/>
            <p14:sldId id="282"/>
            <p14:sldId id="283"/>
            <p14:sldId id="284"/>
            <p14:sldId id="285"/>
            <p14:sldId id="286"/>
            <p14:sldId id="287"/>
            <p14:sldId id="288"/>
            <p14:sldId id="289"/>
            <p14:sldId id="290"/>
            <p14:sldId id="371"/>
            <p14:sldId id="372"/>
            <p14:sldId id="373"/>
            <p14:sldId id="374"/>
            <p14:sldId id="375"/>
            <p14:sldId id="376"/>
            <p14:sldId id="377"/>
            <p14:sldId id="378"/>
          </p14:sldIdLst>
        </p14:section>
        <p14:section name="最大流" id="{5538E724-8400-457B-86C5-D2876DB83FBC}">
          <p14:sldIdLst>
            <p14:sldId id="292"/>
            <p14:sldId id="293"/>
            <p14:sldId id="294"/>
            <p14:sldId id="295"/>
            <p14:sldId id="296"/>
            <p14:sldId id="297"/>
            <p14:sldId id="298"/>
            <p14:sldId id="299"/>
            <p14:sldId id="300"/>
            <p14:sldId id="303"/>
            <p14:sldId id="301"/>
            <p14:sldId id="304"/>
            <p14:sldId id="302"/>
            <p14:sldId id="305"/>
            <p14:sldId id="306"/>
            <p14:sldId id="307"/>
            <p14:sldId id="308"/>
            <p14:sldId id="309"/>
            <p14:sldId id="310"/>
            <p14:sldId id="312"/>
            <p14:sldId id="311"/>
            <p14:sldId id="313"/>
            <p14:sldId id="314"/>
            <p14:sldId id="315"/>
            <p14:sldId id="316"/>
            <p14:sldId id="317"/>
            <p14:sldId id="363"/>
            <p14:sldId id="364"/>
            <p14:sldId id="365"/>
            <p14:sldId id="366"/>
            <p14:sldId id="368"/>
            <p14:sldId id="367"/>
          </p14:sldIdLst>
        </p14:section>
        <p14:section name="最小割" id="{81B13766-AC3D-4327-85AF-370B07B561CD}">
          <p14:sldIdLst>
            <p14:sldId id="318"/>
            <p14:sldId id="320"/>
            <p14:sldId id="319"/>
            <p14:sldId id="321"/>
          </p14:sldIdLst>
        </p14:section>
        <p14:section name="费用流" id="{55EF420F-5ABD-4BFA-BA67-C74A65DC71F7}">
          <p14:sldIdLst>
            <p14:sldId id="322"/>
            <p14:sldId id="323"/>
            <p14:sldId id="324"/>
            <p14:sldId id="326"/>
            <p14:sldId id="325"/>
            <p14:sldId id="327"/>
            <p14:sldId id="328"/>
            <p14:sldId id="329"/>
          </p14:sldIdLst>
        </p14:section>
        <p14:section name="例题" id="{B01F7FA9-5573-4CA0-AE8A-71BEBB48EA83}">
          <p14:sldIdLst>
            <p14:sldId id="330"/>
            <p14:sldId id="331"/>
            <p14:sldId id="332"/>
            <p14:sldId id="333"/>
            <p14:sldId id="334"/>
            <p14:sldId id="335"/>
            <p14:sldId id="336"/>
            <p14:sldId id="337"/>
            <p14:sldId id="338"/>
            <p14:sldId id="383"/>
            <p14:sldId id="384"/>
            <p14:sldId id="339"/>
            <p14:sldId id="340"/>
            <p14:sldId id="343"/>
            <p14:sldId id="344"/>
            <p14:sldId id="369"/>
            <p14:sldId id="370"/>
            <p14:sldId id="341"/>
            <p14:sldId id="342"/>
            <p14:sldId id="379"/>
            <p14:sldId id="380"/>
            <p14:sldId id="381"/>
            <p14:sldId id="382"/>
            <p14:sldId id="345"/>
            <p14:sldId id="346"/>
            <p14:sldId id="348"/>
            <p14:sldId id="349"/>
            <p14:sldId id="350"/>
            <p14:sldId id="351"/>
            <p14:sldId id="352"/>
            <p14:sldId id="353"/>
            <p14:sldId id="354"/>
            <p14:sldId id="355"/>
            <p14:sldId id="356"/>
            <p14:sldId id="357"/>
            <p14:sldId id="358"/>
            <p14:sldId id="359"/>
            <p14:sldId id="360"/>
            <p14:sldId id="361"/>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4817"/>
    <a:srgbClr val="EEBAA8"/>
    <a:srgbClr val="008FF0"/>
    <a:srgbClr val="1630EE"/>
    <a:srgbClr val="4619EB"/>
    <a:srgbClr val="0594FF"/>
    <a:srgbClr val="1B0FB1"/>
    <a:srgbClr val="3A08B8"/>
    <a:srgbClr val="09C2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5" d="100"/>
          <a:sy n="85" d="100"/>
        </p:scale>
        <p:origin x="45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F23C7A-1A32-4539-B4F6-564112AB13F3}" type="datetimeFigureOut">
              <a:rPr lang="zh-CN" altLang="en-US" smtClean="0"/>
              <a:t>2022/7/19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F9BBD-A79F-4AED-9ED8-E691C0282D21}" type="slidenum">
              <a:rPr lang="zh-CN" altLang="en-US" smtClean="0"/>
              <a:t>‹#›</a:t>
            </a:fld>
            <a:endParaRPr lang="zh-CN" altLang="en-US"/>
          </a:p>
        </p:txBody>
      </p:sp>
    </p:spTree>
    <p:extLst>
      <p:ext uri="{BB962C8B-B14F-4D97-AF65-F5344CB8AC3E}">
        <p14:creationId xmlns:p14="http://schemas.microsoft.com/office/powerpoint/2010/main" val="233870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7/19/2022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7/19/2022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7/19/2022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A16AA21-1863-4931-97CB-99D0A168701B}" type="datetimeFigureOut">
              <a:rPr lang="en-US" dirty="0"/>
              <a:t>7/19/2022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72C379-9A7C-4C87-A116-CBE9F58B04C5}" type="datetimeFigureOut">
              <a:rPr lang="en-US" dirty="0"/>
              <a:t>7/19/2022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7/19/2022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00.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00.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40.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40.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0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70.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70.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50.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8" Type="http://schemas.openxmlformats.org/officeDocument/2006/relationships/slide" Target="slide124.xml"/><Relationship Id="rId3" Type="http://schemas.openxmlformats.org/officeDocument/2006/relationships/slide" Target="slide79.xml"/><Relationship Id="rId7" Type="http://schemas.openxmlformats.org/officeDocument/2006/relationships/slide" Target="slide122.xml"/><Relationship Id="rId2" Type="http://schemas.openxmlformats.org/officeDocument/2006/relationships/slide" Target="slide78.xml"/><Relationship Id="rId1" Type="http://schemas.openxmlformats.org/officeDocument/2006/relationships/slideLayout" Target="../slideLayouts/slideLayout4.xml"/><Relationship Id="rId6" Type="http://schemas.openxmlformats.org/officeDocument/2006/relationships/slide" Target="slide120.xml"/><Relationship Id="rId5" Type="http://schemas.openxmlformats.org/officeDocument/2006/relationships/slide" Target="slide118.xml"/><Relationship Id="rId10" Type="http://schemas.openxmlformats.org/officeDocument/2006/relationships/slide" Target="slide2.xml"/><Relationship Id="rId4" Type="http://schemas.openxmlformats.org/officeDocument/2006/relationships/slide" Target="slide81.xml"/><Relationship Id="rId9" Type="http://schemas.openxmlformats.org/officeDocument/2006/relationships/image" Target="../media/image10.png"/></Relationships>
</file>

<file path=ppt/slides/_rels/slide110.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11.png"/><Relationship Id="rId12" Type="http://schemas.openxmlformats.org/officeDocument/2006/relationships/image" Target="../media/image146.png"/><Relationship Id="rId2" Type="http://schemas.openxmlformats.org/officeDocument/2006/relationships/image" Target="../media/image1350.png"/><Relationship Id="rId1" Type="http://schemas.openxmlformats.org/officeDocument/2006/relationships/slideLayout" Target="../slideLayouts/slideLayout2.xml"/><Relationship Id="rId6" Type="http://schemas.openxmlformats.org/officeDocument/2006/relationships/image" Target="../media/image1400.png"/><Relationship Id="rId11" Type="http://schemas.openxmlformats.org/officeDocument/2006/relationships/image" Target="../media/image145.png"/><Relationship Id="rId5" Type="http://schemas.openxmlformats.org/officeDocument/2006/relationships/image" Target="../media/image1390.png"/><Relationship Id="rId10" Type="http://schemas.openxmlformats.org/officeDocument/2006/relationships/image" Target="../media/image144.png"/><Relationship Id="rId4" Type="http://schemas.openxmlformats.org/officeDocument/2006/relationships/image" Target="../media/image1380.png"/><Relationship Id="rId9" Type="http://schemas.openxmlformats.org/officeDocument/2006/relationships/image" Target="../media/image1430.png"/><Relationship Id="rId14" Type="http://schemas.openxmlformats.org/officeDocument/2006/relationships/slide" Target="slide9.xml"/></Relationships>
</file>

<file path=ppt/slides/_rels/slide111.xml.rels><?xml version="1.0" encoding="UTF-8" standalone="yes"?>
<Relationships xmlns="http://schemas.openxmlformats.org/package/2006/relationships"><Relationship Id="rId13" Type="http://schemas.openxmlformats.org/officeDocument/2006/relationships/image" Target="../media/image158.png"/><Relationship Id="rId18" Type="http://schemas.openxmlformats.org/officeDocument/2006/relationships/image" Target="../media/image163.png"/><Relationship Id="rId26" Type="http://schemas.openxmlformats.org/officeDocument/2006/relationships/image" Target="../media/image171.png"/><Relationship Id="rId39" Type="http://schemas.openxmlformats.org/officeDocument/2006/relationships/image" Target="../media/image184.png"/><Relationship Id="rId21" Type="http://schemas.openxmlformats.org/officeDocument/2006/relationships/image" Target="../media/image166.png"/><Relationship Id="rId34" Type="http://schemas.openxmlformats.org/officeDocument/2006/relationships/image" Target="../media/image179.png"/><Relationship Id="rId42" Type="http://schemas.openxmlformats.org/officeDocument/2006/relationships/image" Target="../media/image187.png"/><Relationship Id="rId7" Type="http://schemas.openxmlformats.org/officeDocument/2006/relationships/image" Target="../media/image152.png"/><Relationship Id="rId2" Type="http://schemas.openxmlformats.org/officeDocument/2006/relationships/image" Target="../media/image1350.png"/><Relationship Id="rId16" Type="http://schemas.openxmlformats.org/officeDocument/2006/relationships/image" Target="../media/image161.png"/><Relationship Id="rId20" Type="http://schemas.openxmlformats.org/officeDocument/2006/relationships/image" Target="../media/image165.png"/><Relationship Id="rId29" Type="http://schemas.openxmlformats.org/officeDocument/2006/relationships/image" Target="../media/image174.png"/><Relationship Id="rId41"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24" Type="http://schemas.openxmlformats.org/officeDocument/2006/relationships/image" Target="../media/image169.png"/><Relationship Id="rId32" Type="http://schemas.openxmlformats.org/officeDocument/2006/relationships/image" Target="../media/image177.png"/><Relationship Id="rId37" Type="http://schemas.openxmlformats.org/officeDocument/2006/relationships/image" Target="../media/image182.png"/><Relationship Id="rId40" Type="http://schemas.openxmlformats.org/officeDocument/2006/relationships/image" Target="../media/image185.png"/><Relationship Id="rId5" Type="http://schemas.openxmlformats.org/officeDocument/2006/relationships/image" Target="../media/image150.png"/><Relationship Id="rId15" Type="http://schemas.openxmlformats.org/officeDocument/2006/relationships/image" Target="../media/image160.png"/><Relationship Id="rId23" Type="http://schemas.openxmlformats.org/officeDocument/2006/relationships/image" Target="../media/image168.png"/><Relationship Id="rId28" Type="http://schemas.openxmlformats.org/officeDocument/2006/relationships/image" Target="../media/image173.png"/><Relationship Id="rId36" Type="http://schemas.openxmlformats.org/officeDocument/2006/relationships/image" Target="../media/image181.png"/><Relationship Id="rId10" Type="http://schemas.openxmlformats.org/officeDocument/2006/relationships/image" Target="../media/image155.png"/><Relationship Id="rId19" Type="http://schemas.openxmlformats.org/officeDocument/2006/relationships/image" Target="../media/image164.png"/><Relationship Id="rId31" Type="http://schemas.openxmlformats.org/officeDocument/2006/relationships/image" Target="../media/image176.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7.png"/><Relationship Id="rId27" Type="http://schemas.openxmlformats.org/officeDocument/2006/relationships/image" Target="../media/image172.png"/><Relationship Id="rId30" Type="http://schemas.openxmlformats.org/officeDocument/2006/relationships/image" Target="../media/image175.png"/><Relationship Id="rId35" Type="http://schemas.openxmlformats.org/officeDocument/2006/relationships/image" Target="../media/image180.png"/><Relationship Id="rId43" Type="http://schemas.openxmlformats.org/officeDocument/2006/relationships/slide" Target="slide9.xml"/><Relationship Id="rId8" Type="http://schemas.openxmlformats.org/officeDocument/2006/relationships/image" Target="../media/image153.png"/><Relationship Id="rId3" Type="http://schemas.openxmlformats.org/officeDocument/2006/relationships/image" Target="../media/image148.png"/><Relationship Id="rId12" Type="http://schemas.openxmlformats.org/officeDocument/2006/relationships/image" Target="../media/image157.png"/><Relationship Id="rId17" Type="http://schemas.openxmlformats.org/officeDocument/2006/relationships/image" Target="../media/image162.png"/><Relationship Id="rId25" Type="http://schemas.openxmlformats.org/officeDocument/2006/relationships/image" Target="../media/image170.png"/><Relationship Id="rId33" Type="http://schemas.openxmlformats.org/officeDocument/2006/relationships/image" Target="../media/image178.png"/><Relationship Id="rId38" Type="http://schemas.openxmlformats.org/officeDocument/2006/relationships/image" Target="../media/image183.png"/></Relationships>
</file>

<file path=ppt/slides/_rels/slide1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slide" Target="slide9.xm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s>
</file>

<file path=ppt/slides/_rels/slide11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slide" Target="slide9.xml"/><Relationship Id="rId5" Type="http://schemas.openxmlformats.org/officeDocument/2006/relationships/image" Target="../media/image19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s>
</file>

<file path=ppt/slides/_rels/slide11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1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1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2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23.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png"/><Relationship Id="rId18" Type="http://schemas.openxmlformats.org/officeDocument/2006/relationships/image" Target="../media/image226.png"/><Relationship Id="rId26" Type="http://schemas.openxmlformats.org/officeDocument/2006/relationships/image" Target="../media/image234.png"/><Relationship Id="rId3" Type="http://schemas.openxmlformats.org/officeDocument/2006/relationships/image" Target="../media/image211.png"/><Relationship Id="rId21" Type="http://schemas.openxmlformats.org/officeDocument/2006/relationships/image" Target="../media/image229.png"/><Relationship Id="rId7" Type="http://schemas.openxmlformats.org/officeDocument/2006/relationships/image" Target="../media/image215.png"/><Relationship Id="rId12" Type="http://schemas.openxmlformats.org/officeDocument/2006/relationships/image" Target="../media/image220.png"/><Relationship Id="rId17" Type="http://schemas.openxmlformats.org/officeDocument/2006/relationships/image" Target="../media/image225.png"/><Relationship Id="rId25" Type="http://schemas.openxmlformats.org/officeDocument/2006/relationships/image" Target="../media/image233.png"/><Relationship Id="rId2" Type="http://schemas.openxmlformats.org/officeDocument/2006/relationships/image" Target="../media/image209.png"/><Relationship Id="rId16" Type="http://schemas.openxmlformats.org/officeDocument/2006/relationships/image" Target="../media/image224.png"/><Relationship Id="rId20" Type="http://schemas.openxmlformats.org/officeDocument/2006/relationships/image" Target="../media/image228.png"/><Relationship Id="rId29"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219.png"/><Relationship Id="rId24" Type="http://schemas.openxmlformats.org/officeDocument/2006/relationships/image" Target="../media/image232.png"/><Relationship Id="rId5" Type="http://schemas.openxmlformats.org/officeDocument/2006/relationships/image" Target="../media/image213.png"/><Relationship Id="rId15" Type="http://schemas.openxmlformats.org/officeDocument/2006/relationships/image" Target="../media/image223.png"/><Relationship Id="rId23" Type="http://schemas.openxmlformats.org/officeDocument/2006/relationships/image" Target="../media/image231.png"/><Relationship Id="rId28" Type="http://schemas.openxmlformats.org/officeDocument/2006/relationships/image" Target="../media/image236.pn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222.png"/><Relationship Id="rId22" Type="http://schemas.openxmlformats.org/officeDocument/2006/relationships/image" Target="../media/image230.png"/><Relationship Id="rId27" Type="http://schemas.openxmlformats.org/officeDocument/2006/relationships/image" Target="../media/image235.png"/></Relationships>
</file>

<file path=ppt/slides/_rels/slide12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11.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slide" Target="slide5.xml"/></Relationships>
</file>

<file path=ppt/slides/_rels/slide1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1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 Target="slide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 Target="slide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 Target="slide15.xml"/><Relationship Id="rId5" Type="http://schemas.openxmlformats.org/officeDocument/2006/relationships/tags" Target="../tags/tag5.xml"/><Relationship Id="rId15" Type="http://schemas.openxmlformats.org/officeDocument/2006/relationships/slide" Target="slide1.xml"/><Relationship Id="rId10" Type="http://schemas.openxmlformats.org/officeDocument/2006/relationships/slide" Target="slide6.xml"/><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10.png"/><Relationship Id="rId18" Type="http://schemas.openxmlformats.org/officeDocument/2006/relationships/slide" Target="slide5.xml"/><Relationship Id="rId3" Type="http://schemas.openxmlformats.org/officeDocument/2006/relationships/image" Target="../media/image1811.png"/><Relationship Id="rId7" Type="http://schemas.openxmlformats.org/officeDocument/2006/relationships/image" Target="../media/image2210.png"/><Relationship Id="rId12" Type="http://schemas.openxmlformats.org/officeDocument/2006/relationships/image" Target="../media/image1510.png"/><Relationship Id="rId17" Type="http://schemas.openxmlformats.org/officeDocument/2006/relationships/image" Target="../media/image2010.png"/><Relationship Id="rId2" Type="http://schemas.openxmlformats.org/officeDocument/2006/relationships/image" Target="../media/image22.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110.png"/><Relationship Id="rId11" Type="http://schemas.openxmlformats.org/officeDocument/2006/relationships/image" Target="../media/image1410.png"/><Relationship Id="rId5" Type="http://schemas.openxmlformats.org/officeDocument/2006/relationships/image" Target="../media/image2011.png"/><Relationship Id="rId15" Type="http://schemas.openxmlformats.org/officeDocument/2006/relationships/image" Target="../media/image1810.png"/><Relationship Id="rId10" Type="http://schemas.openxmlformats.org/officeDocument/2006/relationships/image" Target="../media/image1310.png"/><Relationship Id="rId4" Type="http://schemas.openxmlformats.org/officeDocument/2006/relationships/image" Target="../media/image1910.png"/><Relationship Id="rId9" Type="http://schemas.openxmlformats.org/officeDocument/2006/relationships/image" Target="../media/image1210.png"/><Relationship Id="rId14" Type="http://schemas.openxmlformats.org/officeDocument/2006/relationships/image" Target="../media/image1710.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610.png"/><Relationship Id="rId18" Type="http://schemas.openxmlformats.org/officeDocument/2006/relationships/image" Target="../media/image32.png"/><Relationship Id="rId3" Type="http://schemas.openxmlformats.org/officeDocument/2006/relationships/image" Target="../media/image26.png"/><Relationship Id="rId21" Type="http://schemas.openxmlformats.org/officeDocument/2006/relationships/image" Target="../media/image35.png"/><Relationship Id="rId7" Type="http://schemas.openxmlformats.org/officeDocument/2006/relationships/image" Target="../media/image30.png"/><Relationship Id="rId12" Type="http://schemas.openxmlformats.org/officeDocument/2006/relationships/image" Target="../media/image1510.png"/><Relationship Id="rId17" Type="http://schemas.openxmlformats.org/officeDocument/2006/relationships/image" Target="../media/image2010.png"/><Relationship Id="rId2" Type="http://schemas.openxmlformats.org/officeDocument/2006/relationships/image" Target="../media/image25.png"/><Relationship Id="rId16" Type="http://schemas.openxmlformats.org/officeDocument/2006/relationships/image" Target="../media/image24.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1410.png"/><Relationship Id="rId24" Type="http://schemas.openxmlformats.org/officeDocument/2006/relationships/slide" Target="slide5.xml"/><Relationship Id="rId5" Type="http://schemas.openxmlformats.org/officeDocument/2006/relationships/image" Target="../media/image28.png"/><Relationship Id="rId15" Type="http://schemas.openxmlformats.org/officeDocument/2006/relationships/image" Target="../media/image1810.png"/><Relationship Id="rId23" Type="http://schemas.openxmlformats.org/officeDocument/2006/relationships/image" Target="../media/image37.png"/><Relationship Id="rId10" Type="http://schemas.openxmlformats.org/officeDocument/2006/relationships/image" Target="../media/image1310.png"/><Relationship Id="rId19"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1210.png"/><Relationship Id="rId14" Type="http://schemas.openxmlformats.org/officeDocument/2006/relationships/image" Target="../media/image1710.png"/><Relationship Id="rId22"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3.png"/><Relationship Id="rId18" Type="http://schemas.openxmlformats.org/officeDocument/2006/relationships/image" Target="../media/image32.png"/><Relationship Id="rId3" Type="http://schemas.openxmlformats.org/officeDocument/2006/relationships/image" Target="../media/image26.png"/><Relationship Id="rId21" Type="http://schemas.openxmlformats.org/officeDocument/2006/relationships/image" Target="../media/image35.png"/><Relationship Id="rId7" Type="http://schemas.openxmlformats.org/officeDocument/2006/relationships/image" Target="../media/image30.png"/><Relationship Id="rId12" Type="http://schemas.openxmlformats.org/officeDocument/2006/relationships/image" Target="../media/image42.png"/><Relationship Id="rId17" Type="http://schemas.openxmlformats.org/officeDocument/2006/relationships/image" Target="../media/image46.png"/><Relationship Id="rId2" Type="http://schemas.openxmlformats.org/officeDocument/2006/relationships/image" Target="../media/image38.png"/><Relationship Id="rId16" Type="http://schemas.openxmlformats.org/officeDocument/2006/relationships/image" Target="../media/image24.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1.png"/><Relationship Id="rId24" Type="http://schemas.openxmlformats.org/officeDocument/2006/relationships/slide" Target="slide5.xml"/><Relationship Id="rId5" Type="http://schemas.openxmlformats.org/officeDocument/2006/relationships/image" Target="../media/image28.png"/><Relationship Id="rId15" Type="http://schemas.openxmlformats.org/officeDocument/2006/relationships/image" Target="../media/image45.png"/><Relationship Id="rId23" Type="http://schemas.openxmlformats.org/officeDocument/2006/relationships/image" Target="../media/image37.png"/><Relationship Id="rId10" Type="http://schemas.openxmlformats.org/officeDocument/2006/relationships/image" Target="../media/image40.png"/><Relationship Id="rId19"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36.png"/><Relationship Id="rId3" Type="http://schemas.openxmlformats.org/officeDocument/2006/relationships/image" Target="../media/image48.png"/><Relationship Id="rId21" Type="http://schemas.openxmlformats.org/officeDocument/2006/relationships/image" Target="../media/image46.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43.png"/><Relationship Id="rId25" Type="http://schemas.openxmlformats.org/officeDocument/2006/relationships/image" Target="../media/image55.png"/><Relationship Id="rId2" Type="http://schemas.openxmlformats.org/officeDocument/2006/relationships/image" Target="../media/image47.png"/><Relationship Id="rId16" Type="http://schemas.openxmlformats.org/officeDocument/2006/relationships/image" Target="../media/image42.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0.png"/><Relationship Id="rId24" Type="http://schemas.openxmlformats.org/officeDocument/2006/relationships/image" Target="../media/image54.png"/><Relationship Id="rId5" Type="http://schemas.openxmlformats.org/officeDocument/2006/relationships/image" Target="../media/image50.png"/><Relationship Id="rId15" Type="http://schemas.openxmlformats.org/officeDocument/2006/relationships/image" Target="../media/image41.png"/><Relationship Id="rId23" Type="http://schemas.openxmlformats.org/officeDocument/2006/relationships/image" Target="../media/image53.png"/><Relationship Id="rId28" Type="http://schemas.openxmlformats.org/officeDocument/2006/relationships/slide" Target="slide5.xml"/><Relationship Id="rId10" Type="http://schemas.openxmlformats.org/officeDocument/2006/relationships/image" Target="../media/image29.png"/><Relationship Id="rId19" Type="http://schemas.openxmlformats.org/officeDocument/2006/relationships/image" Target="../media/image45.png"/><Relationship Id="rId4" Type="http://schemas.openxmlformats.org/officeDocument/2006/relationships/image" Target="../media/image49.png"/><Relationship Id="rId9" Type="http://schemas.openxmlformats.org/officeDocument/2006/relationships/image" Target="../media/image28.png"/><Relationship Id="rId14" Type="http://schemas.openxmlformats.org/officeDocument/2006/relationships/image" Target="../media/image40.png"/><Relationship Id="rId22" Type="http://schemas.openxmlformats.org/officeDocument/2006/relationships/image" Target="../media/image52.png"/><Relationship Id="rId27"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9.png"/><Relationship Id="rId3" Type="http://schemas.openxmlformats.org/officeDocument/2006/relationships/image" Target="../media/image55.png"/><Relationship Id="rId21" Type="http://schemas.openxmlformats.org/officeDocument/2006/relationships/image" Target="../media/image46.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43.png"/><Relationship Id="rId25" Type="http://schemas.openxmlformats.org/officeDocument/2006/relationships/image" Target="../media/image58.png"/><Relationship Id="rId2" Type="http://schemas.openxmlformats.org/officeDocument/2006/relationships/image" Target="../media/image54.png"/><Relationship Id="rId16" Type="http://schemas.openxmlformats.org/officeDocument/2006/relationships/image" Target="../media/image42.png"/><Relationship Id="rId20" Type="http://schemas.openxmlformats.org/officeDocument/2006/relationships/image" Target="../media/image24.png"/><Relationship Id="rId29"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30.png"/><Relationship Id="rId24" Type="http://schemas.openxmlformats.org/officeDocument/2006/relationships/image" Target="../media/image57.png"/><Relationship Id="rId32" Type="http://schemas.openxmlformats.org/officeDocument/2006/relationships/slide" Target="slide5.xml"/><Relationship Id="rId5" Type="http://schemas.openxmlformats.org/officeDocument/2006/relationships/image" Target="../media/image52.png"/><Relationship Id="rId15" Type="http://schemas.openxmlformats.org/officeDocument/2006/relationships/image" Target="../media/image41.png"/><Relationship Id="rId23" Type="http://schemas.openxmlformats.org/officeDocument/2006/relationships/image" Target="../media/image37.png"/><Relationship Id="rId28" Type="http://schemas.openxmlformats.org/officeDocument/2006/relationships/image" Target="../media/image61.png"/><Relationship Id="rId10" Type="http://schemas.openxmlformats.org/officeDocument/2006/relationships/image" Target="../media/image29.png"/><Relationship Id="rId19" Type="http://schemas.openxmlformats.org/officeDocument/2006/relationships/image" Target="../media/image45.png"/><Relationship Id="rId31" Type="http://schemas.openxmlformats.org/officeDocument/2006/relationships/image" Target="../media/image64.png"/><Relationship Id="rId4" Type="http://schemas.openxmlformats.org/officeDocument/2006/relationships/image" Target="../media/image53.png"/><Relationship Id="rId9" Type="http://schemas.openxmlformats.org/officeDocument/2006/relationships/image" Target="../media/image28.png"/><Relationship Id="rId14" Type="http://schemas.openxmlformats.org/officeDocument/2006/relationships/image" Target="../media/image40.png"/><Relationship Id="rId22" Type="http://schemas.openxmlformats.org/officeDocument/2006/relationships/image" Target="../media/image36.png"/><Relationship Id="rId27" Type="http://schemas.openxmlformats.org/officeDocument/2006/relationships/image" Target="../media/image60.png"/><Relationship Id="rId30"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6.png"/><Relationship Id="rId2" Type="http://schemas.openxmlformats.org/officeDocument/2006/relationships/image" Target="../media/image77.png"/><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slide" Target="slide5.xml"/><Relationship Id="rId14"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slide" Target="slide5.xml"/><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3" Type="http://schemas.openxmlformats.org/officeDocument/2006/relationships/image" Target="../media/image78.png"/><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image" Target="../media/image77.png"/><Relationship Id="rId16"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94.png"/><Relationship Id="rId5" Type="http://schemas.openxmlformats.org/officeDocument/2006/relationships/image" Target="../media/image80.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79.png"/><Relationship Id="rId9" Type="http://schemas.openxmlformats.org/officeDocument/2006/relationships/slide" Target="slide5.xml"/><Relationship Id="rId1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8" Type="http://schemas.openxmlformats.org/officeDocument/2006/relationships/image" Target="../media/image580.png"/><Relationship Id="rId26" Type="http://schemas.openxmlformats.org/officeDocument/2006/relationships/image" Target="../media/image660.png"/><Relationship Id="rId21" Type="http://schemas.openxmlformats.org/officeDocument/2006/relationships/image" Target="../media/image401.png"/><Relationship Id="rId17" Type="http://schemas.openxmlformats.org/officeDocument/2006/relationships/image" Target="../media/image570.png"/><Relationship Id="rId25" Type="http://schemas.openxmlformats.org/officeDocument/2006/relationships/image" Target="../media/image650.png"/><Relationship Id="rId2" Type="http://schemas.openxmlformats.org/officeDocument/2006/relationships/image" Target="../media/image380.png"/><Relationship Id="rId20" Type="http://schemas.openxmlformats.org/officeDocument/2006/relationships/image" Target="../media/image390.png"/><Relationship Id="rId29" Type="http://schemas.openxmlformats.org/officeDocument/2006/relationships/slide" Target="slide7.xml"/><Relationship Id="rId1" Type="http://schemas.openxmlformats.org/officeDocument/2006/relationships/slideLayout" Target="../slideLayouts/slideLayout9.xml"/><Relationship Id="rId24" Type="http://schemas.openxmlformats.org/officeDocument/2006/relationships/image" Target="../media/image640.png"/><Relationship Id="rId23" Type="http://schemas.openxmlformats.org/officeDocument/2006/relationships/image" Target="../media/image630.png"/><Relationship Id="rId28" Type="http://schemas.openxmlformats.org/officeDocument/2006/relationships/image" Target="../media/image680.png"/><Relationship Id="rId19" Type="http://schemas.openxmlformats.org/officeDocument/2006/relationships/image" Target="../media/image590.png"/><Relationship Id="rId22" Type="http://schemas.openxmlformats.org/officeDocument/2006/relationships/image" Target="../media/image620.png"/><Relationship Id="rId27" Type="http://schemas.openxmlformats.org/officeDocument/2006/relationships/image" Target="../media/image670.png"/></Relationships>
</file>

<file path=ppt/slides/_rels/slide4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500.png"/><Relationship Id="rId18" Type="http://schemas.openxmlformats.org/officeDocument/2006/relationships/image" Target="../media/image560.png"/><Relationship Id="rId3" Type="http://schemas.openxmlformats.org/officeDocument/2006/relationships/image" Target="../media/image410.png"/><Relationship Id="rId21" Type="http://schemas.openxmlformats.org/officeDocument/2006/relationships/slide" Target="slide7.xml"/><Relationship Id="rId7" Type="http://schemas.openxmlformats.org/officeDocument/2006/relationships/image" Target="../media/image450.png"/><Relationship Id="rId12" Type="http://schemas.openxmlformats.org/officeDocument/2006/relationships/image" Target="../media/image490.png"/><Relationship Id="rId17" Type="http://schemas.openxmlformats.org/officeDocument/2006/relationships/image" Target="../media/image550.png"/><Relationship Id="rId2" Type="http://schemas.openxmlformats.org/officeDocument/2006/relationships/image" Target="../media/image400.png"/><Relationship Id="rId16" Type="http://schemas.openxmlformats.org/officeDocument/2006/relationships/image" Target="../media/image540.png"/><Relationship Id="rId20" Type="http://schemas.openxmlformats.org/officeDocument/2006/relationships/image" Target="../media/image690.png"/><Relationship Id="rId1" Type="http://schemas.openxmlformats.org/officeDocument/2006/relationships/slideLayout" Target="../slideLayouts/slideLayout9.xml"/><Relationship Id="rId6" Type="http://schemas.openxmlformats.org/officeDocument/2006/relationships/image" Target="../media/image440.png"/><Relationship Id="rId5" Type="http://schemas.openxmlformats.org/officeDocument/2006/relationships/image" Target="../media/image430.png"/><Relationship Id="rId15" Type="http://schemas.openxmlformats.org/officeDocument/2006/relationships/image" Target="../media/image520.png"/><Relationship Id="rId10" Type="http://schemas.openxmlformats.org/officeDocument/2006/relationships/image" Target="../media/image390.png"/><Relationship Id="rId19" Type="http://schemas.openxmlformats.org/officeDocument/2006/relationships/image" Target="../media/image600.png"/><Relationship Id="rId4" Type="http://schemas.openxmlformats.org/officeDocument/2006/relationships/image" Target="../media/image420.png"/><Relationship Id="rId9" Type="http://schemas.openxmlformats.org/officeDocument/2006/relationships/image" Target="../media/image470.png"/><Relationship Id="rId14" Type="http://schemas.openxmlformats.org/officeDocument/2006/relationships/image" Target="../media/image511.png"/></Relationships>
</file>

<file path=ppt/slides/_rels/slide46.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730.png"/><Relationship Id="rId18" Type="http://schemas.openxmlformats.org/officeDocument/2006/relationships/image" Target="../media/image780.png"/><Relationship Id="rId3" Type="http://schemas.openxmlformats.org/officeDocument/2006/relationships/image" Target="../media/image560.png"/><Relationship Id="rId21" Type="http://schemas.openxmlformats.org/officeDocument/2006/relationships/image" Target="../media/image811.png"/><Relationship Id="rId7" Type="http://schemas.openxmlformats.org/officeDocument/2006/relationships/image" Target="../media/image460.png"/><Relationship Id="rId12" Type="http://schemas.openxmlformats.org/officeDocument/2006/relationships/image" Target="../media/image511.png"/><Relationship Id="rId17" Type="http://schemas.openxmlformats.org/officeDocument/2006/relationships/image" Target="../media/image770.png"/><Relationship Id="rId2" Type="http://schemas.openxmlformats.org/officeDocument/2006/relationships/image" Target="../media/image700.png"/><Relationship Id="rId16" Type="http://schemas.openxmlformats.org/officeDocument/2006/relationships/image" Target="../media/image760.png"/><Relationship Id="rId20" Type="http://schemas.openxmlformats.org/officeDocument/2006/relationships/image" Target="../media/image800.png"/><Relationship Id="rId1" Type="http://schemas.openxmlformats.org/officeDocument/2006/relationships/slideLayout" Target="../slideLayouts/slideLayout9.xml"/><Relationship Id="rId6" Type="http://schemas.openxmlformats.org/officeDocument/2006/relationships/image" Target="../media/image450.png"/><Relationship Id="rId11" Type="http://schemas.openxmlformats.org/officeDocument/2006/relationships/image" Target="../media/image720.png"/><Relationship Id="rId5" Type="http://schemas.openxmlformats.org/officeDocument/2006/relationships/image" Target="../media/image710.png"/><Relationship Id="rId15" Type="http://schemas.openxmlformats.org/officeDocument/2006/relationships/image" Target="../media/image750.png"/><Relationship Id="rId19" Type="http://schemas.openxmlformats.org/officeDocument/2006/relationships/image" Target="../media/image790.png"/><Relationship Id="rId4" Type="http://schemas.openxmlformats.org/officeDocument/2006/relationships/image" Target="../media/image400.png"/><Relationship Id="rId9" Type="http://schemas.openxmlformats.org/officeDocument/2006/relationships/image" Target="../media/image390.png"/><Relationship Id="rId14" Type="http://schemas.openxmlformats.org/officeDocument/2006/relationships/image" Target="../media/image740.png"/><Relationship Id="rId22" Type="http://schemas.openxmlformats.org/officeDocument/2006/relationships/slide" Target="slide7.xml"/></Relationships>
</file>

<file path=ppt/slides/_rels/slide47.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4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2.xml"/><Relationship Id="rId3" Type="http://schemas.openxmlformats.org/officeDocument/2006/relationships/slide" Target="slide14.xml"/><Relationship Id="rId7" Type="http://schemas.openxmlformats.org/officeDocument/2006/relationships/slide" Target="slide30.xml"/><Relationship Id="rId12" Type="http://schemas.openxmlformats.org/officeDocument/2006/relationships/slide" Target="slide41.xml"/><Relationship Id="rId2" Type="http://schemas.openxmlformats.org/officeDocument/2006/relationships/slide" Target="slide12.xml"/><Relationship Id="rId1" Type="http://schemas.openxmlformats.org/officeDocument/2006/relationships/slideLayout" Target="../slideLayouts/slideLayout4.xml"/><Relationship Id="rId6" Type="http://schemas.openxmlformats.org/officeDocument/2006/relationships/slide" Target="slide21.xml"/><Relationship Id="rId11" Type="http://schemas.openxmlformats.org/officeDocument/2006/relationships/slide" Target="slide38.xml"/><Relationship Id="rId5" Type="http://schemas.openxmlformats.org/officeDocument/2006/relationships/slide" Target="slide20.xml"/><Relationship Id="rId10" Type="http://schemas.openxmlformats.org/officeDocument/2006/relationships/slide" Target="slide34.xml"/><Relationship Id="rId4" Type="http://schemas.openxmlformats.org/officeDocument/2006/relationships/slide" Target="slide19.xml"/><Relationship Id="rId9" Type="http://schemas.openxmlformats.org/officeDocument/2006/relationships/slide" Target="slide32.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80.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5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891.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890.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5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890.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5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30.png"/><Relationship Id="rId7" Type="http://schemas.openxmlformats.org/officeDocument/2006/relationships/image" Target="../media/image970.png"/><Relationship Id="rId2"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960.png"/><Relationship Id="rId11" Type="http://schemas.openxmlformats.org/officeDocument/2006/relationships/slide" Target="slide7.xml"/><Relationship Id="rId5" Type="http://schemas.openxmlformats.org/officeDocument/2006/relationships/image" Target="../media/image106.png"/><Relationship Id="rId10" Type="http://schemas.openxmlformats.org/officeDocument/2006/relationships/image" Target="../media/image1000.png"/><Relationship Id="rId4" Type="http://schemas.openxmlformats.org/officeDocument/2006/relationships/image" Target="../media/image940.png"/><Relationship Id="rId9" Type="http://schemas.openxmlformats.org/officeDocument/2006/relationships/image" Target="../media/image990.png"/></Relationships>
</file>

<file path=ppt/slides/_rels/slide66.xml.rels><?xml version="1.0" encoding="UTF-8" standalone="yes"?>
<Relationships xmlns="http://schemas.openxmlformats.org/package/2006/relationships"><Relationship Id="rId3" Type="http://schemas.openxmlformats.org/officeDocument/2006/relationships/image" Target="../media/image1020.png"/><Relationship Id="rId7" Type="http://schemas.openxmlformats.org/officeDocument/2006/relationships/slide" Target="slide7.xml"/><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7.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73.xml"/><Relationship Id="rId18" Type="http://schemas.openxmlformats.org/officeDocument/2006/relationships/image" Target="../media/image7.png"/><Relationship Id="rId3" Type="http://schemas.openxmlformats.org/officeDocument/2006/relationships/slide" Target="slide43.xml"/><Relationship Id="rId7" Type="http://schemas.openxmlformats.org/officeDocument/2006/relationships/slide" Target="slide64.xml"/><Relationship Id="rId12" Type="http://schemas.openxmlformats.org/officeDocument/2006/relationships/slide" Target="slide72.xml"/><Relationship Id="rId17" Type="http://schemas.openxmlformats.org/officeDocument/2006/relationships/slide" Target="slide95.xml"/><Relationship Id="rId2" Type="http://schemas.openxmlformats.org/officeDocument/2006/relationships/slide" Target="slide42.xml"/><Relationship Id="rId16" Type="http://schemas.openxmlformats.org/officeDocument/2006/relationships/slide" Target="slide91.xml"/><Relationship Id="rId1" Type="http://schemas.openxmlformats.org/officeDocument/2006/relationships/slideLayout" Target="../slideLayouts/slideLayout4.xml"/><Relationship Id="rId6" Type="http://schemas.openxmlformats.org/officeDocument/2006/relationships/slide" Target="slide55.xml"/><Relationship Id="rId11" Type="http://schemas.openxmlformats.org/officeDocument/2006/relationships/image" Target="../media/image6.png"/><Relationship Id="rId5" Type="http://schemas.openxmlformats.org/officeDocument/2006/relationships/slide" Target="slide50.xml"/><Relationship Id="rId15" Type="http://schemas.openxmlformats.org/officeDocument/2006/relationships/slide" Target="slide89.xml"/><Relationship Id="rId10" Type="http://schemas.openxmlformats.org/officeDocument/2006/relationships/slide" Target="slide71.xml"/><Relationship Id="rId19" Type="http://schemas.openxmlformats.org/officeDocument/2006/relationships/slide" Target="slide2.xml"/><Relationship Id="rId4" Type="http://schemas.openxmlformats.org/officeDocument/2006/relationships/slide" Target="slide44.xml"/><Relationship Id="rId9" Type="http://schemas.openxmlformats.org/officeDocument/2006/relationships/slide" Target="slide69.xml"/><Relationship Id="rId14" Type="http://schemas.openxmlformats.org/officeDocument/2006/relationships/slide" Target="slide86.xml"/></Relationships>
</file>

<file path=ppt/slides/_rels/slide7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8" Type="http://schemas.openxmlformats.org/officeDocument/2006/relationships/image" Target="../media/image580.png"/><Relationship Id="rId26" Type="http://schemas.openxmlformats.org/officeDocument/2006/relationships/image" Target="../media/image660.png"/><Relationship Id="rId21" Type="http://schemas.openxmlformats.org/officeDocument/2006/relationships/image" Target="../media/image401.png"/><Relationship Id="rId17" Type="http://schemas.openxmlformats.org/officeDocument/2006/relationships/image" Target="../media/image570.png"/><Relationship Id="rId25" Type="http://schemas.openxmlformats.org/officeDocument/2006/relationships/image" Target="../media/image650.png"/><Relationship Id="rId2" Type="http://schemas.openxmlformats.org/officeDocument/2006/relationships/image" Target="../media/image1100.png"/><Relationship Id="rId20" Type="http://schemas.openxmlformats.org/officeDocument/2006/relationships/image" Target="../media/image390.png"/><Relationship Id="rId29" Type="http://schemas.openxmlformats.org/officeDocument/2006/relationships/slide" Target="slide9.xml"/><Relationship Id="rId1" Type="http://schemas.openxmlformats.org/officeDocument/2006/relationships/slideLayout" Target="../slideLayouts/slideLayout9.xml"/><Relationship Id="rId24" Type="http://schemas.openxmlformats.org/officeDocument/2006/relationships/image" Target="../media/image640.png"/><Relationship Id="rId23" Type="http://schemas.openxmlformats.org/officeDocument/2006/relationships/image" Target="../media/image630.png"/><Relationship Id="rId28" Type="http://schemas.openxmlformats.org/officeDocument/2006/relationships/image" Target="../media/image680.png"/><Relationship Id="rId19" Type="http://schemas.openxmlformats.org/officeDocument/2006/relationships/image" Target="../media/image590.png"/><Relationship Id="rId22" Type="http://schemas.openxmlformats.org/officeDocument/2006/relationships/image" Target="../media/image620.png"/><Relationship Id="rId27" Type="http://schemas.openxmlformats.org/officeDocument/2006/relationships/image" Target="../media/image670.png"/></Relationships>
</file>

<file path=ppt/slides/_rels/slide7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1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8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1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0.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8" Type="http://schemas.openxmlformats.org/officeDocument/2006/relationships/slide" Target="slide103.xml"/><Relationship Id="rId13" Type="http://schemas.openxmlformats.org/officeDocument/2006/relationships/slide" Target="slide116.xml"/><Relationship Id="rId3" Type="http://schemas.openxmlformats.org/officeDocument/2006/relationships/slide" Target="slide75.xml"/><Relationship Id="rId7" Type="http://schemas.openxmlformats.org/officeDocument/2006/relationships/slide" Target="slide101.xml"/><Relationship Id="rId12" Type="http://schemas.openxmlformats.org/officeDocument/2006/relationships/slide" Target="slide108.xml"/><Relationship Id="rId2" Type="http://schemas.openxmlformats.org/officeDocument/2006/relationships/slide" Target="slide74.xml"/><Relationship Id="rId1" Type="http://schemas.openxmlformats.org/officeDocument/2006/relationships/slideLayout" Target="../slideLayouts/slideLayout4.xml"/><Relationship Id="rId6" Type="http://schemas.openxmlformats.org/officeDocument/2006/relationships/slide" Target="slide99.xml"/><Relationship Id="rId11" Type="http://schemas.openxmlformats.org/officeDocument/2006/relationships/slide" Target="slide107.xml"/><Relationship Id="rId5" Type="http://schemas.openxmlformats.org/officeDocument/2006/relationships/slide" Target="slide97.xml"/><Relationship Id="rId15" Type="http://schemas.openxmlformats.org/officeDocument/2006/relationships/slide" Target="slide2.xml"/><Relationship Id="rId10" Type="http://schemas.openxmlformats.org/officeDocument/2006/relationships/image" Target="../media/image8.png"/><Relationship Id="rId4" Type="http://schemas.openxmlformats.org/officeDocument/2006/relationships/slide" Target="slide76.xml"/><Relationship Id="rId9" Type="http://schemas.openxmlformats.org/officeDocument/2006/relationships/slide" Target="slide105.xml"/><Relationship Id="rId1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0.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9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23B0E-1FF4-4686-B772-1CF8EAEE215B}"/>
              </a:ext>
            </a:extLst>
          </p:cNvPr>
          <p:cNvSpPr>
            <a:spLocks noGrp="1"/>
          </p:cNvSpPr>
          <p:nvPr>
            <p:ph type="ctrTitle"/>
          </p:nvPr>
        </p:nvSpPr>
        <p:spPr/>
        <p:txBody>
          <a:bodyPr/>
          <a:lstStyle/>
          <a:p>
            <a:r>
              <a:rPr lang="zh-CN" altLang="en-US" dirty="0"/>
              <a:t>匹配算法与网络流</a:t>
            </a:r>
          </a:p>
        </p:txBody>
      </p:sp>
      <p:sp>
        <p:nvSpPr>
          <p:cNvPr id="3" name="副标题 2">
            <a:extLst>
              <a:ext uri="{FF2B5EF4-FFF2-40B4-BE49-F238E27FC236}">
                <a16:creationId xmlns:a16="http://schemas.microsoft.com/office/drawing/2014/main" id="{A25C45D3-2DF5-42B4-A920-6236DC2BA31E}"/>
              </a:ext>
            </a:extLst>
          </p:cNvPr>
          <p:cNvSpPr>
            <a:spLocks noGrp="1"/>
          </p:cNvSpPr>
          <p:nvPr>
            <p:ph type="subTitle" idx="1"/>
          </p:nvPr>
        </p:nvSpPr>
        <p:spPr/>
        <p:txBody>
          <a:bodyPr/>
          <a:lstStyle/>
          <a:p>
            <a:r>
              <a:rPr lang="en-US" altLang="zh-CN" dirty="0"/>
              <a:t>FOI2022</a:t>
            </a:r>
            <a:r>
              <a:rPr lang="zh-CN" altLang="en-US" dirty="0"/>
              <a:t>算法夏令营提高班</a:t>
            </a:r>
            <a:r>
              <a:rPr lang="en-US" altLang="zh-CN" dirty="0"/>
              <a:t>day7</a:t>
            </a:r>
          </a:p>
          <a:p>
            <a:r>
              <a:rPr lang="zh-CN" altLang="en-US" dirty="0"/>
              <a:t>谢濡键</a:t>
            </a:r>
          </a:p>
        </p:txBody>
      </p:sp>
    </p:spTree>
    <p:extLst>
      <p:ext uri="{BB962C8B-B14F-4D97-AF65-F5344CB8AC3E}">
        <p14:creationId xmlns:p14="http://schemas.microsoft.com/office/powerpoint/2010/main" val="221799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97B2D-6641-470E-8ECF-00D415C4758D}"/>
              </a:ext>
            </a:extLst>
          </p:cNvPr>
          <p:cNvSpPr>
            <a:spLocks noGrp="1"/>
          </p:cNvSpPr>
          <p:nvPr>
            <p:ph type="title"/>
          </p:nvPr>
        </p:nvSpPr>
        <p:spPr/>
        <p:txBody>
          <a:bodyPr/>
          <a:lstStyle/>
          <a:p>
            <a:r>
              <a:rPr lang="zh-CN" altLang="en-US" dirty="0"/>
              <a:t>费用流</a:t>
            </a:r>
          </a:p>
        </p:txBody>
      </p:sp>
      <p:sp>
        <p:nvSpPr>
          <p:cNvPr id="3" name="文本占位符 2">
            <a:extLst>
              <a:ext uri="{FF2B5EF4-FFF2-40B4-BE49-F238E27FC236}">
                <a16:creationId xmlns:a16="http://schemas.microsoft.com/office/drawing/2014/main" id="{3B181386-C2A9-4166-85EF-2194BFD4CAF7}"/>
              </a:ext>
            </a:extLst>
          </p:cNvPr>
          <p:cNvSpPr>
            <a:spLocks noGrp="1"/>
          </p:cNvSpPr>
          <p:nvPr>
            <p:ph type="body" idx="1"/>
          </p:nvPr>
        </p:nvSpPr>
        <p:spPr/>
        <p:txBody>
          <a:bodyPr/>
          <a:lstStyle/>
          <a:p>
            <a:r>
              <a:rPr lang="zh-CN" altLang="en-US" dirty="0"/>
              <a:t>当水管需要收费</a:t>
            </a:r>
            <a:r>
              <a:rPr lang="en-US" altLang="zh-CN" dirty="0"/>
              <a:t>…</a:t>
            </a:r>
            <a:endParaRPr lang="zh-CN" altLang="en-US" dirty="0"/>
          </a:p>
        </p:txBody>
      </p:sp>
    </p:spTree>
    <p:extLst>
      <p:ext uri="{BB962C8B-B14F-4D97-AF65-F5344CB8AC3E}">
        <p14:creationId xmlns:p14="http://schemas.microsoft.com/office/powerpoint/2010/main" val="140612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E166C-1361-48CE-BB6B-389A64CF5673}"/>
              </a:ext>
            </a:extLst>
          </p:cNvPr>
          <p:cNvSpPr>
            <a:spLocks noGrp="1"/>
          </p:cNvSpPr>
          <p:nvPr>
            <p:ph type="title"/>
          </p:nvPr>
        </p:nvSpPr>
        <p:spPr/>
        <p:txBody>
          <a:bodyPr/>
          <a:lstStyle/>
          <a:p>
            <a:r>
              <a:rPr lang="zh-CN" altLang="en-US" dirty="0">
                <a:solidFill>
                  <a:schemeClr val="tx1"/>
                </a:solidFill>
              </a:rPr>
              <a:t>二分图最大独立集</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B247CB1-2746-4542-8C08-F983DC7F7D4F}"/>
                  </a:ext>
                </a:extLst>
              </p:cNvPr>
              <p:cNvSpPr>
                <a:spLocks noGrp="1"/>
              </p:cNvSpPr>
              <p:nvPr>
                <p:ph idx="1"/>
              </p:nvPr>
            </p:nvSpPr>
            <p:spPr/>
            <p:txBody>
              <a:bodyPr>
                <a:noAutofit/>
              </a:bodyPr>
              <a:lstStyle/>
              <a:p>
                <a:r>
                  <a:rPr lang="zh-CN" altLang="en-US" sz="2200" dirty="0">
                    <a:latin typeface="等线" panose="02010600030101010101" pitchFamily="2" charset="-122"/>
                    <a:ea typeface="等线" panose="02010600030101010101" pitchFamily="2" charset="-122"/>
                  </a:rPr>
                  <a:t>对于二分图的其中一个点集，</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向其中的点连容量为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的边，割掉表示不选这个点。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对于二分图的另外一个点集，其中的点向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连容量为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的边，割掉表示不选这个点。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对于原图中两个相邻的点，它们之间连一条容量为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如果一个点选了，另一个点就不能选。</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如果一个点没有被割，另一个点必须割掉。</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要让割的点最少，求出最小割即可。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答案为总点数减去最小割。</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发现这个图于二分图最小顶点覆盖的模型一致。</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结论：二分图中，最小顶点覆盖</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最大独立集</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总点数。</a:t>
                </a:r>
                <a:endParaRPr lang="en-US" altLang="zh-CN" sz="22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DB247CB1-2746-4542-8C08-F983DC7F7D4F}"/>
                  </a:ext>
                </a:extLst>
              </p:cNvPr>
              <p:cNvSpPr>
                <a:spLocks noGrp="1" noRot="1" noChangeAspect="1" noMove="1" noResize="1" noEditPoints="1" noAdjustHandles="1" noChangeArrowheads="1" noChangeShapeType="1" noTextEdit="1"/>
              </p:cNvSpPr>
              <p:nvPr>
                <p:ph idx="1"/>
              </p:nvPr>
            </p:nvSpPr>
            <p:spPr>
              <a:blipFill>
                <a:blip r:embed="rId2"/>
                <a:stretch>
                  <a:fillRect l="-424" t="-1805" b="-17293"/>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79395AA3-1A6E-4F86-BC39-D61D9C078EC1}"/>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18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01FA1-B97B-4354-A29B-E63AA15466D8}"/>
              </a:ext>
            </a:extLst>
          </p:cNvPr>
          <p:cNvSpPr>
            <a:spLocks noGrp="1"/>
          </p:cNvSpPr>
          <p:nvPr>
            <p:ph type="title"/>
          </p:nvPr>
        </p:nvSpPr>
        <p:spPr/>
        <p:txBody>
          <a:bodyPr/>
          <a:lstStyle/>
          <a:p>
            <a:r>
              <a:rPr lang="zh-CN" altLang="en-US" dirty="0"/>
              <a:t>二分图最大点权独立集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D911595-5217-4DBC-A909-1CEBD2EC0E39}"/>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sym typeface="+mn-ea"/>
                  </a:rPr>
                  <a:t>给定一个二分图，每个点都有点权，现在你要选出一些点，使得任意两点之间没有边相连，求这些点的权值之和最大是多少。</a:t>
                </a:r>
                <a:endParaRPr lang="en-US" altLang="zh-CN" sz="2200" dirty="0">
                  <a:latin typeface="等线" panose="02010600030101010101" pitchFamily="2" charset="-122"/>
                  <a:ea typeface="等线" panose="02010600030101010101" pitchFamily="2" charset="-122"/>
                  <a:sym typeface="+mn-ea"/>
                </a:endParaRPr>
              </a:p>
              <a:p>
                <a14:m>
                  <m:oMath xmlns:m="http://schemas.openxmlformats.org/officeDocument/2006/math">
                    <m:r>
                      <a:rPr lang="en-US" altLang="zh-CN" sz="2200" dirty="0">
                        <a:latin typeface="Cambria Math" panose="02040503050406030204" pitchFamily="18" charset="0"/>
                        <a:sym typeface="+mn-ea"/>
                      </a:rPr>
                      <m:t>𝑛</m:t>
                    </m:r>
                    <m:r>
                      <a:rPr lang="en-US" altLang="zh-CN" sz="2200" dirty="0">
                        <a:latin typeface="Cambria Math" panose="02040503050406030204" pitchFamily="18" charset="0"/>
                        <a:sym typeface="+mn-ea"/>
                      </a:rPr>
                      <m:t>,</m:t>
                    </m:r>
                    <m:r>
                      <a:rPr lang="en-US" altLang="zh-CN" sz="2200" dirty="0">
                        <a:latin typeface="Cambria Math" panose="02040503050406030204" pitchFamily="18" charset="0"/>
                        <a:sym typeface="+mn-ea"/>
                      </a:rPr>
                      <m:t>𝑚</m:t>
                    </m:r>
                    <m:r>
                      <a:rPr lang="en-US" altLang="zh-CN" sz="2200" dirty="0">
                        <a:latin typeface="Cambria Math" panose="02040503050406030204" pitchFamily="18" charset="0"/>
                        <a:sym typeface="+mn-ea"/>
                      </a:rPr>
                      <m:t>≤100000</m:t>
                    </m:r>
                  </m:oMath>
                </a14:m>
                <a:r>
                  <a:rPr lang="zh-CN" altLang="en-US" sz="2200" dirty="0">
                    <a:latin typeface="等线" panose="02010600030101010101" pitchFamily="2" charset="-122"/>
                    <a:ea typeface="等线" panose="02010600030101010101" pitchFamily="2" charset="-122"/>
                    <a:sym typeface="+mn-ea"/>
                  </a:rPr>
                  <a:t>。</a:t>
                </a:r>
                <a:endParaRPr lang="en-US" altLang="zh-CN" sz="2200" dirty="0">
                  <a:latin typeface="等线" panose="02010600030101010101" pitchFamily="2" charset="-122"/>
                  <a:ea typeface="等线" panose="02010600030101010101" pitchFamily="2" charset="-122"/>
                  <a:sym typeface="+mn-ea"/>
                </a:endParaRPr>
              </a:p>
              <a:p>
                <a:endParaRPr lang="zh-CN" altLang="en-US" dirty="0"/>
              </a:p>
            </p:txBody>
          </p:sp>
        </mc:Choice>
        <mc:Fallback xmlns="">
          <p:sp>
            <p:nvSpPr>
              <p:cNvPr id="3" name="内容占位符 2">
                <a:extLst>
                  <a:ext uri="{FF2B5EF4-FFF2-40B4-BE49-F238E27FC236}">
                    <a16:creationId xmlns:a16="http://schemas.microsoft.com/office/drawing/2014/main" id="{AD911595-5217-4DBC-A909-1CEBD2EC0E39}"/>
                  </a:ext>
                </a:extLst>
              </p:cNvPr>
              <p:cNvSpPr>
                <a:spLocks noGrp="1" noRot="1" noChangeAspect="1" noMove="1" noResize="1" noEditPoints="1" noAdjustHandles="1" noChangeArrowheads="1" noChangeShapeType="1" noTextEdit="1"/>
              </p:cNvSpPr>
              <p:nvPr>
                <p:ph idx="1"/>
              </p:nvPr>
            </p:nvSpPr>
            <p:spPr>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1F70A5C3-69EE-40ED-9338-764400FA1A5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649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DF517-83A0-4F81-AC25-1515B1F13A31}"/>
              </a:ext>
            </a:extLst>
          </p:cNvPr>
          <p:cNvSpPr>
            <a:spLocks noGrp="1"/>
          </p:cNvSpPr>
          <p:nvPr>
            <p:ph type="title"/>
          </p:nvPr>
        </p:nvSpPr>
        <p:spPr/>
        <p:txBody>
          <a:bodyPr/>
          <a:lstStyle/>
          <a:p>
            <a:r>
              <a:rPr lang="zh-CN" altLang="en-US" dirty="0"/>
              <a:t>二分图最大点权独立集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085F7C8-3656-4016-86CC-508DB52856AD}"/>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和二分图最大独立集差不多。</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对于二分图的其中一个点集，</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向其中的点连容量为</a:t>
                </a:r>
                <a14:m>
                  <m:oMath xmlns:m="http://schemas.openxmlformats.org/officeDocument/2006/math">
                    <m:r>
                      <a:rPr lang="zh-CN" altLang="en-US" sz="2200" dirty="0">
                        <a:latin typeface="Cambria Math" panose="02040503050406030204" pitchFamily="18" charset="0"/>
                        <a:ea typeface="等线" panose="02010600030101010101" pitchFamily="2" charset="-122"/>
                      </a:rPr>
                      <m:t>其</m:t>
                    </m:r>
                  </m:oMath>
                </a14:m>
                <a:r>
                  <a:rPr lang="zh-CN" altLang="en-US" sz="2200" dirty="0">
                    <a:latin typeface="等线" panose="02010600030101010101" pitchFamily="2" charset="-122"/>
                    <a:ea typeface="等线" panose="02010600030101010101" pitchFamily="2" charset="-122"/>
                  </a:rPr>
                  <a:t>点权的边，割掉表示不选这个点。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对于二分图的另外一个点集，其中的点向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连容量为其点权的边，割掉表示不选这个点。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在二分图最大独立集中，放弃一个点的花费为</a:t>
                </a:r>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而在二分图最大点权独立集中，放弃一个点的花费为该点点权。</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对原图跑最小割，答案为点权和减去最小割。</a:t>
                </a:r>
                <a:endParaRPr lang="en-US" altLang="zh-CN" sz="2200" dirty="0">
                  <a:latin typeface="等线" panose="02010600030101010101" pitchFamily="2" charset="-122"/>
                  <a:ea typeface="等线" panose="02010600030101010101" pitchFamily="2" charset="-122"/>
                </a:endParaRPr>
              </a:p>
              <a:p>
                <a:endParaRPr lang="en-US" altLang="zh-CN" dirty="0"/>
              </a:p>
            </p:txBody>
          </p:sp>
        </mc:Choice>
        <mc:Fallback xmlns="">
          <p:sp>
            <p:nvSpPr>
              <p:cNvPr id="3" name="内容占位符 2">
                <a:extLst>
                  <a:ext uri="{FF2B5EF4-FFF2-40B4-BE49-F238E27FC236}">
                    <a16:creationId xmlns:a16="http://schemas.microsoft.com/office/drawing/2014/main" id="{7085F7C8-3656-4016-86CC-508DB52856AD}"/>
                  </a:ext>
                </a:extLst>
              </p:cNvPr>
              <p:cNvSpPr>
                <a:spLocks noGrp="1" noRot="1" noChangeAspect="1" noMove="1" noResize="1" noEditPoints="1" noAdjustHandles="1" noChangeArrowheads="1" noChangeShapeType="1" noTextEdit="1"/>
              </p:cNvSpPr>
              <p:nvPr>
                <p:ph idx="1"/>
              </p:nvPr>
            </p:nvSpPr>
            <p:spPr>
              <a:blipFill>
                <a:blip r:embed="rId2"/>
                <a:stretch>
                  <a:fillRect l="-424" t="-1805" r="-667"/>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C2F5DD81-CB3A-4944-B581-A50F518233E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759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D04CEDC-4543-4C53-AAA7-5A7C830FC2D2}"/>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𝐻𝑜𝑤</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𝑒𝑎𝑟𝑛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𝑚𝑜𝑟𝑒</m:t>
                      </m:r>
                    </m:oMath>
                  </m:oMathPara>
                </a14:m>
                <a:endParaRPr lang="zh-CN" altLang="en-US" dirty="0"/>
              </a:p>
            </p:txBody>
          </p:sp>
        </mc:Choice>
        <mc:Fallback xmlns="">
          <p:sp>
            <p:nvSpPr>
              <p:cNvPr id="2" name="标题 1">
                <a:extLst>
                  <a:ext uri="{FF2B5EF4-FFF2-40B4-BE49-F238E27FC236}">
                    <a16:creationId xmlns:a16="http://schemas.microsoft.com/office/drawing/2014/main" id="{3D04CEDC-4543-4C53-AAA7-5A7C830FC2D2}"/>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791A799-4696-4EB8-ABF0-F4A30A819959}"/>
                  </a:ext>
                </a:extLst>
              </p:cNvPr>
              <p:cNvSpPr>
                <a:spLocks noGrp="1"/>
              </p:cNvSpPr>
              <p:nvPr>
                <p:ph idx="1"/>
              </p:nvPr>
            </p:nvSpPr>
            <p:spPr/>
            <p:txBody>
              <a:bodyPr/>
              <a:lstStyle/>
              <a:p>
                <a:r>
                  <a:rPr lang="zh-CN" altLang="zh-CN" sz="2200" dirty="0">
                    <a:latin typeface="等线" panose="02010600030101010101" pitchFamily="2" charset="-122"/>
                    <a:ea typeface="等线" panose="02010600030101010101" pitchFamily="2" charset="-122"/>
                  </a:rPr>
                  <a:t>有</a:t>
                </a:r>
                <a14:m>
                  <m:oMath xmlns:m="http://schemas.openxmlformats.org/officeDocument/2006/math">
                    <m:r>
                      <a:rPr lang="en-US" altLang="zh-CN" sz="2200" dirty="0">
                        <a:latin typeface="Cambria Math" panose="02040503050406030204" pitchFamily="18" charset="0"/>
                        <a:ea typeface="等线" panose="02010600030101010101" pitchFamily="2" charset="-122"/>
                      </a:rPr>
                      <m:t>𝑚</m:t>
                    </m:r>
                  </m:oMath>
                </a14:m>
                <a:r>
                  <a:rPr lang="zh-CN" altLang="en-US" sz="2200" dirty="0">
                    <a:latin typeface="等线" panose="02010600030101010101" pitchFamily="2" charset="-122"/>
                    <a:ea typeface="等线" panose="02010600030101010101" pitchFamily="2" charset="-122"/>
                  </a:rPr>
                  <a:t>个项目和</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个员工，做项目</a:t>
                </a:r>
                <a14:m>
                  <m:oMath xmlns:m="http://schemas.openxmlformats.org/officeDocument/2006/math">
                    <m:r>
                      <a:rPr lang="en-US" altLang="zh-CN" sz="2200" dirty="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可以得</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元，但是必须雇用若干个指定的员工。雇用第</a:t>
                </a:r>
                <a14:m>
                  <m:oMath xmlns:m="http://schemas.openxmlformats.org/officeDocument/2006/math">
                    <m:r>
                      <a:rPr lang="en-US" altLang="zh-CN" sz="2200" dirty="0">
                        <a:latin typeface="Cambria Math" panose="02040503050406030204" pitchFamily="18" charset="0"/>
                        <a:ea typeface="等线" panose="02010600030101010101" pitchFamily="2" charset="-122"/>
                      </a:rPr>
                      <m:t>𝑗</m:t>
                    </m:r>
                  </m:oMath>
                </a14:m>
                <a:r>
                  <a:rPr lang="zh-CN" altLang="en-US" sz="2200" dirty="0">
                    <a:latin typeface="等线" panose="02010600030101010101" pitchFamily="2" charset="-122"/>
                    <a:ea typeface="等线" panose="02010600030101010101" pitchFamily="2" charset="-122"/>
                  </a:rPr>
                  <a:t>个员工需要</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元，且一旦雇用。员工</a:t>
                </a:r>
                <a14:m>
                  <m:oMath xmlns:m="http://schemas.openxmlformats.org/officeDocument/2006/math">
                    <m:r>
                      <a:rPr lang="en-US" altLang="zh-CN" sz="2200" dirty="0">
                        <a:latin typeface="Cambria Math" panose="02040503050406030204" pitchFamily="18" charset="0"/>
                        <a:ea typeface="等线" panose="02010600030101010101" pitchFamily="2" charset="-122"/>
                      </a:rPr>
                      <m:t>𝑗</m:t>
                    </m:r>
                  </m:oMath>
                </a14:m>
                <a:r>
                  <a:rPr lang="zh-CN" altLang="en-US" sz="2200" dirty="0">
                    <a:latin typeface="等线" panose="02010600030101010101" pitchFamily="2" charset="-122"/>
                    <a:ea typeface="等线" panose="02010600030101010101" pitchFamily="2" charset="-122"/>
                  </a:rPr>
                  <a:t>可以完成多个项目的开发。问经过合理取舍，最多能挣多少钱？</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dirty="0">
                        <a:latin typeface="Cambria Math" panose="02040503050406030204" pitchFamily="18" charset="0"/>
                        <a:ea typeface="等线" panose="02010600030101010101" pitchFamily="2" charset="-122"/>
                      </a:rPr>
                      <m:t>𝑛</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𝑚</m:t>
                    </m:r>
                    <m:r>
                      <a:rPr lang="en-US" altLang="zh-CN" sz="2200" dirty="0">
                        <a:latin typeface="Cambria Math" panose="02040503050406030204" pitchFamily="18" charset="0"/>
                        <a:ea typeface="等线" panose="02010600030101010101" pitchFamily="2" charset="-122"/>
                      </a:rPr>
                      <m:t>≤100</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A791A799-4696-4EB8-ABF0-F4A30A819959}"/>
                  </a:ext>
                </a:extLst>
              </p:cNvPr>
              <p:cNvSpPr>
                <a:spLocks noGrp="1" noRot="1" noChangeAspect="1" noMove="1" noResize="1" noEditPoints="1" noAdjustHandles="1" noChangeArrowheads="1" noChangeShapeType="1" noTextEdit="1"/>
              </p:cNvSpPr>
              <p:nvPr>
                <p:ph idx="1"/>
              </p:nvPr>
            </p:nvSpPr>
            <p:spPr>
              <a:blipFill>
                <a:blip r:embed="rId3"/>
                <a:stretch>
                  <a:fillRect l="-424" t="-1805" r="-345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583103A1-5FFE-409F-AC4C-E43DB810061D}"/>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312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CD81D18-7087-4FAC-90FC-4D00E14B7D98}"/>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𝐻𝑜𝑤</m:t>
                      </m:r>
                      <m:r>
                        <a:rPr lang="en-US" altLang="zh-CN" i="1">
                          <a:latin typeface="Cambria Math" panose="02040503050406030204" pitchFamily="18" charset="0"/>
                        </a:rPr>
                        <m:t> </m:t>
                      </m:r>
                      <m:r>
                        <a:rPr lang="en-US" altLang="zh-CN" i="1">
                          <a:latin typeface="Cambria Math" panose="02040503050406030204" pitchFamily="18" charset="0"/>
                        </a:rPr>
                        <m:t>𝑡𝑜</m:t>
                      </m:r>
                      <m:r>
                        <a:rPr lang="en-US" altLang="zh-CN" i="1">
                          <a:latin typeface="Cambria Math" panose="02040503050406030204" pitchFamily="18" charset="0"/>
                        </a:rPr>
                        <m:t> </m:t>
                      </m:r>
                      <m:r>
                        <a:rPr lang="en-US" altLang="zh-CN" i="1">
                          <a:latin typeface="Cambria Math" panose="02040503050406030204" pitchFamily="18" charset="0"/>
                        </a:rPr>
                        <m:t>𝑒𝑎𝑟𝑛</m:t>
                      </m:r>
                      <m:r>
                        <a:rPr lang="en-US" altLang="zh-CN" i="1">
                          <a:latin typeface="Cambria Math" panose="02040503050406030204" pitchFamily="18" charset="0"/>
                        </a:rPr>
                        <m:t> </m:t>
                      </m:r>
                      <m:r>
                        <a:rPr lang="en-US" altLang="zh-CN" i="1">
                          <a:latin typeface="Cambria Math" panose="02040503050406030204" pitchFamily="18" charset="0"/>
                        </a:rPr>
                        <m:t>𝑚𝑜𝑟𝑒</m:t>
                      </m:r>
                    </m:oMath>
                  </m:oMathPara>
                </a14:m>
                <a:endParaRPr lang="zh-CN" altLang="en-US" dirty="0"/>
              </a:p>
            </p:txBody>
          </p:sp>
        </mc:Choice>
        <mc:Fallback xmlns="">
          <p:sp>
            <p:nvSpPr>
              <p:cNvPr id="2" name="标题 1">
                <a:extLst>
                  <a:ext uri="{FF2B5EF4-FFF2-40B4-BE49-F238E27FC236}">
                    <a16:creationId xmlns:a16="http://schemas.microsoft.com/office/drawing/2014/main" id="{BCD81D18-7087-4FAC-90FC-4D00E14B7D98}"/>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DFD7E0E-E758-4A93-B876-B5306CF80A47}"/>
                  </a:ext>
                </a:extLst>
              </p:cNvPr>
              <p:cNvSpPr>
                <a:spLocks noGrp="1"/>
              </p:cNvSpPr>
              <p:nvPr>
                <p:ph idx="1"/>
              </p:nvPr>
            </p:nvSpPr>
            <p:spPr/>
            <p:txBody>
              <a:bodyPr>
                <a:normAutofit/>
              </a:bodyPr>
              <a:lstStyle/>
              <a:p>
                <a:r>
                  <a:rPr lang="zh-CN" altLang="en-US" sz="2200" dirty="0">
                    <a:latin typeface="等线" panose="02010600030101010101" pitchFamily="2" charset="-122"/>
                    <a:ea typeface="等线" panose="02010600030101010101" pitchFamily="2" charset="-122"/>
                  </a:rPr>
                  <a:t>该问题为最大权闭合子图问题。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对于每个项目，</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向其连一条容量为其收益的边，割掉表示放弃这个项目。</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对于每个员工，其向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连一条容量为其费用的边，割掉表示选中这个员工。</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对于每个项目，其向需要的员工连容量为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如果选了一个项目，其所有员工都要选中。</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如果一个项目没被割掉，其所有员工都要被割掉。</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求出一组方案使得割掉的最少。</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所有项目收益和减去最小割即为答案。</a:t>
                </a:r>
              </a:p>
            </p:txBody>
          </p:sp>
        </mc:Choice>
        <mc:Fallback xmlns="">
          <p:sp>
            <p:nvSpPr>
              <p:cNvPr id="3" name="内容占位符 2">
                <a:extLst>
                  <a:ext uri="{FF2B5EF4-FFF2-40B4-BE49-F238E27FC236}">
                    <a16:creationId xmlns:a16="http://schemas.microsoft.com/office/drawing/2014/main" id="{EDFD7E0E-E758-4A93-B876-B5306CF80A47}"/>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9DA23025-2A0A-488B-B34B-2E8D8656B35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872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1AC517B-3386-477B-8E1A-D3ECC276BDE9}"/>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𝑜𝑟𝑑𝑒𝑟</m:t>
                      </m:r>
                    </m:oMath>
                  </m:oMathPara>
                </a14:m>
                <a:endParaRPr lang="zh-CN" altLang="en-US" dirty="0"/>
              </a:p>
            </p:txBody>
          </p:sp>
        </mc:Choice>
        <mc:Fallback xmlns="">
          <p:sp>
            <p:nvSpPr>
              <p:cNvPr id="2" name="标题 1">
                <a:extLst>
                  <a:ext uri="{FF2B5EF4-FFF2-40B4-BE49-F238E27FC236}">
                    <a16:creationId xmlns:a16="http://schemas.microsoft.com/office/drawing/2014/main" id="{51AC517B-3386-477B-8E1A-D3ECC276BDE9}"/>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414BECD-F21E-48AA-A27E-68C481DF2C53}"/>
                  </a:ext>
                </a:extLst>
              </p:cNvPr>
              <p:cNvSpPr>
                <a:spLocks noGrp="1"/>
              </p:cNvSpPr>
              <p:nvPr>
                <p:ph idx="1"/>
              </p:nvPr>
            </p:nvSpPr>
            <p:spPr/>
            <p:txBody>
              <a:bodyPr>
                <a:normAutofit/>
              </a:bodyPr>
              <a:lstStyle/>
              <a:p>
                <a:r>
                  <a:rPr lang="zh-CN" altLang="en-US" sz="2200" dirty="0">
                    <a:latin typeface="等线" panose="02010600030101010101" pitchFamily="2" charset="-122"/>
                    <a:ea typeface="等线" panose="02010600030101010101" pitchFamily="2" charset="-122"/>
                  </a:rPr>
                  <a:t>有</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个工作，</a:t>
                </a:r>
                <a14:m>
                  <m:oMath xmlns:m="http://schemas.openxmlformats.org/officeDocument/2006/math">
                    <m:r>
                      <a:rPr lang="en-US" altLang="zh-CN" sz="2200" dirty="0">
                        <a:latin typeface="Cambria Math" panose="02040503050406030204" pitchFamily="18" charset="0"/>
                        <a:ea typeface="等线" panose="02010600030101010101" pitchFamily="2" charset="-122"/>
                      </a:rPr>
                      <m:t>𝑚</m:t>
                    </m:r>
                  </m:oMath>
                </a14:m>
                <a:r>
                  <a:rPr lang="zh-CN" altLang="en-US" sz="2200" dirty="0">
                    <a:latin typeface="等线" panose="02010600030101010101" pitchFamily="2" charset="-122"/>
                    <a:ea typeface="等线" panose="02010600030101010101" pitchFamily="2" charset="-122"/>
                  </a:rPr>
                  <a:t>台机器，完成第</a:t>
                </a:r>
                <a14:m>
                  <m:oMath xmlns:m="http://schemas.openxmlformats.org/officeDocument/2006/math">
                    <m:r>
                      <a:rPr lang="en-US" altLang="zh-CN" sz="2200" dirty="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个工作有收益</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元。</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每个工作依赖若干机器，对于一个机器，你可以花费</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元租用它使用一次（可以多次租用），也可以花费</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𝐶</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元买下它使用无数次。</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最大化总收益</a:t>
                </a:r>
                <a14:m>
                  <m:oMath xmlns:m="http://schemas.openxmlformats.org/officeDocument/2006/math">
                    <m:r>
                      <a:rPr lang="en-US" altLang="zh-CN"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总花费。</a:t>
                </a:r>
              </a:p>
            </p:txBody>
          </p:sp>
        </mc:Choice>
        <mc:Fallback xmlns="">
          <p:sp>
            <p:nvSpPr>
              <p:cNvPr id="3" name="内容占位符 2">
                <a:extLst>
                  <a:ext uri="{FF2B5EF4-FFF2-40B4-BE49-F238E27FC236}">
                    <a16:creationId xmlns:a16="http://schemas.microsoft.com/office/drawing/2014/main" id="{2414BECD-F21E-48AA-A27E-68C481DF2C53}"/>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F47C7946-1702-44C3-8D2E-B8B1D169289A}"/>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177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5B7C80D-39EC-4366-B86A-EBA9C73F7896}"/>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𝑜𝑟𝑑𝑒𝑟</m:t>
                      </m:r>
                    </m:oMath>
                  </m:oMathPara>
                </a14:m>
                <a:endParaRPr lang="zh-CN" altLang="en-US" dirty="0"/>
              </a:p>
            </p:txBody>
          </p:sp>
        </mc:Choice>
        <mc:Fallback xmlns="">
          <p:sp>
            <p:nvSpPr>
              <p:cNvPr id="2" name="标题 1">
                <a:extLst>
                  <a:ext uri="{FF2B5EF4-FFF2-40B4-BE49-F238E27FC236}">
                    <a16:creationId xmlns:a16="http://schemas.microsoft.com/office/drawing/2014/main" id="{E5B7C80D-39EC-4366-B86A-EBA9C73F789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161E120-7F3D-4D25-BCB3-6843182A026A}"/>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除去租用的限制，这就是一道最大权闭合子图。</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租用仅仅是一对机器和一项任务之间的关系。</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对于一项工作，如果选择租用一台机器，那么就不用考虑放弃项目和购买该机器。</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对应任务和机器的边都不用被割。</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那么将它们之间的边容量由</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改为租用的费用即可。</a:t>
                </a:r>
              </a:p>
              <a:p>
                <a:endParaRPr lang="en-US" altLang="zh-CN" dirty="0"/>
              </a:p>
            </p:txBody>
          </p:sp>
        </mc:Choice>
        <mc:Fallback xmlns="">
          <p:sp>
            <p:nvSpPr>
              <p:cNvPr id="3" name="内容占位符 2">
                <a:extLst>
                  <a:ext uri="{FF2B5EF4-FFF2-40B4-BE49-F238E27FC236}">
                    <a16:creationId xmlns:a16="http://schemas.microsoft.com/office/drawing/2014/main" id="{6161E120-7F3D-4D25-BCB3-6843182A026A}"/>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202C29E5-B8F9-451D-BE2F-8D7674A32B41}"/>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920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83A66E3-A779-4B17-BB21-76C4E3DCE2B6}"/>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𝐵𝑢𝑦𝑖𝑛𝑔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𝑆𝑒𝑡𝑠</m:t>
                      </m:r>
                    </m:oMath>
                  </m:oMathPara>
                </a14:m>
                <a:endParaRPr lang="zh-CN" altLang="en-US" dirty="0"/>
              </a:p>
            </p:txBody>
          </p:sp>
        </mc:Choice>
        <mc:Fallback xmlns="">
          <p:sp>
            <p:nvSpPr>
              <p:cNvPr id="2" name="标题 1">
                <a:extLst>
                  <a:ext uri="{FF2B5EF4-FFF2-40B4-BE49-F238E27FC236}">
                    <a16:creationId xmlns:a16="http://schemas.microsoft.com/office/drawing/2014/main" id="{B83A66E3-A779-4B17-BB21-76C4E3DCE2B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FD19F98-4E64-4D74-BB9B-EDF8F1C69266}"/>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有一个大小为</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的全集，其中每个元素是一个数字，有</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个子集，保证任意</a:t>
                </a:r>
                <a14:m>
                  <m:oMath xmlns:m="http://schemas.openxmlformats.org/officeDocument/2006/math">
                    <m:r>
                      <a:rPr lang="en-US" altLang="zh-CN" sz="2200">
                        <a:latin typeface="Cambria Math" panose="02040503050406030204" pitchFamily="18" charset="0"/>
                        <a:ea typeface="等线" panose="02010600030101010101" pitchFamily="2" charset="-122"/>
                      </a:rPr>
                      <m:t>𝑘</m:t>
                    </m:r>
                  </m:oMath>
                </a14:m>
                <a:r>
                  <a:rPr lang="zh-CN" altLang="en-US" sz="2200" dirty="0">
                    <a:latin typeface="等线" panose="02010600030101010101" pitchFamily="2" charset="-122"/>
                    <a:ea typeface="等线" panose="02010600030101010101" pitchFamily="2" charset="-122"/>
                  </a:rPr>
                  <a:t>个子集的并大小不小于</a:t>
                </a:r>
                <a14:m>
                  <m:oMath xmlns:m="http://schemas.openxmlformats.org/officeDocument/2006/math">
                    <m:r>
                      <a:rPr lang="en-US" altLang="zh-CN" sz="2200">
                        <a:latin typeface="Cambria Math" panose="02040503050406030204" pitchFamily="18" charset="0"/>
                        <a:ea typeface="等线" panose="02010600030101010101" pitchFamily="2" charset="-122"/>
                      </a:rPr>
                      <m:t>𝑘</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你需要选出一些子集使得这些子集的并大小等于子集个数，同时使子集并中元素和最小，可以为空集。</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a:latin typeface="Cambria Math" panose="02040503050406030204" pitchFamily="18" charset="0"/>
                        <a:ea typeface="等线" panose="02010600030101010101" pitchFamily="2" charset="-122"/>
                      </a:rPr>
                      <m:t>𝑛</m:t>
                    </m:r>
                    <m:r>
                      <a:rPr lang="en-US" altLang="zh-CN" sz="2200">
                        <a:latin typeface="Cambria Math" panose="02040503050406030204" pitchFamily="18" charset="0"/>
                        <a:ea typeface="等线" panose="02010600030101010101" pitchFamily="2" charset="-122"/>
                      </a:rPr>
                      <m:t>≤300</m:t>
                    </m:r>
                  </m:oMath>
                </a14:m>
                <a:r>
                  <a:rPr lang="zh-CN" altLang="en-US" sz="2200" dirty="0">
                    <a:latin typeface="等线" panose="02010600030101010101" pitchFamily="2" charset="-122"/>
                    <a:ea typeface="等线" panose="02010600030101010101" pitchFamily="2" charset="-122"/>
                  </a:rPr>
                  <a:t>。</a:t>
                </a:r>
              </a:p>
            </p:txBody>
          </p:sp>
        </mc:Choice>
        <mc:Fallback xmlns="">
          <p:sp>
            <p:nvSpPr>
              <p:cNvPr id="3" name="内容占位符 2">
                <a:extLst>
                  <a:ext uri="{FF2B5EF4-FFF2-40B4-BE49-F238E27FC236}">
                    <a16:creationId xmlns:a16="http://schemas.microsoft.com/office/drawing/2014/main" id="{9FD19F98-4E64-4D74-BB9B-EDF8F1C69266}"/>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2D783942-EE79-4862-9D58-CC523E6FCAD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892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130F003-F769-4903-B959-C0F71BCE65A0}"/>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𝐵𝑢𝑦𝑖𝑛𝑔</m:t>
                      </m:r>
                      <m:r>
                        <a:rPr lang="en-US" altLang="zh-CN" i="1">
                          <a:latin typeface="Cambria Math" panose="02040503050406030204" pitchFamily="18" charset="0"/>
                        </a:rPr>
                        <m:t> </m:t>
                      </m:r>
                      <m:r>
                        <a:rPr lang="en-US" altLang="zh-CN" i="1">
                          <a:latin typeface="Cambria Math" panose="02040503050406030204" pitchFamily="18" charset="0"/>
                        </a:rPr>
                        <m:t>𝑆𝑒𝑡𝑠</m:t>
                      </m:r>
                    </m:oMath>
                  </m:oMathPara>
                </a14:m>
                <a:endParaRPr lang="zh-CN" altLang="en-US" dirty="0"/>
              </a:p>
            </p:txBody>
          </p:sp>
        </mc:Choice>
        <mc:Fallback xmlns="">
          <p:sp>
            <p:nvSpPr>
              <p:cNvPr id="2" name="标题 1">
                <a:extLst>
                  <a:ext uri="{FF2B5EF4-FFF2-40B4-BE49-F238E27FC236}">
                    <a16:creationId xmlns:a16="http://schemas.microsoft.com/office/drawing/2014/main" id="{4130F003-F769-4903-B959-C0F71BCE65A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95EDBB-F9F3-421F-AE0C-98EADEFFC5B4}"/>
                  </a:ext>
                </a:extLst>
              </p:cNvPr>
              <p:cNvSpPr>
                <a:spLocks noGrp="1"/>
              </p:cNvSpPr>
              <p:nvPr>
                <p:ph idx="1"/>
              </p:nvPr>
            </p:nvSpPr>
            <p:spPr/>
            <p:txBody>
              <a:bodyPr>
                <a:normAutofit lnSpcReduction="10000"/>
              </a:bodyPr>
              <a:lstStyle/>
              <a:p>
                <a:r>
                  <a:rPr lang="zh-CN" altLang="en-US" sz="2200" dirty="0">
                    <a:latin typeface="等线" panose="02010600030101010101" pitchFamily="2" charset="-122"/>
                    <a:ea typeface="等线" panose="02010600030101010101" pitchFamily="2" charset="-122"/>
                  </a:rPr>
                  <a:t>对每个集合建立一个点，每种元素建立一个点，集合向对应的元素连一条容量为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r>
                      <a:rPr lang="zh-CN" altLang="en-US" sz="2200">
                        <a:latin typeface="Cambria Math" panose="02040503050406030204" pitchFamily="18" charset="0"/>
                        <a:ea typeface="等线" panose="02010600030101010101" pitchFamily="2" charset="-122"/>
                      </a:rPr>
                      <m:t>的</m:t>
                    </m:r>
                  </m:oMath>
                </a14:m>
                <a:r>
                  <a:rPr lang="zh-CN" altLang="en-US" sz="2200" dirty="0">
                    <a:latin typeface="等线" panose="02010600030101010101" pitchFamily="2" charset="-122"/>
                    <a:ea typeface="等线" panose="02010600030101010101" pitchFamily="2" charset="-122"/>
                  </a:rPr>
                  <a:t>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设一个较大值</a:t>
                </a:r>
                <a14:m>
                  <m:oMath xmlns:m="http://schemas.openxmlformats.org/officeDocument/2006/math">
                    <m:r>
                      <a:rPr lang="en-US" altLang="zh-CN" sz="2200">
                        <a:latin typeface="Cambria Math" panose="02040503050406030204" pitchFamily="18" charset="0"/>
                        <a:ea typeface="等线" panose="02010600030101010101" pitchFamily="2" charset="-122"/>
                      </a:rPr>
                      <m:t>𝑖𝑛𝑓</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向每个集合连一条边，容量为</a:t>
                </a:r>
                <a14:m>
                  <m:oMath xmlns:m="http://schemas.openxmlformats.org/officeDocument/2006/math">
                    <m:r>
                      <a:rPr lang="en-US" altLang="zh-CN" sz="2200">
                        <a:latin typeface="Cambria Math" panose="02040503050406030204" pitchFamily="18" charset="0"/>
                        <a:ea typeface="等线" panose="02010600030101010101" pitchFamily="2" charset="-122"/>
                      </a:rPr>
                      <m:t>𝑖𝑛𝑓</m:t>
                    </m:r>
                  </m:oMath>
                </a14:m>
                <a:r>
                  <a:rPr lang="zh-CN" altLang="en-US" sz="2200" dirty="0">
                    <a:latin typeface="等线" panose="02010600030101010101" pitchFamily="2" charset="-122"/>
                    <a:ea typeface="等线" panose="02010600030101010101" pitchFamily="2" charset="-122"/>
                  </a:rPr>
                  <a:t>，割掉代表不选这个集合。</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每个元素向汇点连一条容量为</a:t>
                </a:r>
                <a14:m>
                  <m:oMath xmlns:m="http://schemas.openxmlformats.org/officeDocument/2006/math">
                    <m:r>
                      <a:rPr lang="en-US" altLang="zh-CN" sz="2200">
                        <a:latin typeface="Cambria Math" panose="02040503050406030204" pitchFamily="18" charset="0"/>
                        <a:ea typeface="等线" panose="02010600030101010101" pitchFamily="2" charset="-122"/>
                      </a:rPr>
                      <m:t>𝑖𝑛𝑓</m:t>
                    </m:r>
                    <m:r>
                      <a:rPr lang="en-US" altLang="zh-CN"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元素的边，割掉代表选择这个数字。</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如果有一个集合被保留，所有数字都要被选中。</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由于保留集合个数不大于被割掉的数字个数，被割掉的集合和被割掉的数字个数之和不小于</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由于每割一条边对割容量的贡献都是极大的，在最小割的作用下，只会割</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条边。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那么，答案为最小割减去</a:t>
                </a:r>
                <a14:m>
                  <m:oMath xmlns:m="http://schemas.openxmlformats.org/officeDocument/2006/math">
                    <m:r>
                      <a:rPr lang="en-US" altLang="zh-CN" sz="2200">
                        <a:latin typeface="Cambria Math" panose="02040503050406030204" pitchFamily="18" charset="0"/>
                        <a:ea typeface="等线" panose="02010600030101010101" pitchFamily="2" charset="-122"/>
                      </a:rPr>
                      <m:t>𝑛</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𝑖𝑛𝑓</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endParaRPr lang="en-US" altLang="zh-CN" dirty="0"/>
              </a:p>
            </p:txBody>
          </p:sp>
        </mc:Choice>
        <mc:Fallback xmlns="">
          <p:sp>
            <p:nvSpPr>
              <p:cNvPr id="3" name="内容占位符 2">
                <a:extLst>
                  <a:ext uri="{FF2B5EF4-FFF2-40B4-BE49-F238E27FC236}">
                    <a16:creationId xmlns:a16="http://schemas.microsoft.com/office/drawing/2014/main" id="{D095EDBB-F9F3-421F-AE0C-98EADEFFC5B4}"/>
                  </a:ext>
                </a:extLst>
              </p:cNvPr>
              <p:cNvSpPr>
                <a:spLocks noGrp="1" noRot="1" noChangeAspect="1" noMove="1" noResize="1" noEditPoints="1" noAdjustHandles="1" noChangeArrowheads="1" noChangeShapeType="1" noTextEdit="1"/>
              </p:cNvSpPr>
              <p:nvPr>
                <p:ph idx="1"/>
              </p:nvPr>
            </p:nvSpPr>
            <p:spPr>
              <a:blipFill>
                <a:blip r:embed="rId3"/>
                <a:stretch>
                  <a:fillRect l="-424" t="-2406" r="-345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EE1F7BBB-998D-4AE5-83B8-D73F14207BAE}"/>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430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0B7AD4D-4FB5-4259-BFEC-249C9358B46E}"/>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𝐷𝑢𝑎𝑙</m:t>
                      </m:r>
                      <m:r>
                        <a:rPr lang="en-US" altLang="zh-CN" b="0" i="1" smtClean="0">
                          <a:latin typeface="Cambria Math" panose="02040503050406030204" pitchFamily="18" charset="0"/>
                        </a:rPr>
                        <m:t> </m:t>
                      </m:r>
                      <m:r>
                        <a:rPr lang="en-US" altLang="zh-CN" b="0" i="1" smtClean="0">
                          <a:latin typeface="Cambria Math" panose="02040503050406030204" pitchFamily="18" charset="0"/>
                        </a:rPr>
                        <m:t>𝐶𝑜𝑟𝑒</m:t>
                      </m:r>
                      <m:r>
                        <a:rPr lang="en-US" altLang="zh-CN" b="0" i="1" smtClean="0">
                          <a:latin typeface="Cambria Math" panose="02040503050406030204" pitchFamily="18" charset="0"/>
                        </a:rPr>
                        <m:t> </m:t>
                      </m:r>
                      <m:r>
                        <a:rPr lang="en-US" altLang="zh-CN" b="0" i="1" smtClean="0">
                          <a:latin typeface="Cambria Math" panose="02040503050406030204" pitchFamily="18" charset="0"/>
                        </a:rPr>
                        <m:t>𝐶𝑃𝑈</m:t>
                      </m:r>
                    </m:oMath>
                  </m:oMathPara>
                </a14:m>
                <a:endParaRPr lang="zh-CN" altLang="en-US" dirty="0"/>
              </a:p>
            </p:txBody>
          </p:sp>
        </mc:Choice>
        <mc:Fallback xmlns="">
          <p:sp>
            <p:nvSpPr>
              <p:cNvPr id="2" name="标题 1">
                <a:extLst>
                  <a:ext uri="{FF2B5EF4-FFF2-40B4-BE49-F238E27FC236}">
                    <a16:creationId xmlns:a16="http://schemas.microsoft.com/office/drawing/2014/main" id="{E0B7AD4D-4FB5-4259-BFEC-249C9358B46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F54B66-2A14-4A5D-A5CE-FAF1D29F6B2C}"/>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有</a:t>
                </a:r>
                <a14:m>
                  <m:oMath xmlns:m="http://schemas.openxmlformats.org/officeDocument/2006/math">
                    <m:r>
                      <a:rPr lang="zh-CN" altLang="en-US"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个任务，两台机器，任务</a:t>
                </a:r>
                <a14:m>
                  <m:oMath xmlns:m="http://schemas.openxmlformats.org/officeDocument/2006/math">
                    <m:r>
                      <a:rPr lang="zh-CN" altLang="en-US" sz="2200" dirty="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在第一台机器上执行的花费为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sym typeface="+mn-ea"/>
                  </a:rPr>
                  <a:t>在第二台机器上执行的花费为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𝐵</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。有</a:t>
                </a:r>
                <a14:m>
                  <m:oMath xmlns:m="http://schemas.openxmlformats.org/officeDocument/2006/math">
                    <m:r>
                      <a:rPr lang="zh-CN" altLang="en-US" sz="2200" dirty="0">
                        <a:latin typeface="Cambria Math" panose="02040503050406030204" pitchFamily="18" charset="0"/>
                        <a:ea typeface="等线" panose="02010600030101010101" pitchFamily="2" charset="-122"/>
                        <a:sym typeface="+mn-ea"/>
                      </a:rPr>
                      <m:t>𝑚</m:t>
                    </m:r>
                  </m:oMath>
                </a14:m>
                <a:r>
                  <a:rPr lang="zh-CN" altLang="en-US" sz="2200" dirty="0">
                    <a:latin typeface="等线" panose="02010600030101010101" pitchFamily="2" charset="-122"/>
                    <a:ea typeface="等线" panose="02010600030101010101" pitchFamily="2" charset="-122"/>
                    <a:sym typeface="+mn-ea"/>
                  </a:rPr>
                  <a:t>个关系</a:t>
                </a:r>
                <a14:m>
                  <m:oMath xmlns:m="http://schemas.openxmlformats.org/officeDocument/2006/math">
                    <m:d>
                      <m:dPr>
                        <m:ctrlPr>
                          <a:rPr lang="en-US" altLang="zh-CN" sz="2200" i="1">
                            <a:latin typeface="Cambria Math" panose="02040503050406030204" pitchFamily="18" charset="0"/>
                            <a:ea typeface="等线" panose="02010600030101010101" pitchFamily="2" charset="-122"/>
                            <a:sym typeface="+mn-ea"/>
                          </a:rPr>
                        </m:ctrlPr>
                      </m:dPr>
                      <m:e>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𝑎</m:t>
                            </m:r>
                          </m:e>
                          <m:sub>
                            <m:r>
                              <a:rPr lang="en-US" altLang="zh-CN" sz="2200">
                                <a:latin typeface="Cambria Math" panose="02040503050406030204" pitchFamily="18" charset="0"/>
                                <a:ea typeface="等线" panose="02010600030101010101" pitchFamily="2" charset="-122"/>
                                <a:sym typeface="+mn-ea"/>
                              </a:rPr>
                              <m:t>𝑘</m:t>
                            </m:r>
                          </m:sub>
                        </m:sSub>
                        <m:r>
                          <a:rPr lang="en-US" altLang="zh-CN" sz="2200">
                            <a:latin typeface="Cambria Math" panose="02040503050406030204" pitchFamily="18" charset="0"/>
                            <a:ea typeface="等线" panose="02010600030101010101" pitchFamily="2" charset="-122"/>
                            <a:sym typeface="+mn-ea"/>
                          </a:rPr>
                          <m:t>,</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𝑏</m:t>
                            </m:r>
                          </m:e>
                          <m:sub>
                            <m:r>
                              <a:rPr lang="en-US" altLang="zh-CN" sz="2200">
                                <a:latin typeface="Cambria Math" panose="02040503050406030204" pitchFamily="18" charset="0"/>
                                <a:ea typeface="等线" panose="02010600030101010101" pitchFamily="2" charset="-122"/>
                                <a:sym typeface="+mn-ea"/>
                              </a:rPr>
                              <m:t>𝑘</m:t>
                            </m:r>
                          </m:sub>
                        </m:sSub>
                      </m:e>
                    </m:d>
                  </m:oMath>
                </a14:m>
                <a:r>
                  <a:rPr lang="zh-CN" altLang="en-US" sz="2200" dirty="0">
                    <a:latin typeface="等线" panose="02010600030101010101" pitchFamily="2" charset="-122"/>
                    <a:ea typeface="等线" panose="02010600030101010101" pitchFamily="2" charset="-122"/>
                    <a:sym typeface="+mn-ea"/>
                  </a:rPr>
                  <a:t>，如果</a:t>
                </a:r>
                <a14:m>
                  <m:oMath xmlns:m="http://schemas.openxmlformats.org/officeDocument/2006/math">
                    <m:d>
                      <m:dPr>
                        <m:ctrlPr>
                          <a:rPr lang="en-US" altLang="zh-CN" sz="2200" i="1">
                            <a:latin typeface="Cambria Math" panose="02040503050406030204" pitchFamily="18" charset="0"/>
                            <a:ea typeface="等线" panose="02010600030101010101" pitchFamily="2" charset="-122"/>
                            <a:sym typeface="+mn-ea"/>
                          </a:rPr>
                        </m:ctrlPr>
                      </m:dPr>
                      <m:e>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𝑎</m:t>
                            </m:r>
                          </m:e>
                          <m:sub>
                            <m:r>
                              <a:rPr lang="en-US" altLang="zh-CN" sz="2200">
                                <a:latin typeface="Cambria Math" panose="02040503050406030204" pitchFamily="18" charset="0"/>
                                <a:ea typeface="等线" panose="02010600030101010101" pitchFamily="2" charset="-122"/>
                                <a:sym typeface="+mn-ea"/>
                              </a:rPr>
                              <m:t>𝑘</m:t>
                            </m:r>
                          </m:sub>
                        </m:sSub>
                        <m:r>
                          <a:rPr lang="en-US" altLang="zh-CN" sz="2200">
                            <a:latin typeface="Cambria Math" panose="02040503050406030204" pitchFamily="18" charset="0"/>
                            <a:ea typeface="等线" panose="02010600030101010101" pitchFamily="2" charset="-122"/>
                            <a:sym typeface="+mn-ea"/>
                          </a:rPr>
                          <m:t>,</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𝑏</m:t>
                            </m:r>
                          </m:e>
                          <m:sub>
                            <m:r>
                              <a:rPr lang="en-US" altLang="zh-CN" sz="2200">
                                <a:latin typeface="Cambria Math" panose="02040503050406030204" pitchFamily="18" charset="0"/>
                                <a:ea typeface="等线" panose="02010600030101010101" pitchFamily="2" charset="-122"/>
                                <a:sym typeface="+mn-ea"/>
                              </a:rPr>
                              <m:t>𝑘</m:t>
                            </m:r>
                          </m:sub>
                        </m:sSub>
                      </m:e>
                    </m:d>
                  </m:oMath>
                </a14:m>
                <a:r>
                  <a:rPr lang="zh-CN" altLang="en-US" sz="2200" dirty="0">
                    <a:latin typeface="等线" panose="02010600030101010101" pitchFamily="2" charset="-122"/>
                    <a:ea typeface="等线" panose="02010600030101010101" pitchFamily="2" charset="-122"/>
                    <a:sym typeface="+mn-ea"/>
                  </a:rPr>
                  <a:t>两个任务在不同机器上执行需要额外的花费</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𝑤</m:t>
                        </m:r>
                      </m:e>
                      <m:sub>
                        <m:r>
                          <a:rPr lang="en-US" altLang="zh-CN" sz="2200">
                            <a:latin typeface="Cambria Math" panose="02040503050406030204" pitchFamily="18" charset="0"/>
                            <a:ea typeface="等线" panose="02010600030101010101" pitchFamily="2" charset="-122"/>
                            <a:sym typeface="+mn-ea"/>
                          </a:rPr>
                          <m:t>𝑘</m:t>
                        </m:r>
                      </m:sub>
                    </m:sSub>
                  </m:oMath>
                </a14:m>
                <a:r>
                  <a:rPr lang="zh-CN" altLang="en-US" sz="2200" dirty="0">
                    <a:latin typeface="等线" panose="02010600030101010101" pitchFamily="2" charset="-122"/>
                    <a:ea typeface="等线" panose="02010600030101010101" pitchFamily="2" charset="-122"/>
                    <a:sym typeface="+mn-ea"/>
                  </a:rPr>
                  <a:t>。问：如何分配这</a:t>
                </a:r>
                <a14:m>
                  <m:oMath xmlns:m="http://schemas.openxmlformats.org/officeDocument/2006/math">
                    <m:r>
                      <a:rPr lang="zh-CN" altLang="en-US" sz="2200" dirty="0">
                        <a:latin typeface="Cambria Math" panose="02040503050406030204" pitchFamily="18" charset="0"/>
                        <a:ea typeface="等线" panose="02010600030101010101" pitchFamily="2" charset="-122"/>
                        <a:sym typeface="+mn-ea"/>
                      </a:rPr>
                      <m:t>𝑛</m:t>
                    </m:r>
                  </m:oMath>
                </a14:m>
                <a:r>
                  <a:rPr lang="zh-CN" altLang="en-US" sz="2200" dirty="0">
                    <a:latin typeface="等线" panose="02010600030101010101" pitchFamily="2" charset="-122"/>
                    <a:ea typeface="等线" panose="02010600030101010101" pitchFamily="2" charset="-122"/>
                    <a:sym typeface="+mn-ea"/>
                  </a:rPr>
                  <a:t>个任务使得总花费最小？</a:t>
                </a:r>
                <a:endParaRPr lang="en-US" altLang="zh-CN" sz="2200" dirty="0">
                  <a:latin typeface="等线" panose="02010600030101010101" pitchFamily="2" charset="-122"/>
                  <a:ea typeface="等线" panose="02010600030101010101" pitchFamily="2" charset="-122"/>
                  <a:sym typeface="+mn-ea"/>
                </a:endParaRPr>
              </a:p>
              <a:p>
                <a14:m>
                  <m:oMath xmlns:m="http://schemas.openxmlformats.org/officeDocument/2006/math">
                    <m:r>
                      <a:rPr lang="zh-CN" altLang="en-US" sz="2200" dirty="0">
                        <a:latin typeface="Cambria Math" panose="02040503050406030204" pitchFamily="18" charset="0"/>
                        <a:ea typeface="等线" panose="02010600030101010101" pitchFamily="2" charset="-122"/>
                        <a:sym typeface="+mn-ea"/>
                      </a:rPr>
                      <m:t>𝑛</m:t>
                    </m:r>
                    <m:r>
                      <a:rPr lang="zh-CN" altLang="en-US" sz="2200" dirty="0">
                        <a:latin typeface="Cambria Math" panose="02040503050406030204" pitchFamily="18" charset="0"/>
                        <a:ea typeface="等线" panose="02010600030101010101" pitchFamily="2" charset="-122"/>
                        <a:sym typeface="+mn-ea"/>
                      </a:rPr>
                      <m:t>≤20000,</m:t>
                    </m:r>
                    <m:r>
                      <a:rPr lang="zh-CN" altLang="en-US" sz="2200" dirty="0">
                        <a:latin typeface="Cambria Math" panose="02040503050406030204" pitchFamily="18" charset="0"/>
                        <a:ea typeface="等线" panose="02010600030101010101" pitchFamily="2" charset="-122"/>
                        <a:sym typeface="+mn-ea"/>
                      </a:rPr>
                      <m:t>𝑚</m:t>
                    </m:r>
                    <m:r>
                      <a:rPr lang="zh-CN" altLang="en-US" sz="2200" dirty="0">
                        <a:latin typeface="Cambria Math" panose="02040503050406030204" pitchFamily="18" charset="0"/>
                        <a:ea typeface="等线" panose="02010600030101010101" pitchFamily="2" charset="-122"/>
                        <a:sym typeface="+mn-ea"/>
                      </a:rPr>
                      <m:t>≤200000</m:t>
                    </m:r>
                  </m:oMath>
                </a14:m>
                <a:r>
                  <a:rPr lang="zh-CN" altLang="en-US" sz="2200" dirty="0">
                    <a:latin typeface="等线" panose="02010600030101010101" pitchFamily="2" charset="-122"/>
                    <a:ea typeface="等线" panose="02010600030101010101" pitchFamily="2" charset="-122"/>
                    <a:sym typeface="+mn-ea"/>
                  </a:rPr>
                  <a:t>。</a:t>
                </a:r>
              </a:p>
              <a:p>
                <a:endParaRPr lang="zh-CN" altLang="en-US" dirty="0"/>
              </a:p>
            </p:txBody>
          </p:sp>
        </mc:Choice>
        <mc:Fallback xmlns="">
          <p:sp>
            <p:nvSpPr>
              <p:cNvPr id="3" name="内容占位符 2">
                <a:extLst>
                  <a:ext uri="{FF2B5EF4-FFF2-40B4-BE49-F238E27FC236}">
                    <a16:creationId xmlns:a16="http://schemas.microsoft.com/office/drawing/2014/main" id="{50F54B66-2A14-4A5D-A5CE-FAF1D29F6B2C}"/>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C958FBC9-D5AB-449D-8FC0-9DB19EFD5A1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306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2E689-13C6-4080-90A4-7DEBE910075F}"/>
              </a:ext>
            </a:extLst>
          </p:cNvPr>
          <p:cNvSpPr>
            <a:spLocks noGrp="1"/>
          </p:cNvSpPr>
          <p:nvPr>
            <p:ph type="title"/>
          </p:nvPr>
        </p:nvSpPr>
        <p:spPr/>
        <p:txBody>
          <a:bodyPr/>
          <a:lstStyle/>
          <a:p>
            <a:r>
              <a:rPr lang="zh-CN" altLang="en-US" dirty="0"/>
              <a:t>费用流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3B0ADCB-9F94-47D7-8AE0-5828CE5C2C39}"/>
                  </a:ext>
                </a:extLst>
              </p:cNvPr>
              <p:cNvSpPr>
                <a:spLocks noGrp="1"/>
              </p:cNvSpPr>
              <p:nvPr>
                <p:ph sz="half" idx="1"/>
              </p:nvPr>
            </p:nvSpPr>
            <p:spPr/>
            <p:txBody>
              <a:bodyPr/>
              <a:lstStyle/>
              <a:p>
                <a:r>
                  <a:rPr lang="zh-CN" altLang="en-US" dirty="0">
                    <a:hlinkClick r:id="rId2" action="ppaction://hlinksldjump"/>
                  </a:rPr>
                  <a:t>定义</a:t>
                </a:r>
                <a:endParaRPr lang="en-US" altLang="zh-CN" dirty="0"/>
              </a:p>
              <a:p>
                <a:r>
                  <a:rPr lang="zh-CN" altLang="en-US" dirty="0">
                    <a:hlinkClick r:id="rId3" action="ppaction://hlinksldjump"/>
                  </a:rPr>
                  <a:t>解最小费用流</a:t>
                </a:r>
                <a:endParaRPr lang="en-US" altLang="zh-CN" dirty="0"/>
              </a:p>
              <a:p>
                <a:r>
                  <a:rPr lang="zh-CN" altLang="en-US" dirty="0"/>
                  <a:t>　</a:t>
                </a:r>
                <a:r>
                  <a:rPr lang="zh-CN" altLang="en-US" dirty="0">
                    <a:hlinkClick r:id="rId4" action="ppaction://hlinksldjump"/>
                  </a:rPr>
                  <a:t>最小费用最大流算法</a:t>
                </a:r>
                <a:endParaRPr lang="en-US" altLang="zh-CN" dirty="0"/>
              </a:p>
              <a:p>
                <a:r>
                  <a:rPr lang="zh-CN" altLang="en-US" dirty="0"/>
                  <a:t>例题</a:t>
                </a:r>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5" action="ppaction://hlinksldjump"/>
                      </a:rPr>
                      <m:t>𝐹𝑎𝑟𝑚</m:t>
                    </m:r>
                    <m:r>
                      <a:rPr lang="en-US" altLang="zh-CN" i="1" dirty="0" smtClean="0">
                        <a:latin typeface="Cambria Math" panose="02040503050406030204" pitchFamily="18" charset="0"/>
                        <a:hlinkClick r:id="rId5" action="ppaction://hlinksldjump"/>
                      </a:rPr>
                      <m:t> </m:t>
                    </m:r>
                    <m:r>
                      <a:rPr lang="en-US" altLang="zh-CN" i="1" dirty="0" smtClean="0">
                        <a:latin typeface="Cambria Math" panose="02040503050406030204" pitchFamily="18" charset="0"/>
                        <a:hlinkClick r:id="rId5" action="ppaction://hlinksldjump"/>
                      </a:rPr>
                      <m:t>𝑇𝑜𝑢𝑟</m:t>
                    </m:r>
                  </m:oMath>
                </a14:m>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6" action="ppaction://hlinksldjump"/>
                      </a:rPr>
                      <m:t>𝑆𝑡𝑜𝑛𝑒</m:t>
                    </m:r>
                  </m:oMath>
                </a14:m>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7" action="ppaction://hlinksldjump"/>
                      </a:rPr>
                      <m:t>𝐼𝑛𝑡𝑒𝑟𝑣𝑎𝑙𝑠</m:t>
                    </m:r>
                  </m:oMath>
                </a14:m>
                <a:endParaRPr lang="en-US" altLang="zh-CN" dirty="0"/>
              </a:p>
              <a:p>
                <a:r>
                  <a:rPr lang="zh-CN" altLang="en-US" dirty="0"/>
                  <a:t>　</a:t>
                </a:r>
                <a:r>
                  <a:rPr lang="zh-CN" altLang="en-US" dirty="0">
                    <a:hlinkClick r:id="rId8" action="ppaction://hlinksldjump"/>
                  </a:rPr>
                  <a:t>星际竞速</a:t>
                </a:r>
                <a:endParaRPr lang="zh-CN" altLang="en-US" dirty="0"/>
              </a:p>
            </p:txBody>
          </p:sp>
        </mc:Choice>
        <mc:Fallback xmlns="">
          <p:sp>
            <p:nvSpPr>
              <p:cNvPr id="3" name="内容占位符 2">
                <a:extLst>
                  <a:ext uri="{FF2B5EF4-FFF2-40B4-BE49-F238E27FC236}">
                    <a16:creationId xmlns:a16="http://schemas.microsoft.com/office/drawing/2014/main" id="{63B0ADCB-9F94-47D7-8AE0-5828CE5C2C39}"/>
                  </a:ext>
                </a:extLst>
              </p:cNvPr>
              <p:cNvSpPr>
                <a:spLocks noGrp="1" noRot="1" noChangeAspect="1" noMove="1" noResize="1" noEditPoints="1" noAdjustHandles="1" noChangeArrowheads="1" noChangeShapeType="1" noTextEdit="1"/>
              </p:cNvSpPr>
              <p:nvPr>
                <p:ph sz="half" idx="1"/>
              </p:nvPr>
            </p:nvSpPr>
            <p:spPr>
              <a:blipFill>
                <a:blip r:embed="rId9"/>
                <a:stretch>
                  <a:fillRect l="-641" t="-1531"/>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2640518E-B85F-467B-B74E-8D793DFBA962}"/>
              </a:ext>
            </a:extLst>
          </p:cNvPr>
          <p:cNvSpPr>
            <a:spLocks noGrp="1"/>
          </p:cNvSpPr>
          <p:nvPr>
            <p:ph sz="half" idx="2"/>
          </p:nvPr>
        </p:nvSpPr>
        <p:spPr/>
        <p:txBody>
          <a:bodyPr/>
          <a:lstStyle/>
          <a:p>
            <a:endParaRPr lang="zh-CN" altLang="en-US"/>
          </a:p>
        </p:txBody>
      </p:sp>
      <p:sp>
        <p:nvSpPr>
          <p:cNvPr id="5" name="椭圆 4">
            <a:hlinkClick r:id="rId10" action="ppaction://hlinksldjump"/>
            <a:extLst>
              <a:ext uri="{FF2B5EF4-FFF2-40B4-BE49-F238E27FC236}">
                <a16:creationId xmlns:a16="http://schemas.microsoft.com/office/drawing/2014/main" id="{CE94D57C-035D-4993-95A2-53907A50E4E5}"/>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267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D8AE5DA-D52C-48F8-964D-8A3FA169D5D0}"/>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𝐷𝑢𝑎𝑙</m:t>
                      </m:r>
                      <m:r>
                        <a:rPr lang="en-US" altLang="zh-CN" i="1">
                          <a:latin typeface="Cambria Math" panose="02040503050406030204" pitchFamily="18" charset="0"/>
                        </a:rPr>
                        <m:t> </m:t>
                      </m:r>
                      <m:r>
                        <a:rPr lang="en-US" altLang="zh-CN" i="1">
                          <a:latin typeface="Cambria Math" panose="02040503050406030204" pitchFamily="18" charset="0"/>
                        </a:rPr>
                        <m:t>𝐶𝑜𝑟𝑒</m:t>
                      </m:r>
                      <m:r>
                        <a:rPr lang="en-US" altLang="zh-CN" i="1">
                          <a:latin typeface="Cambria Math" panose="02040503050406030204" pitchFamily="18" charset="0"/>
                        </a:rPr>
                        <m:t> </m:t>
                      </m:r>
                      <m:r>
                        <a:rPr lang="en-US" altLang="zh-CN" i="1">
                          <a:latin typeface="Cambria Math" panose="02040503050406030204" pitchFamily="18" charset="0"/>
                        </a:rPr>
                        <m:t>𝐶𝑃𝑈</m:t>
                      </m:r>
                    </m:oMath>
                  </m:oMathPara>
                </a14:m>
                <a:endParaRPr lang="zh-CN" altLang="en-US" dirty="0"/>
              </a:p>
            </p:txBody>
          </p:sp>
        </mc:Choice>
        <mc:Fallback xmlns="">
          <p:sp>
            <p:nvSpPr>
              <p:cNvPr id="2" name="标题 1">
                <a:extLst>
                  <a:ext uri="{FF2B5EF4-FFF2-40B4-BE49-F238E27FC236}">
                    <a16:creationId xmlns:a16="http://schemas.microsoft.com/office/drawing/2014/main" id="{7D8AE5DA-D52C-48F8-964D-8A3FA169D5D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16E8C5-FBA5-490B-BEA5-CBA2A5A002AB}"/>
                  </a:ext>
                </a:extLst>
              </p:cNvPr>
              <p:cNvSpPr>
                <a:spLocks noGrp="1"/>
              </p:cNvSpPr>
              <p:nvPr>
                <p:ph idx="1"/>
              </p:nvPr>
            </p:nvSpPr>
            <p:spPr/>
            <p:txBody>
              <a:bodyPr/>
              <a:lstStyle/>
              <a:p>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向每个任务连一条容量为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的边，割掉表示在第一台机器上执行。</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每个任务向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连一条容量为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的边，割掉表示在第二台机器上执行。</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对于每个任务，两条边一定要割一条，即只能在一台机器上执行。</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对于第</a:t>
                </a:r>
                <a14:m>
                  <m:oMath xmlns:m="http://schemas.openxmlformats.org/officeDocument/2006/math">
                    <m:r>
                      <a:rPr lang="en-US" altLang="zh-CN" sz="2200" dirty="0">
                        <a:latin typeface="Cambria Math" panose="02040503050406030204" pitchFamily="18" charset="0"/>
                        <a:ea typeface="等线" panose="02010600030101010101" pitchFamily="2" charset="-122"/>
                      </a:rPr>
                      <m:t>𝑘</m:t>
                    </m:r>
                  </m:oMath>
                </a14:m>
                <a:r>
                  <a:rPr lang="zh-CN" altLang="en-US" sz="2200" dirty="0">
                    <a:latin typeface="等线" panose="02010600030101010101" pitchFamily="2" charset="-122"/>
                    <a:ea typeface="等线" panose="02010600030101010101" pitchFamily="2" charset="-122"/>
                  </a:rPr>
                  <a:t>对关系，</a:t>
                </a:r>
                <a:r>
                  <a:rPr lang="en-US" altLang="zh-CN" sz="2200" dirty="0">
                    <a:latin typeface="等线" panose="02010600030101010101" pitchFamily="2" charset="-122"/>
                    <a:ea typeface="等线" panose="02010600030101010101" pitchFamily="2" charset="-122"/>
                    <a:sym typeface="+mn-ea"/>
                  </a:rPr>
                  <a:t> </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𝑎</m:t>
                        </m:r>
                      </m:e>
                      <m:sub>
                        <m:r>
                          <a:rPr lang="en-US" altLang="zh-CN" sz="2200">
                            <a:latin typeface="Cambria Math" panose="02040503050406030204" pitchFamily="18" charset="0"/>
                            <a:ea typeface="等线" panose="02010600030101010101" pitchFamily="2" charset="-122"/>
                            <a:sym typeface="+mn-ea"/>
                          </a:rPr>
                          <m:t>𝑘</m:t>
                        </m:r>
                      </m:sub>
                    </m:sSub>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𝑏</m:t>
                        </m:r>
                      </m:e>
                      <m:sub>
                        <m:r>
                          <a:rPr lang="en-US" altLang="zh-CN" sz="2200">
                            <a:latin typeface="Cambria Math" panose="02040503050406030204" pitchFamily="18" charset="0"/>
                            <a:ea typeface="等线" panose="02010600030101010101" pitchFamily="2" charset="-122"/>
                            <a:sym typeface="+mn-ea"/>
                          </a:rPr>
                          <m:t>𝑘</m:t>
                        </m:r>
                      </m:sub>
                    </m:sSub>
                  </m:oMath>
                </a14:m>
                <a:r>
                  <a:rPr lang="zh-CN" altLang="en-US" sz="2200" dirty="0">
                    <a:latin typeface="等线" panose="02010600030101010101" pitchFamily="2" charset="-122"/>
                    <a:ea typeface="等线" panose="02010600030101010101" pitchFamily="2" charset="-122"/>
                  </a:rPr>
                  <a:t>相互连一条容量为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𝑤</m:t>
                        </m:r>
                      </m:e>
                      <m:sub>
                        <m:r>
                          <a:rPr lang="en-US" altLang="zh-CN" sz="2200">
                            <a:latin typeface="Cambria Math" panose="02040503050406030204" pitchFamily="18" charset="0"/>
                            <a:ea typeface="等线" panose="02010600030101010101" pitchFamily="2" charset="-122"/>
                          </a:rPr>
                          <m:t>𝑘</m:t>
                        </m:r>
                      </m:sub>
                    </m:sSub>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考虑两个任务的关系，将它们编号为</a:t>
                </a:r>
                <a14:m>
                  <m:oMath xmlns:m="http://schemas.openxmlformats.org/officeDocument/2006/math">
                    <m:r>
                      <a:rPr lang="en-US" altLang="zh-CN" sz="220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r>
                      <a:rPr lang="en-US" altLang="zh-CN" sz="2200" dirty="0">
                        <a:latin typeface="Cambria Math" panose="02040503050406030204" pitchFamily="18" charset="0"/>
                        <a:ea typeface="等线" panose="02010600030101010101" pitchFamily="2" charset="-122"/>
                      </a:rPr>
                      <m:t>2</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任务</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在第一台执行，任务</a:t>
                </a:r>
                <a14:m>
                  <m:oMath xmlns:m="http://schemas.openxmlformats.org/officeDocument/2006/math">
                    <m:r>
                      <a:rPr lang="en-US" altLang="zh-CN" sz="2200" dirty="0">
                        <a:latin typeface="Cambria Math" panose="02040503050406030204" pitchFamily="18" charset="0"/>
                        <a:ea typeface="等线" panose="02010600030101010101" pitchFamily="2" charset="-122"/>
                      </a:rPr>
                      <m:t>2</m:t>
                    </m:r>
                  </m:oMath>
                </a14:m>
                <a:r>
                  <a:rPr lang="zh-CN" altLang="en-US" sz="2200" dirty="0">
                    <a:latin typeface="等线" panose="02010600030101010101" pitchFamily="2" charset="-122"/>
                    <a:ea typeface="等线" panose="02010600030101010101" pitchFamily="2" charset="-122"/>
                  </a:rPr>
                  <a:t>在第一台执行，没有额外花费。</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任务</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在第一台执行，任务</a:t>
                </a:r>
                <a14:m>
                  <m:oMath xmlns:m="http://schemas.openxmlformats.org/officeDocument/2006/math">
                    <m:r>
                      <a:rPr lang="en-US" altLang="zh-CN" sz="2200" dirty="0">
                        <a:latin typeface="Cambria Math" panose="02040503050406030204" pitchFamily="18" charset="0"/>
                        <a:ea typeface="等线" panose="02010600030101010101" pitchFamily="2" charset="-122"/>
                      </a:rPr>
                      <m:t>2</m:t>
                    </m:r>
                  </m:oMath>
                </a14:m>
                <a:r>
                  <a:rPr lang="zh-CN" altLang="en-US" sz="2200" dirty="0">
                    <a:latin typeface="等线" panose="02010600030101010101" pitchFamily="2" charset="-122"/>
                    <a:ea typeface="等线" panose="02010600030101010101" pitchFamily="2" charset="-122"/>
                  </a:rPr>
                  <a:t>在第二台执行，需要额外花费。</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3.</a:t>
                </a:r>
                <a:r>
                  <a:rPr lang="zh-CN" altLang="en-US" sz="2200" dirty="0">
                    <a:latin typeface="等线" panose="02010600030101010101" pitchFamily="2" charset="-122"/>
                    <a:ea typeface="等线" panose="02010600030101010101" pitchFamily="2" charset="-122"/>
                  </a:rPr>
                  <a:t>任务</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在第二台执行，任务</a:t>
                </a:r>
                <a14:m>
                  <m:oMath xmlns:m="http://schemas.openxmlformats.org/officeDocument/2006/math">
                    <m:r>
                      <a:rPr lang="en-US" altLang="zh-CN" sz="2200" dirty="0">
                        <a:latin typeface="Cambria Math" panose="02040503050406030204" pitchFamily="18" charset="0"/>
                        <a:ea typeface="等线" panose="02010600030101010101" pitchFamily="2" charset="-122"/>
                      </a:rPr>
                      <m:t>2</m:t>
                    </m:r>
                  </m:oMath>
                </a14:m>
                <a:r>
                  <a:rPr lang="zh-CN" altLang="en-US" sz="2200" dirty="0">
                    <a:latin typeface="等线" panose="02010600030101010101" pitchFamily="2" charset="-122"/>
                    <a:ea typeface="等线" panose="02010600030101010101" pitchFamily="2" charset="-122"/>
                  </a:rPr>
                  <a:t>在第一台执行，需要额外花费。</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4.</a:t>
                </a:r>
                <a:r>
                  <a:rPr lang="zh-CN" altLang="en-US" sz="2200" dirty="0">
                    <a:latin typeface="等线" panose="02010600030101010101" pitchFamily="2" charset="-122"/>
                    <a:ea typeface="等线" panose="02010600030101010101" pitchFamily="2" charset="-122"/>
                  </a:rPr>
                  <a:t>任务</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在第二台执行，任务</a:t>
                </a:r>
                <a14:m>
                  <m:oMath xmlns:m="http://schemas.openxmlformats.org/officeDocument/2006/math">
                    <m:r>
                      <a:rPr lang="en-US" altLang="zh-CN" sz="2200" dirty="0">
                        <a:latin typeface="Cambria Math" panose="02040503050406030204" pitchFamily="18" charset="0"/>
                        <a:ea typeface="等线" panose="02010600030101010101" pitchFamily="2" charset="-122"/>
                      </a:rPr>
                      <m:t>2</m:t>
                    </m:r>
                  </m:oMath>
                </a14:m>
                <a:r>
                  <a:rPr lang="zh-CN" altLang="en-US" sz="2200" dirty="0">
                    <a:latin typeface="等线" panose="02010600030101010101" pitchFamily="2" charset="-122"/>
                    <a:ea typeface="等线" panose="02010600030101010101" pitchFamily="2" charset="-122"/>
                  </a:rPr>
                  <a:t>在第二台执行，没有额外花费。</a:t>
                </a:r>
                <a:endParaRPr lang="en-US" altLang="zh-CN" sz="2200" dirty="0">
                  <a:latin typeface="等线" panose="02010600030101010101" pitchFamily="2" charset="-122"/>
                  <a:ea typeface="等线" panose="02010600030101010101" pitchFamily="2" charset="-122"/>
                </a:endParaRPr>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6016E8C5-FBA5-490B-BEA5-CBA2A5A002AB}"/>
                  </a:ext>
                </a:extLst>
              </p:cNvPr>
              <p:cNvSpPr>
                <a:spLocks noGrp="1" noRot="1" noChangeAspect="1" noMove="1" noResize="1" noEditPoints="1" noAdjustHandles="1" noChangeArrowheads="1" noChangeShapeType="1" noTextEdit="1"/>
              </p:cNvSpPr>
              <p:nvPr>
                <p:ph idx="1"/>
              </p:nvPr>
            </p:nvSpPr>
            <p:spPr>
              <a:blipFill>
                <a:blip r:embed="rId3"/>
                <a:stretch>
                  <a:fillRect l="-424" t="-1805" b="-2406"/>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D6133B89-AD55-4EB9-B089-84A3E4D9A201}"/>
              </a:ext>
            </a:extLst>
          </p:cNvPr>
          <p:cNvGrpSpPr/>
          <p:nvPr/>
        </p:nvGrpSpPr>
        <p:grpSpPr>
          <a:xfrm>
            <a:off x="8508944" y="2985887"/>
            <a:ext cx="3171825" cy="1872615"/>
            <a:chOff x="8508944" y="2985887"/>
            <a:chExt cx="3171825" cy="1872615"/>
          </a:xfrm>
        </p:grpSpPr>
        <p:grpSp>
          <p:nvGrpSpPr>
            <p:cNvPr id="4" name="组合 3">
              <a:extLst>
                <a:ext uri="{FF2B5EF4-FFF2-40B4-BE49-F238E27FC236}">
                  <a16:creationId xmlns:a16="http://schemas.microsoft.com/office/drawing/2014/main" id="{6B71CDA1-0AAA-489D-9080-604B02681374}"/>
                </a:ext>
              </a:extLst>
            </p:cNvPr>
            <p:cNvGrpSpPr/>
            <p:nvPr/>
          </p:nvGrpSpPr>
          <p:grpSpPr>
            <a:xfrm>
              <a:off x="8508944" y="2985887"/>
              <a:ext cx="3171825" cy="1872615"/>
              <a:chOff x="1678" y="3932"/>
              <a:chExt cx="4995" cy="2949"/>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BA557628-D872-4F4A-8961-FE69A6674A88}"/>
                      </a:ext>
                    </a:extLst>
                  </p:cNvPr>
                  <p:cNvSpPr/>
                  <p:nvPr/>
                </p:nvSpPr>
                <p:spPr>
                  <a:xfrm>
                    <a:off x="1678"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5" name="椭圆 4">
                    <a:extLst>
                      <a:ext uri="{FF2B5EF4-FFF2-40B4-BE49-F238E27FC236}">
                        <a16:creationId xmlns:a16="http://schemas.microsoft.com/office/drawing/2014/main" id="{BA557628-D872-4F4A-8961-FE69A6674A88}"/>
                      </a:ext>
                    </a:extLst>
                  </p:cNvPr>
                  <p:cNvSpPr>
                    <a:spLocks noRot="1" noChangeAspect="1" noMove="1" noResize="1" noEditPoints="1" noAdjustHandles="1" noChangeArrowheads="1" noChangeShapeType="1" noTextEdit="1"/>
                  </p:cNvSpPr>
                  <p:nvPr/>
                </p:nvSpPr>
                <p:spPr>
                  <a:xfrm>
                    <a:off x="1678" y="5011"/>
                    <a:ext cx="779" cy="779"/>
                  </a:xfrm>
                  <a:prstGeom prst="ellipse">
                    <a:avLst/>
                  </a:prstGeom>
                  <a:blipFill>
                    <a:blip r:embed="rId4"/>
                    <a:stretch>
                      <a:fillRect/>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85951136-7ED3-45C3-B6D5-B044819EA8A6}"/>
                  </a:ext>
                </a:extLst>
              </p:cNvPr>
              <p:cNvCxnSpPr>
                <a:stCxn id="5" idx="7"/>
              </p:cNvCxnSpPr>
              <p:nvPr/>
            </p:nvCxnSpPr>
            <p:spPr>
              <a:xfrm flipV="1">
                <a:off x="2343" y="4292"/>
                <a:ext cx="1442" cy="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B90782A-5B9D-4CB6-817E-F0007A577B6F}"/>
                  </a:ext>
                </a:extLst>
              </p:cNvPr>
              <p:cNvCxnSpPr>
                <a:stCxn id="5" idx="5"/>
              </p:cNvCxnSpPr>
              <p:nvPr/>
            </p:nvCxnSpPr>
            <p:spPr>
              <a:xfrm>
                <a:off x="2343" y="5676"/>
                <a:ext cx="1439" cy="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7A7E04FD-1444-4B3B-BF6B-E47898B16990}"/>
                      </a:ext>
                    </a:extLst>
                  </p:cNvPr>
                  <p:cNvSpPr/>
                  <p:nvPr/>
                </p:nvSpPr>
                <p:spPr>
                  <a:xfrm>
                    <a:off x="3782" y="393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1</m:t>
                          </m:r>
                        </m:oMath>
                      </m:oMathPara>
                    </a14:m>
                    <a:endParaRPr lang="en-US" altLang="zh-CN" dirty="0">
                      <a:solidFill>
                        <a:schemeClr val="tx1"/>
                      </a:solidFill>
                    </a:endParaRPr>
                  </a:p>
                </p:txBody>
              </p:sp>
            </mc:Choice>
            <mc:Fallback xmlns="">
              <p:sp>
                <p:nvSpPr>
                  <p:cNvPr id="8" name="椭圆 7">
                    <a:extLst>
                      <a:ext uri="{FF2B5EF4-FFF2-40B4-BE49-F238E27FC236}">
                        <a16:creationId xmlns:a16="http://schemas.microsoft.com/office/drawing/2014/main" id="{7A7E04FD-1444-4B3B-BF6B-E47898B16990}"/>
                      </a:ext>
                    </a:extLst>
                  </p:cNvPr>
                  <p:cNvSpPr>
                    <a:spLocks noRot="1" noChangeAspect="1" noMove="1" noResize="1" noEditPoints="1" noAdjustHandles="1" noChangeArrowheads="1" noChangeShapeType="1" noTextEdit="1"/>
                  </p:cNvSpPr>
                  <p:nvPr/>
                </p:nvSpPr>
                <p:spPr>
                  <a:xfrm>
                    <a:off x="3782" y="3932"/>
                    <a:ext cx="779" cy="779"/>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8636E261-F31D-4F78-A2F3-08DD8023087C}"/>
                      </a:ext>
                    </a:extLst>
                  </p:cNvPr>
                  <p:cNvSpPr/>
                  <p:nvPr/>
                </p:nvSpPr>
                <p:spPr>
                  <a:xfrm>
                    <a:off x="3785" y="610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2</m:t>
                          </m:r>
                        </m:oMath>
                      </m:oMathPara>
                    </a14:m>
                    <a:endParaRPr lang="en-US" altLang="zh-CN" dirty="0">
                      <a:solidFill>
                        <a:schemeClr val="tx1"/>
                      </a:solidFill>
                    </a:endParaRPr>
                  </a:p>
                </p:txBody>
              </p:sp>
            </mc:Choice>
            <mc:Fallback xmlns="">
              <p:sp>
                <p:nvSpPr>
                  <p:cNvPr id="9" name="椭圆 8">
                    <a:extLst>
                      <a:ext uri="{FF2B5EF4-FFF2-40B4-BE49-F238E27FC236}">
                        <a16:creationId xmlns:a16="http://schemas.microsoft.com/office/drawing/2014/main" id="{8636E261-F31D-4F78-A2F3-08DD8023087C}"/>
                      </a:ext>
                    </a:extLst>
                  </p:cNvPr>
                  <p:cNvSpPr>
                    <a:spLocks noRot="1" noChangeAspect="1" noMove="1" noResize="1" noEditPoints="1" noAdjustHandles="1" noChangeArrowheads="1" noChangeShapeType="1" noTextEdit="1"/>
                  </p:cNvSpPr>
                  <p:nvPr/>
                </p:nvSpPr>
                <p:spPr>
                  <a:xfrm>
                    <a:off x="3785" y="6102"/>
                    <a:ext cx="779" cy="779"/>
                  </a:xfrm>
                  <a:prstGeom prst="ellipse">
                    <a:avLst/>
                  </a:prstGeom>
                  <a:blipFill>
                    <a:blip r:embed="rId6"/>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47ECEC83-DE5C-45EF-B359-81E78B77F6EE}"/>
                  </a:ext>
                </a:extLst>
              </p:cNvPr>
              <p:cNvCxnSpPr>
                <a:stCxn id="8" idx="3"/>
                <a:endCxn id="9" idx="1"/>
              </p:cNvCxnSpPr>
              <p:nvPr/>
            </p:nvCxnSpPr>
            <p:spPr>
              <a:xfrm>
                <a:off x="3896" y="4597"/>
                <a:ext cx="3" cy="16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35A74B5-AA80-48D2-8C4A-56762F8FEB27}"/>
                  </a:ext>
                </a:extLst>
              </p:cNvPr>
              <p:cNvCxnSpPr>
                <a:stCxn id="9" idx="7"/>
                <a:endCxn id="8" idx="5"/>
              </p:cNvCxnSpPr>
              <p:nvPr/>
            </p:nvCxnSpPr>
            <p:spPr>
              <a:xfrm flipH="1" flipV="1">
                <a:off x="4447" y="4597"/>
                <a:ext cx="3" cy="16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E59F798-B06B-45E5-9BED-D8AC89B5A5EA}"/>
                  </a:ext>
                </a:extLst>
              </p:cNvPr>
              <p:cNvCxnSpPr/>
              <p:nvPr/>
            </p:nvCxnSpPr>
            <p:spPr>
              <a:xfrm>
                <a:off x="4564" y="4295"/>
                <a:ext cx="1439" cy="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95182F8-2D65-4863-9B21-68E2AB0DBF17}"/>
                  </a:ext>
                </a:extLst>
              </p:cNvPr>
              <p:cNvCxnSpPr/>
              <p:nvPr/>
            </p:nvCxnSpPr>
            <p:spPr>
              <a:xfrm flipV="1">
                <a:off x="4564" y="5673"/>
                <a:ext cx="1442" cy="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CFA76664-D1B3-40B1-AADF-1B5590B4104F}"/>
                      </a:ext>
                    </a:extLst>
                  </p:cNvPr>
                  <p:cNvSpPr/>
                  <p:nvPr/>
                </p:nvSpPr>
                <p:spPr>
                  <a:xfrm>
                    <a:off x="5894"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14" name="椭圆 13">
                    <a:extLst>
                      <a:ext uri="{FF2B5EF4-FFF2-40B4-BE49-F238E27FC236}">
                        <a16:creationId xmlns:a16="http://schemas.microsoft.com/office/drawing/2014/main" id="{CFA76664-D1B3-40B1-AADF-1B5590B4104F}"/>
                      </a:ext>
                    </a:extLst>
                  </p:cNvPr>
                  <p:cNvSpPr>
                    <a:spLocks noRot="1" noChangeAspect="1" noMove="1" noResize="1" noEditPoints="1" noAdjustHandles="1" noChangeArrowheads="1" noChangeShapeType="1" noTextEdit="1"/>
                  </p:cNvSpPr>
                  <p:nvPr/>
                </p:nvSpPr>
                <p:spPr>
                  <a:xfrm>
                    <a:off x="5894" y="5011"/>
                    <a:ext cx="779" cy="779"/>
                  </a:xfrm>
                  <a:prstGeom prst="ellipse">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AED9979-C180-4A33-879D-E572C43F6A99}"/>
                    </a:ext>
                  </a:extLst>
                </p:cNvPr>
                <p:cNvSpPr txBox="1"/>
                <p:nvPr/>
              </p:nvSpPr>
              <p:spPr>
                <a:xfrm>
                  <a:off x="9175453"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7AED9979-C180-4A33-879D-E572C43F6A99}"/>
                    </a:ext>
                  </a:extLst>
                </p:cNvPr>
                <p:cNvSpPr txBox="1">
                  <a:spLocks noRot="1" noChangeAspect="1" noMove="1" noResize="1" noEditPoints="1" noAdjustHandles="1" noChangeArrowheads="1" noChangeShapeType="1" noTextEdit="1"/>
                </p:cNvSpPr>
                <p:nvPr/>
              </p:nvSpPr>
              <p:spPr>
                <a:xfrm>
                  <a:off x="9175453" y="3193335"/>
                  <a:ext cx="305596" cy="276999"/>
                </a:xfrm>
                <a:prstGeom prst="rect">
                  <a:avLst/>
                </a:prstGeom>
                <a:blipFill>
                  <a:blip r:embed="rId8"/>
                  <a:stretch>
                    <a:fillRect l="-16000" r="-800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953E46D-2A6E-48C7-AB83-96D2EB7C4669}"/>
                    </a:ext>
                  </a:extLst>
                </p:cNvPr>
                <p:cNvSpPr txBox="1"/>
                <p:nvPr/>
              </p:nvSpPr>
              <p:spPr>
                <a:xfrm>
                  <a:off x="9175453" y="4323941"/>
                  <a:ext cx="3109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2953E46D-2A6E-48C7-AB83-96D2EB7C4669}"/>
                    </a:ext>
                  </a:extLst>
                </p:cNvPr>
                <p:cNvSpPr txBox="1">
                  <a:spLocks noRot="1" noChangeAspect="1" noMove="1" noResize="1" noEditPoints="1" noAdjustHandles="1" noChangeArrowheads="1" noChangeShapeType="1" noTextEdit="1"/>
                </p:cNvSpPr>
                <p:nvPr/>
              </p:nvSpPr>
              <p:spPr>
                <a:xfrm>
                  <a:off x="9175453" y="4323941"/>
                  <a:ext cx="310918" cy="276999"/>
                </a:xfrm>
                <a:prstGeom prst="rect">
                  <a:avLst/>
                </a:prstGeom>
                <a:blipFill>
                  <a:blip r:embed="rId9"/>
                  <a:stretch>
                    <a:fillRect l="-15686" r="-7843"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3BA3E36-C7A1-4BD7-B8B3-BDBDB317AB43}"/>
                    </a:ext>
                  </a:extLst>
                </p:cNvPr>
                <p:cNvSpPr txBox="1"/>
                <p:nvPr/>
              </p:nvSpPr>
              <p:spPr>
                <a:xfrm>
                  <a:off x="10706310"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E3BA3E36-C7A1-4BD7-B8B3-BDBDB317AB43}"/>
                    </a:ext>
                  </a:extLst>
                </p:cNvPr>
                <p:cNvSpPr txBox="1">
                  <a:spLocks noRot="1" noChangeAspect="1" noMove="1" noResize="1" noEditPoints="1" noAdjustHandles="1" noChangeArrowheads="1" noChangeShapeType="1" noTextEdit="1"/>
                </p:cNvSpPr>
                <p:nvPr/>
              </p:nvSpPr>
              <p:spPr>
                <a:xfrm>
                  <a:off x="10706310" y="3193335"/>
                  <a:ext cx="305596" cy="276999"/>
                </a:xfrm>
                <a:prstGeom prst="rect">
                  <a:avLst/>
                </a:prstGeom>
                <a:blipFill>
                  <a:blip r:embed="rId10"/>
                  <a:stretch>
                    <a:fillRect l="-16000" r="-600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81607D3-0291-4980-9380-3100CCF417C9}"/>
                    </a:ext>
                  </a:extLst>
                </p:cNvPr>
                <p:cNvSpPr txBox="1"/>
                <p:nvPr/>
              </p:nvSpPr>
              <p:spPr>
                <a:xfrm>
                  <a:off x="10706310" y="4327171"/>
                  <a:ext cx="307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281607D3-0291-4980-9380-3100CCF417C9}"/>
                    </a:ext>
                  </a:extLst>
                </p:cNvPr>
                <p:cNvSpPr txBox="1">
                  <a:spLocks noRot="1" noChangeAspect="1" noMove="1" noResize="1" noEditPoints="1" noAdjustHandles="1" noChangeArrowheads="1" noChangeShapeType="1" noTextEdit="1"/>
                </p:cNvSpPr>
                <p:nvPr/>
              </p:nvSpPr>
              <p:spPr>
                <a:xfrm>
                  <a:off x="10706310" y="4327171"/>
                  <a:ext cx="307200" cy="276999"/>
                </a:xfrm>
                <a:prstGeom prst="rect">
                  <a:avLst/>
                </a:prstGeom>
                <a:blipFill>
                  <a:blip r:embed="rId11"/>
                  <a:stretch>
                    <a:fillRect l="-15686" r="-588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A678A07-B912-4ED5-8B51-848BCEEF359F}"/>
                    </a:ext>
                  </a:extLst>
                </p:cNvPr>
                <p:cNvSpPr txBox="1"/>
                <p:nvPr/>
              </p:nvSpPr>
              <p:spPr>
                <a:xfrm>
                  <a:off x="9727804"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25" name="文本框 24">
                  <a:extLst>
                    <a:ext uri="{FF2B5EF4-FFF2-40B4-BE49-F238E27FC236}">
                      <a16:creationId xmlns:a16="http://schemas.microsoft.com/office/drawing/2014/main" id="{0A678A07-B912-4ED5-8B51-848BCEEF359F}"/>
                    </a:ext>
                  </a:extLst>
                </p:cNvPr>
                <p:cNvSpPr txBox="1">
                  <a:spLocks noRot="1" noChangeAspect="1" noMove="1" noResize="1" noEditPoints="1" noAdjustHandles="1" noChangeArrowheads="1" noChangeShapeType="1" noTextEdit="1"/>
                </p:cNvSpPr>
                <p:nvPr/>
              </p:nvSpPr>
              <p:spPr>
                <a:xfrm>
                  <a:off x="9727804" y="3751062"/>
                  <a:ext cx="234360" cy="276999"/>
                </a:xfrm>
                <a:prstGeom prst="rect">
                  <a:avLst/>
                </a:prstGeom>
                <a:blipFill>
                  <a:blip r:embed="rId12"/>
                  <a:stretch>
                    <a:fillRect l="-13158" r="-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760C642-F72F-4894-A51F-FA9BE8A3E944}"/>
                    </a:ext>
                  </a:extLst>
                </p:cNvPr>
                <p:cNvSpPr txBox="1"/>
                <p:nvPr/>
              </p:nvSpPr>
              <p:spPr>
                <a:xfrm>
                  <a:off x="10267259"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26" name="文本框 25">
                  <a:extLst>
                    <a:ext uri="{FF2B5EF4-FFF2-40B4-BE49-F238E27FC236}">
                      <a16:creationId xmlns:a16="http://schemas.microsoft.com/office/drawing/2014/main" id="{B760C642-F72F-4894-A51F-FA9BE8A3E944}"/>
                    </a:ext>
                  </a:extLst>
                </p:cNvPr>
                <p:cNvSpPr txBox="1">
                  <a:spLocks noRot="1" noChangeAspect="1" noMove="1" noResize="1" noEditPoints="1" noAdjustHandles="1" noChangeArrowheads="1" noChangeShapeType="1" noTextEdit="1"/>
                </p:cNvSpPr>
                <p:nvPr/>
              </p:nvSpPr>
              <p:spPr>
                <a:xfrm>
                  <a:off x="10267259" y="3751062"/>
                  <a:ext cx="234360" cy="276999"/>
                </a:xfrm>
                <a:prstGeom prst="rect">
                  <a:avLst/>
                </a:prstGeom>
                <a:blipFill>
                  <a:blip r:embed="rId13"/>
                  <a:stretch>
                    <a:fillRect l="-12821" r="-10256"/>
                  </a:stretch>
                </a:blipFill>
              </p:spPr>
              <p:txBody>
                <a:bodyPr/>
                <a:lstStyle/>
                <a:p>
                  <a:r>
                    <a:rPr lang="zh-CN" altLang="en-US">
                      <a:noFill/>
                    </a:rPr>
                    <a:t> </a:t>
                  </a:r>
                </a:p>
              </p:txBody>
            </p:sp>
          </mc:Fallback>
        </mc:AlternateContent>
      </p:grpSp>
      <p:sp>
        <p:nvSpPr>
          <p:cNvPr id="28" name="椭圆 27">
            <a:hlinkClick r:id="rId14" action="ppaction://hlinksldjump"/>
            <a:extLst>
              <a:ext uri="{FF2B5EF4-FFF2-40B4-BE49-F238E27FC236}">
                <a16:creationId xmlns:a16="http://schemas.microsoft.com/office/drawing/2014/main" id="{3F3E3222-486A-408A-B322-200A4469025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302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CAF0B2C-6BDF-4558-BD1A-C65D349AEF43}"/>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𝐷𝑢𝑎𝑙</m:t>
                      </m:r>
                      <m:r>
                        <a:rPr lang="en-US" altLang="zh-CN" i="1">
                          <a:latin typeface="Cambria Math" panose="02040503050406030204" pitchFamily="18" charset="0"/>
                        </a:rPr>
                        <m:t> </m:t>
                      </m:r>
                      <m:r>
                        <a:rPr lang="en-US" altLang="zh-CN" i="1">
                          <a:latin typeface="Cambria Math" panose="02040503050406030204" pitchFamily="18" charset="0"/>
                        </a:rPr>
                        <m:t>𝐶𝑜𝑟𝑒</m:t>
                      </m:r>
                      <m:r>
                        <a:rPr lang="en-US" altLang="zh-CN" i="1">
                          <a:latin typeface="Cambria Math" panose="02040503050406030204" pitchFamily="18" charset="0"/>
                        </a:rPr>
                        <m:t> </m:t>
                      </m:r>
                      <m:r>
                        <a:rPr lang="en-US" altLang="zh-CN" i="1">
                          <a:latin typeface="Cambria Math" panose="02040503050406030204" pitchFamily="18" charset="0"/>
                        </a:rPr>
                        <m:t>𝐶𝑃𝑈</m:t>
                      </m:r>
                    </m:oMath>
                  </m:oMathPara>
                </a14:m>
                <a:endParaRPr lang="zh-CN" altLang="en-US" dirty="0"/>
              </a:p>
            </p:txBody>
          </p:sp>
        </mc:Choice>
        <mc:Fallback xmlns="">
          <p:sp>
            <p:nvSpPr>
              <p:cNvPr id="2" name="标题 1">
                <a:extLst>
                  <a:ext uri="{FF2B5EF4-FFF2-40B4-BE49-F238E27FC236}">
                    <a16:creationId xmlns:a16="http://schemas.microsoft.com/office/drawing/2014/main" id="{8CAF0B2C-6BDF-4558-BD1A-C65D349AEF43}"/>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2985D6BC-E49D-49EA-9B78-85FE41A7FF1D}"/>
              </a:ext>
            </a:extLst>
          </p:cNvPr>
          <p:cNvSpPr>
            <a:spLocks noGrp="1"/>
          </p:cNvSpPr>
          <p:nvPr>
            <p:ph idx="1"/>
          </p:nvPr>
        </p:nvSpPr>
        <p:spPr>
          <a:xfrm>
            <a:off x="1069848" y="2121408"/>
            <a:ext cx="3999300" cy="4050792"/>
          </a:xfrm>
        </p:spPr>
        <p:txBody>
          <a:bodyPr/>
          <a:lstStyle/>
          <a:p>
            <a:r>
              <a:rPr lang="zh-CN" altLang="en-US" sz="2200" dirty="0">
                <a:latin typeface="等线" panose="02010600030101010101" pitchFamily="2" charset="-122"/>
                <a:ea typeface="等线" panose="02010600030101010101" pitchFamily="2" charset="-122"/>
              </a:rPr>
              <a:t>而四种情况恰好对应了四种割法。</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对于更多任务的情况，可以证明一个点最多只会割一边，否则答案会更劣。</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对原图求最小割，即为最终答案。</a:t>
            </a:r>
            <a:endParaRPr lang="en-US" altLang="zh-CN" sz="2200" dirty="0">
              <a:latin typeface="等线" panose="02010600030101010101" pitchFamily="2" charset="-122"/>
              <a:ea typeface="等线" panose="02010600030101010101" pitchFamily="2" charset="-122"/>
            </a:endParaRPr>
          </a:p>
          <a:p>
            <a:endParaRPr lang="zh-CN" altLang="en-US" dirty="0"/>
          </a:p>
        </p:txBody>
      </p:sp>
      <p:grpSp>
        <p:nvGrpSpPr>
          <p:cNvPr id="4" name="组合 3">
            <a:extLst>
              <a:ext uri="{FF2B5EF4-FFF2-40B4-BE49-F238E27FC236}">
                <a16:creationId xmlns:a16="http://schemas.microsoft.com/office/drawing/2014/main" id="{B1EC7DF2-E26A-426E-8C31-0D8789C82358}"/>
              </a:ext>
            </a:extLst>
          </p:cNvPr>
          <p:cNvGrpSpPr/>
          <p:nvPr/>
        </p:nvGrpSpPr>
        <p:grpSpPr>
          <a:xfrm>
            <a:off x="5072323" y="4299585"/>
            <a:ext cx="3171825" cy="1872615"/>
            <a:chOff x="8508944" y="2985887"/>
            <a:chExt cx="3171825" cy="1872615"/>
          </a:xfrm>
        </p:grpSpPr>
        <p:grpSp>
          <p:nvGrpSpPr>
            <p:cNvPr id="5" name="组合 4">
              <a:extLst>
                <a:ext uri="{FF2B5EF4-FFF2-40B4-BE49-F238E27FC236}">
                  <a16:creationId xmlns:a16="http://schemas.microsoft.com/office/drawing/2014/main" id="{92D7D6EA-103D-42A1-8986-DB5829F5BF71}"/>
                </a:ext>
              </a:extLst>
            </p:cNvPr>
            <p:cNvGrpSpPr/>
            <p:nvPr/>
          </p:nvGrpSpPr>
          <p:grpSpPr>
            <a:xfrm>
              <a:off x="8508944" y="2985887"/>
              <a:ext cx="3171825" cy="1872615"/>
              <a:chOff x="1678" y="3932"/>
              <a:chExt cx="4995" cy="2949"/>
            </a:xfrm>
          </p:grpSpPr>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6570470E-05F2-4DE9-892F-D60297CCC003}"/>
                      </a:ext>
                    </a:extLst>
                  </p:cNvPr>
                  <p:cNvSpPr/>
                  <p:nvPr/>
                </p:nvSpPr>
                <p:spPr>
                  <a:xfrm>
                    <a:off x="1678"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12" name="椭圆 11">
                    <a:extLst>
                      <a:ext uri="{FF2B5EF4-FFF2-40B4-BE49-F238E27FC236}">
                        <a16:creationId xmlns:a16="http://schemas.microsoft.com/office/drawing/2014/main" id="{6570470E-05F2-4DE9-892F-D60297CCC003}"/>
                      </a:ext>
                    </a:extLst>
                  </p:cNvPr>
                  <p:cNvSpPr>
                    <a:spLocks noRot="1" noChangeAspect="1" noMove="1" noResize="1" noEditPoints="1" noAdjustHandles="1" noChangeArrowheads="1" noChangeShapeType="1" noTextEdit="1"/>
                  </p:cNvSpPr>
                  <p:nvPr/>
                </p:nvSpPr>
                <p:spPr>
                  <a:xfrm>
                    <a:off x="1678" y="5011"/>
                    <a:ext cx="779" cy="779"/>
                  </a:xfrm>
                  <a:prstGeom prst="ellipse">
                    <a:avLst/>
                  </a:prstGeom>
                  <a:blipFill>
                    <a:blip r:embed="rId3"/>
                    <a:stretch>
                      <a:fillRect/>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93C264C4-C32C-416B-A414-03E7375E0B0E}"/>
                  </a:ext>
                </a:extLst>
              </p:cNvPr>
              <p:cNvCxnSpPr>
                <a:stCxn id="12" idx="7"/>
              </p:cNvCxnSpPr>
              <p:nvPr/>
            </p:nvCxnSpPr>
            <p:spPr>
              <a:xfrm flipV="1">
                <a:off x="2343" y="4292"/>
                <a:ext cx="1442" cy="83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E978039-5AE2-4796-9B0B-B5D9C3361C66}"/>
                  </a:ext>
                </a:extLst>
              </p:cNvPr>
              <p:cNvCxnSpPr>
                <a:stCxn id="12" idx="5"/>
              </p:cNvCxnSpPr>
              <p:nvPr/>
            </p:nvCxnSpPr>
            <p:spPr>
              <a:xfrm>
                <a:off x="2343" y="5676"/>
                <a:ext cx="1439" cy="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22A8D511-869D-43CA-87CA-83A492CA7E5E}"/>
                      </a:ext>
                    </a:extLst>
                  </p:cNvPr>
                  <p:cNvSpPr/>
                  <p:nvPr/>
                </p:nvSpPr>
                <p:spPr>
                  <a:xfrm>
                    <a:off x="3782" y="393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1</m:t>
                          </m:r>
                        </m:oMath>
                      </m:oMathPara>
                    </a14:m>
                    <a:endParaRPr lang="en-US" altLang="zh-CN" dirty="0">
                      <a:solidFill>
                        <a:schemeClr val="tx1"/>
                      </a:solidFill>
                    </a:endParaRPr>
                  </a:p>
                </p:txBody>
              </p:sp>
            </mc:Choice>
            <mc:Fallback xmlns="">
              <p:sp>
                <p:nvSpPr>
                  <p:cNvPr id="15" name="椭圆 14">
                    <a:extLst>
                      <a:ext uri="{FF2B5EF4-FFF2-40B4-BE49-F238E27FC236}">
                        <a16:creationId xmlns:a16="http://schemas.microsoft.com/office/drawing/2014/main" id="{22A8D511-869D-43CA-87CA-83A492CA7E5E}"/>
                      </a:ext>
                    </a:extLst>
                  </p:cNvPr>
                  <p:cNvSpPr>
                    <a:spLocks noRot="1" noChangeAspect="1" noMove="1" noResize="1" noEditPoints="1" noAdjustHandles="1" noChangeArrowheads="1" noChangeShapeType="1" noTextEdit="1"/>
                  </p:cNvSpPr>
                  <p:nvPr/>
                </p:nvSpPr>
                <p:spPr>
                  <a:xfrm>
                    <a:off x="3782" y="3932"/>
                    <a:ext cx="779" cy="779"/>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B4C28E55-2E88-459F-935D-D4D8347A1494}"/>
                      </a:ext>
                    </a:extLst>
                  </p:cNvPr>
                  <p:cNvSpPr/>
                  <p:nvPr/>
                </p:nvSpPr>
                <p:spPr>
                  <a:xfrm>
                    <a:off x="3785" y="610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2</m:t>
                          </m:r>
                        </m:oMath>
                      </m:oMathPara>
                    </a14:m>
                    <a:endParaRPr lang="en-US" altLang="zh-CN" dirty="0">
                      <a:solidFill>
                        <a:schemeClr val="tx1"/>
                      </a:solidFill>
                    </a:endParaRPr>
                  </a:p>
                </p:txBody>
              </p:sp>
            </mc:Choice>
            <mc:Fallback xmlns="">
              <p:sp>
                <p:nvSpPr>
                  <p:cNvPr id="16" name="椭圆 15">
                    <a:extLst>
                      <a:ext uri="{FF2B5EF4-FFF2-40B4-BE49-F238E27FC236}">
                        <a16:creationId xmlns:a16="http://schemas.microsoft.com/office/drawing/2014/main" id="{B4C28E55-2E88-459F-935D-D4D8347A1494}"/>
                      </a:ext>
                    </a:extLst>
                  </p:cNvPr>
                  <p:cNvSpPr>
                    <a:spLocks noRot="1" noChangeAspect="1" noMove="1" noResize="1" noEditPoints="1" noAdjustHandles="1" noChangeArrowheads="1" noChangeShapeType="1" noTextEdit="1"/>
                  </p:cNvSpPr>
                  <p:nvPr/>
                </p:nvSpPr>
                <p:spPr>
                  <a:xfrm>
                    <a:off x="3785" y="6102"/>
                    <a:ext cx="779" cy="779"/>
                  </a:xfrm>
                  <a:prstGeom prst="ellipse">
                    <a:avLst/>
                  </a:prstGeom>
                  <a:blipFill>
                    <a:blip r:embed="rId5"/>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970A4192-372B-4E7A-9EA2-4ABDEA57A1B9}"/>
                  </a:ext>
                </a:extLst>
              </p:cNvPr>
              <p:cNvCxnSpPr>
                <a:stCxn id="15" idx="3"/>
                <a:endCxn id="16" idx="1"/>
              </p:cNvCxnSpPr>
              <p:nvPr/>
            </p:nvCxnSpPr>
            <p:spPr>
              <a:xfrm>
                <a:off x="3896" y="4597"/>
                <a:ext cx="3" cy="16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0E11878-A052-4F77-910F-569B910FF8AE}"/>
                  </a:ext>
                </a:extLst>
              </p:cNvPr>
              <p:cNvCxnSpPr>
                <a:stCxn id="16" idx="7"/>
                <a:endCxn id="15" idx="5"/>
              </p:cNvCxnSpPr>
              <p:nvPr/>
            </p:nvCxnSpPr>
            <p:spPr>
              <a:xfrm flipH="1" flipV="1">
                <a:off x="4447" y="4597"/>
                <a:ext cx="3" cy="1619"/>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22DD2E5-F094-4B4B-B295-4A4895AAC703}"/>
                  </a:ext>
                </a:extLst>
              </p:cNvPr>
              <p:cNvCxnSpPr/>
              <p:nvPr/>
            </p:nvCxnSpPr>
            <p:spPr>
              <a:xfrm>
                <a:off x="4564" y="4295"/>
                <a:ext cx="1439" cy="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A708BA4-1CBB-407F-BF2B-3CB863908791}"/>
                  </a:ext>
                </a:extLst>
              </p:cNvPr>
              <p:cNvCxnSpPr/>
              <p:nvPr/>
            </p:nvCxnSpPr>
            <p:spPr>
              <a:xfrm flipV="1">
                <a:off x="4564" y="5673"/>
                <a:ext cx="1442" cy="83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椭圆 20">
                    <a:extLst>
                      <a:ext uri="{FF2B5EF4-FFF2-40B4-BE49-F238E27FC236}">
                        <a16:creationId xmlns:a16="http://schemas.microsoft.com/office/drawing/2014/main" id="{8DB17C57-C042-4A9A-B78A-170C00A6D921}"/>
                      </a:ext>
                    </a:extLst>
                  </p:cNvPr>
                  <p:cNvSpPr/>
                  <p:nvPr/>
                </p:nvSpPr>
                <p:spPr>
                  <a:xfrm>
                    <a:off x="5894"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21" name="椭圆 20">
                    <a:extLst>
                      <a:ext uri="{FF2B5EF4-FFF2-40B4-BE49-F238E27FC236}">
                        <a16:creationId xmlns:a16="http://schemas.microsoft.com/office/drawing/2014/main" id="{8DB17C57-C042-4A9A-B78A-170C00A6D921}"/>
                      </a:ext>
                    </a:extLst>
                  </p:cNvPr>
                  <p:cNvSpPr>
                    <a:spLocks noRot="1" noChangeAspect="1" noMove="1" noResize="1" noEditPoints="1" noAdjustHandles="1" noChangeArrowheads="1" noChangeShapeType="1" noTextEdit="1"/>
                  </p:cNvSpPr>
                  <p:nvPr/>
                </p:nvSpPr>
                <p:spPr>
                  <a:xfrm>
                    <a:off x="5894" y="5011"/>
                    <a:ext cx="779" cy="779"/>
                  </a:xfrm>
                  <a:prstGeom prst="ellipse">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E14D2FC-67DE-4874-9C35-702AE6EB2156}"/>
                    </a:ext>
                  </a:extLst>
                </p:cNvPr>
                <p:cNvSpPr txBox="1"/>
                <p:nvPr/>
              </p:nvSpPr>
              <p:spPr>
                <a:xfrm>
                  <a:off x="9175453"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 name="文本框 5">
                  <a:extLst>
                    <a:ext uri="{FF2B5EF4-FFF2-40B4-BE49-F238E27FC236}">
                      <a16:creationId xmlns:a16="http://schemas.microsoft.com/office/drawing/2014/main" id="{DE14D2FC-67DE-4874-9C35-702AE6EB2156}"/>
                    </a:ext>
                  </a:extLst>
                </p:cNvPr>
                <p:cNvSpPr txBox="1">
                  <a:spLocks noRot="1" noChangeAspect="1" noMove="1" noResize="1" noEditPoints="1" noAdjustHandles="1" noChangeArrowheads="1" noChangeShapeType="1" noTextEdit="1"/>
                </p:cNvSpPr>
                <p:nvPr/>
              </p:nvSpPr>
              <p:spPr>
                <a:xfrm>
                  <a:off x="9175453" y="3193335"/>
                  <a:ext cx="305596" cy="276999"/>
                </a:xfrm>
                <a:prstGeom prst="rect">
                  <a:avLst/>
                </a:prstGeom>
                <a:blipFill>
                  <a:blip r:embed="rId7"/>
                  <a:stretch>
                    <a:fillRect l="-15686" r="-58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01D2A3C-4706-4199-AA3B-97AA976BFDC4}"/>
                    </a:ext>
                  </a:extLst>
                </p:cNvPr>
                <p:cNvSpPr txBox="1"/>
                <p:nvPr/>
              </p:nvSpPr>
              <p:spPr>
                <a:xfrm>
                  <a:off x="9175453" y="4323941"/>
                  <a:ext cx="3109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7" name="文本框 6">
                  <a:extLst>
                    <a:ext uri="{FF2B5EF4-FFF2-40B4-BE49-F238E27FC236}">
                      <a16:creationId xmlns:a16="http://schemas.microsoft.com/office/drawing/2014/main" id="{701D2A3C-4706-4199-AA3B-97AA976BFDC4}"/>
                    </a:ext>
                  </a:extLst>
                </p:cNvPr>
                <p:cNvSpPr txBox="1">
                  <a:spLocks noRot="1" noChangeAspect="1" noMove="1" noResize="1" noEditPoints="1" noAdjustHandles="1" noChangeArrowheads="1" noChangeShapeType="1" noTextEdit="1"/>
                </p:cNvSpPr>
                <p:nvPr/>
              </p:nvSpPr>
              <p:spPr>
                <a:xfrm>
                  <a:off x="9175453" y="4323941"/>
                  <a:ext cx="310918" cy="276999"/>
                </a:xfrm>
                <a:prstGeom prst="rect">
                  <a:avLst/>
                </a:prstGeom>
                <a:blipFill>
                  <a:blip r:embed="rId8"/>
                  <a:stretch>
                    <a:fillRect l="-15686" r="-7843"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9E75A2B-5DD5-4DE6-B0F2-95A0B93FEADB}"/>
                    </a:ext>
                  </a:extLst>
                </p:cNvPr>
                <p:cNvSpPr txBox="1"/>
                <p:nvPr/>
              </p:nvSpPr>
              <p:spPr>
                <a:xfrm>
                  <a:off x="10706310"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 name="文本框 7">
                  <a:extLst>
                    <a:ext uri="{FF2B5EF4-FFF2-40B4-BE49-F238E27FC236}">
                      <a16:creationId xmlns:a16="http://schemas.microsoft.com/office/drawing/2014/main" id="{99E75A2B-5DD5-4DE6-B0F2-95A0B93FEADB}"/>
                    </a:ext>
                  </a:extLst>
                </p:cNvPr>
                <p:cNvSpPr txBox="1">
                  <a:spLocks noRot="1" noChangeAspect="1" noMove="1" noResize="1" noEditPoints="1" noAdjustHandles="1" noChangeArrowheads="1" noChangeShapeType="1" noTextEdit="1"/>
                </p:cNvSpPr>
                <p:nvPr/>
              </p:nvSpPr>
              <p:spPr>
                <a:xfrm>
                  <a:off x="10706310" y="3193335"/>
                  <a:ext cx="305596" cy="276999"/>
                </a:xfrm>
                <a:prstGeom prst="rect">
                  <a:avLst/>
                </a:prstGeom>
                <a:blipFill>
                  <a:blip r:embed="rId9"/>
                  <a:stretch>
                    <a:fillRect l="-18000" r="-400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F3A2BA5-E4DF-4228-BCEB-A3962FF17F39}"/>
                    </a:ext>
                  </a:extLst>
                </p:cNvPr>
                <p:cNvSpPr txBox="1"/>
                <p:nvPr/>
              </p:nvSpPr>
              <p:spPr>
                <a:xfrm>
                  <a:off x="10706310" y="4327171"/>
                  <a:ext cx="307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9" name="文本框 8">
                  <a:extLst>
                    <a:ext uri="{FF2B5EF4-FFF2-40B4-BE49-F238E27FC236}">
                      <a16:creationId xmlns:a16="http://schemas.microsoft.com/office/drawing/2014/main" id="{EF3A2BA5-E4DF-4228-BCEB-A3962FF17F39}"/>
                    </a:ext>
                  </a:extLst>
                </p:cNvPr>
                <p:cNvSpPr txBox="1">
                  <a:spLocks noRot="1" noChangeAspect="1" noMove="1" noResize="1" noEditPoints="1" noAdjustHandles="1" noChangeArrowheads="1" noChangeShapeType="1" noTextEdit="1"/>
                </p:cNvSpPr>
                <p:nvPr/>
              </p:nvSpPr>
              <p:spPr>
                <a:xfrm>
                  <a:off x="10706310" y="4327171"/>
                  <a:ext cx="307200" cy="276999"/>
                </a:xfrm>
                <a:prstGeom prst="rect">
                  <a:avLst/>
                </a:prstGeom>
                <a:blipFill>
                  <a:blip r:embed="rId10"/>
                  <a:stretch>
                    <a:fillRect l="-18000" r="-600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4455019-662E-440E-8805-FF989D2CA841}"/>
                    </a:ext>
                  </a:extLst>
                </p:cNvPr>
                <p:cNvSpPr txBox="1"/>
                <p:nvPr/>
              </p:nvSpPr>
              <p:spPr>
                <a:xfrm>
                  <a:off x="9727804"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10" name="文本框 9">
                  <a:extLst>
                    <a:ext uri="{FF2B5EF4-FFF2-40B4-BE49-F238E27FC236}">
                      <a16:creationId xmlns:a16="http://schemas.microsoft.com/office/drawing/2014/main" id="{44455019-662E-440E-8805-FF989D2CA841}"/>
                    </a:ext>
                  </a:extLst>
                </p:cNvPr>
                <p:cNvSpPr txBox="1">
                  <a:spLocks noRot="1" noChangeAspect="1" noMove="1" noResize="1" noEditPoints="1" noAdjustHandles="1" noChangeArrowheads="1" noChangeShapeType="1" noTextEdit="1"/>
                </p:cNvSpPr>
                <p:nvPr/>
              </p:nvSpPr>
              <p:spPr>
                <a:xfrm>
                  <a:off x="9727804" y="3751062"/>
                  <a:ext cx="234360" cy="276999"/>
                </a:xfrm>
                <a:prstGeom prst="rect">
                  <a:avLst/>
                </a:prstGeom>
                <a:blipFill>
                  <a:blip r:embed="rId11"/>
                  <a:stretch>
                    <a:fillRect l="-13158" r="-13158"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4D508BA-86ED-4607-BB21-912098E209E8}"/>
                    </a:ext>
                  </a:extLst>
                </p:cNvPr>
                <p:cNvSpPr txBox="1"/>
                <p:nvPr/>
              </p:nvSpPr>
              <p:spPr>
                <a:xfrm>
                  <a:off x="10267259"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11" name="文本框 10">
                  <a:extLst>
                    <a:ext uri="{FF2B5EF4-FFF2-40B4-BE49-F238E27FC236}">
                      <a16:creationId xmlns:a16="http://schemas.microsoft.com/office/drawing/2014/main" id="{54D508BA-86ED-4607-BB21-912098E209E8}"/>
                    </a:ext>
                  </a:extLst>
                </p:cNvPr>
                <p:cNvSpPr txBox="1">
                  <a:spLocks noRot="1" noChangeAspect="1" noMove="1" noResize="1" noEditPoints="1" noAdjustHandles="1" noChangeArrowheads="1" noChangeShapeType="1" noTextEdit="1"/>
                </p:cNvSpPr>
                <p:nvPr/>
              </p:nvSpPr>
              <p:spPr>
                <a:xfrm>
                  <a:off x="10267259" y="3751062"/>
                  <a:ext cx="234360" cy="276999"/>
                </a:xfrm>
                <a:prstGeom prst="rect">
                  <a:avLst/>
                </a:prstGeom>
                <a:blipFill>
                  <a:blip r:embed="rId12"/>
                  <a:stretch>
                    <a:fillRect l="-13158" r="-13158" b="-2222"/>
                  </a:stretch>
                </a:blipFill>
              </p:spPr>
              <p:txBody>
                <a:bodyPr/>
                <a:lstStyle/>
                <a:p>
                  <a:r>
                    <a:rPr lang="zh-CN" altLang="en-US">
                      <a:noFill/>
                    </a:rPr>
                    <a:t> </a:t>
                  </a:r>
                </a:p>
              </p:txBody>
            </p:sp>
          </mc:Fallback>
        </mc:AlternateContent>
      </p:grpSp>
      <p:grpSp>
        <p:nvGrpSpPr>
          <p:cNvPr id="22" name="组合 21">
            <a:extLst>
              <a:ext uri="{FF2B5EF4-FFF2-40B4-BE49-F238E27FC236}">
                <a16:creationId xmlns:a16="http://schemas.microsoft.com/office/drawing/2014/main" id="{CD6194FC-59B0-45D2-91C8-7A3BEA9B4C79}"/>
              </a:ext>
            </a:extLst>
          </p:cNvPr>
          <p:cNvGrpSpPr/>
          <p:nvPr/>
        </p:nvGrpSpPr>
        <p:grpSpPr>
          <a:xfrm>
            <a:off x="5074864" y="2121408"/>
            <a:ext cx="3171825" cy="1872615"/>
            <a:chOff x="8508944" y="2985887"/>
            <a:chExt cx="3171825" cy="1872615"/>
          </a:xfrm>
        </p:grpSpPr>
        <p:grpSp>
          <p:nvGrpSpPr>
            <p:cNvPr id="23" name="组合 22">
              <a:extLst>
                <a:ext uri="{FF2B5EF4-FFF2-40B4-BE49-F238E27FC236}">
                  <a16:creationId xmlns:a16="http://schemas.microsoft.com/office/drawing/2014/main" id="{D133CB18-2D09-4461-BABF-4D1F3B5D1844}"/>
                </a:ext>
              </a:extLst>
            </p:cNvPr>
            <p:cNvGrpSpPr/>
            <p:nvPr/>
          </p:nvGrpSpPr>
          <p:grpSpPr>
            <a:xfrm>
              <a:off x="8508944" y="2985887"/>
              <a:ext cx="3171825" cy="1872615"/>
              <a:chOff x="1678" y="3932"/>
              <a:chExt cx="4995" cy="2949"/>
            </a:xfrm>
          </p:grpSpPr>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73F45996-9782-4717-BF72-7C1F8B9A2053}"/>
                      </a:ext>
                    </a:extLst>
                  </p:cNvPr>
                  <p:cNvSpPr/>
                  <p:nvPr/>
                </p:nvSpPr>
                <p:spPr>
                  <a:xfrm>
                    <a:off x="1678"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30" name="椭圆 29">
                    <a:extLst>
                      <a:ext uri="{FF2B5EF4-FFF2-40B4-BE49-F238E27FC236}">
                        <a16:creationId xmlns:a16="http://schemas.microsoft.com/office/drawing/2014/main" id="{73F45996-9782-4717-BF72-7C1F8B9A2053}"/>
                      </a:ext>
                    </a:extLst>
                  </p:cNvPr>
                  <p:cNvSpPr>
                    <a:spLocks noRot="1" noChangeAspect="1" noMove="1" noResize="1" noEditPoints="1" noAdjustHandles="1" noChangeArrowheads="1" noChangeShapeType="1" noTextEdit="1"/>
                  </p:cNvSpPr>
                  <p:nvPr/>
                </p:nvSpPr>
                <p:spPr>
                  <a:xfrm>
                    <a:off x="1678" y="5011"/>
                    <a:ext cx="779" cy="779"/>
                  </a:xfrm>
                  <a:prstGeom prst="ellipse">
                    <a:avLst/>
                  </a:prstGeom>
                  <a:blipFill>
                    <a:blip r:embed="rId13"/>
                    <a:stretch>
                      <a:fillRect/>
                    </a:stretch>
                  </a:blipFill>
                </p:spPr>
                <p:txBody>
                  <a:bodyPr/>
                  <a:lstStyle/>
                  <a:p>
                    <a:r>
                      <a:rPr lang="zh-CN" altLang="en-US">
                        <a:noFill/>
                      </a:rPr>
                      <a:t> </a:t>
                    </a:r>
                  </a:p>
                </p:txBody>
              </p:sp>
            </mc:Fallback>
          </mc:AlternateContent>
          <p:cxnSp>
            <p:nvCxnSpPr>
              <p:cNvPr id="31" name="直接箭头连接符 30">
                <a:extLst>
                  <a:ext uri="{FF2B5EF4-FFF2-40B4-BE49-F238E27FC236}">
                    <a16:creationId xmlns:a16="http://schemas.microsoft.com/office/drawing/2014/main" id="{109FCE5E-BC9F-40CF-9FD0-FCC840924210}"/>
                  </a:ext>
                </a:extLst>
              </p:cNvPr>
              <p:cNvCxnSpPr>
                <a:stCxn id="30" idx="7"/>
              </p:cNvCxnSpPr>
              <p:nvPr/>
            </p:nvCxnSpPr>
            <p:spPr>
              <a:xfrm flipV="1">
                <a:off x="2343" y="4292"/>
                <a:ext cx="1442" cy="83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3EDDC2B-CE4C-4161-B806-2B420D441B48}"/>
                  </a:ext>
                </a:extLst>
              </p:cNvPr>
              <p:cNvCxnSpPr>
                <a:stCxn id="30" idx="5"/>
              </p:cNvCxnSpPr>
              <p:nvPr/>
            </p:nvCxnSpPr>
            <p:spPr>
              <a:xfrm>
                <a:off x="2343" y="5676"/>
                <a:ext cx="1439" cy="83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0537082F-CC48-4909-BF0B-CDC73A9A1855}"/>
                      </a:ext>
                    </a:extLst>
                  </p:cNvPr>
                  <p:cNvSpPr/>
                  <p:nvPr/>
                </p:nvSpPr>
                <p:spPr>
                  <a:xfrm>
                    <a:off x="3782" y="393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1</m:t>
                          </m:r>
                        </m:oMath>
                      </m:oMathPara>
                    </a14:m>
                    <a:endParaRPr lang="en-US" altLang="zh-CN" dirty="0">
                      <a:solidFill>
                        <a:schemeClr val="tx1"/>
                      </a:solidFill>
                    </a:endParaRPr>
                  </a:p>
                </p:txBody>
              </p:sp>
            </mc:Choice>
            <mc:Fallback xmlns="">
              <p:sp>
                <p:nvSpPr>
                  <p:cNvPr id="33" name="椭圆 32">
                    <a:extLst>
                      <a:ext uri="{FF2B5EF4-FFF2-40B4-BE49-F238E27FC236}">
                        <a16:creationId xmlns:a16="http://schemas.microsoft.com/office/drawing/2014/main" id="{0537082F-CC48-4909-BF0B-CDC73A9A1855}"/>
                      </a:ext>
                    </a:extLst>
                  </p:cNvPr>
                  <p:cNvSpPr>
                    <a:spLocks noRot="1" noChangeAspect="1" noMove="1" noResize="1" noEditPoints="1" noAdjustHandles="1" noChangeArrowheads="1" noChangeShapeType="1" noTextEdit="1"/>
                  </p:cNvSpPr>
                  <p:nvPr/>
                </p:nvSpPr>
                <p:spPr>
                  <a:xfrm>
                    <a:off x="3782" y="3932"/>
                    <a:ext cx="779" cy="779"/>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29EEA13D-C40D-40D3-901A-FE9FD3F0143D}"/>
                      </a:ext>
                    </a:extLst>
                  </p:cNvPr>
                  <p:cNvSpPr/>
                  <p:nvPr/>
                </p:nvSpPr>
                <p:spPr>
                  <a:xfrm>
                    <a:off x="3785" y="610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2</m:t>
                          </m:r>
                        </m:oMath>
                      </m:oMathPara>
                    </a14:m>
                    <a:endParaRPr lang="en-US" altLang="zh-CN" dirty="0">
                      <a:solidFill>
                        <a:schemeClr val="tx1"/>
                      </a:solidFill>
                    </a:endParaRPr>
                  </a:p>
                </p:txBody>
              </p:sp>
            </mc:Choice>
            <mc:Fallback xmlns="">
              <p:sp>
                <p:nvSpPr>
                  <p:cNvPr id="34" name="椭圆 33">
                    <a:extLst>
                      <a:ext uri="{FF2B5EF4-FFF2-40B4-BE49-F238E27FC236}">
                        <a16:creationId xmlns:a16="http://schemas.microsoft.com/office/drawing/2014/main" id="{29EEA13D-C40D-40D3-901A-FE9FD3F0143D}"/>
                      </a:ext>
                    </a:extLst>
                  </p:cNvPr>
                  <p:cNvSpPr>
                    <a:spLocks noRot="1" noChangeAspect="1" noMove="1" noResize="1" noEditPoints="1" noAdjustHandles="1" noChangeArrowheads="1" noChangeShapeType="1" noTextEdit="1"/>
                  </p:cNvSpPr>
                  <p:nvPr/>
                </p:nvSpPr>
                <p:spPr>
                  <a:xfrm>
                    <a:off x="3785" y="6102"/>
                    <a:ext cx="779" cy="779"/>
                  </a:xfrm>
                  <a:prstGeom prst="ellipse">
                    <a:avLst/>
                  </a:prstGeom>
                  <a:blipFill>
                    <a:blip r:embed="rId15"/>
                    <a:stretch>
                      <a:fillRect/>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416E72C0-8569-42D5-ACE6-67092BA74606}"/>
                  </a:ext>
                </a:extLst>
              </p:cNvPr>
              <p:cNvCxnSpPr>
                <a:stCxn id="33" idx="3"/>
                <a:endCxn id="34" idx="1"/>
              </p:cNvCxnSpPr>
              <p:nvPr/>
            </p:nvCxnSpPr>
            <p:spPr>
              <a:xfrm>
                <a:off x="3896" y="4597"/>
                <a:ext cx="3" cy="16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C57E52A-9ED7-40FD-B1D7-EF6B12776CF4}"/>
                  </a:ext>
                </a:extLst>
              </p:cNvPr>
              <p:cNvCxnSpPr>
                <a:stCxn id="34" idx="7"/>
                <a:endCxn id="33" idx="5"/>
              </p:cNvCxnSpPr>
              <p:nvPr/>
            </p:nvCxnSpPr>
            <p:spPr>
              <a:xfrm flipH="1" flipV="1">
                <a:off x="4447" y="4597"/>
                <a:ext cx="3" cy="16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B6A3AF3-2655-49F0-B0DA-18CA3B058800}"/>
                  </a:ext>
                </a:extLst>
              </p:cNvPr>
              <p:cNvCxnSpPr/>
              <p:nvPr/>
            </p:nvCxnSpPr>
            <p:spPr>
              <a:xfrm>
                <a:off x="4564" y="4295"/>
                <a:ext cx="1439" cy="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EC2E0CA-472F-4637-BB94-B1B22B648FF7}"/>
                  </a:ext>
                </a:extLst>
              </p:cNvPr>
              <p:cNvCxnSpPr/>
              <p:nvPr/>
            </p:nvCxnSpPr>
            <p:spPr>
              <a:xfrm flipV="1">
                <a:off x="4564" y="5673"/>
                <a:ext cx="1442" cy="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A9847615-7DB8-44AC-A598-5A6C0EEF7067}"/>
                      </a:ext>
                    </a:extLst>
                  </p:cNvPr>
                  <p:cNvSpPr/>
                  <p:nvPr/>
                </p:nvSpPr>
                <p:spPr>
                  <a:xfrm>
                    <a:off x="5894"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39" name="椭圆 38">
                    <a:extLst>
                      <a:ext uri="{FF2B5EF4-FFF2-40B4-BE49-F238E27FC236}">
                        <a16:creationId xmlns:a16="http://schemas.microsoft.com/office/drawing/2014/main" id="{A9847615-7DB8-44AC-A598-5A6C0EEF7067}"/>
                      </a:ext>
                    </a:extLst>
                  </p:cNvPr>
                  <p:cNvSpPr>
                    <a:spLocks noRot="1" noChangeAspect="1" noMove="1" noResize="1" noEditPoints="1" noAdjustHandles="1" noChangeArrowheads="1" noChangeShapeType="1" noTextEdit="1"/>
                  </p:cNvSpPr>
                  <p:nvPr/>
                </p:nvSpPr>
                <p:spPr>
                  <a:xfrm>
                    <a:off x="5894" y="5011"/>
                    <a:ext cx="779" cy="779"/>
                  </a:xfrm>
                  <a:prstGeom prst="ellipse">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851481A-B343-4B6F-A2CF-BCE6B28788A4}"/>
                    </a:ext>
                  </a:extLst>
                </p:cNvPr>
                <p:cNvSpPr txBox="1"/>
                <p:nvPr/>
              </p:nvSpPr>
              <p:spPr>
                <a:xfrm>
                  <a:off x="9175453"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3851481A-B343-4B6F-A2CF-BCE6B28788A4}"/>
                    </a:ext>
                  </a:extLst>
                </p:cNvPr>
                <p:cNvSpPr txBox="1">
                  <a:spLocks noRot="1" noChangeAspect="1" noMove="1" noResize="1" noEditPoints="1" noAdjustHandles="1" noChangeArrowheads="1" noChangeShapeType="1" noTextEdit="1"/>
                </p:cNvSpPr>
                <p:nvPr/>
              </p:nvSpPr>
              <p:spPr>
                <a:xfrm>
                  <a:off x="9175453" y="3193335"/>
                  <a:ext cx="305596" cy="276999"/>
                </a:xfrm>
                <a:prstGeom prst="rect">
                  <a:avLst/>
                </a:prstGeom>
                <a:blipFill>
                  <a:blip r:embed="rId17"/>
                  <a:stretch>
                    <a:fillRect l="-18000" r="-6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C8C52BE-BD27-40A4-B7EE-BAC6371E4651}"/>
                    </a:ext>
                  </a:extLst>
                </p:cNvPr>
                <p:cNvSpPr txBox="1"/>
                <p:nvPr/>
              </p:nvSpPr>
              <p:spPr>
                <a:xfrm>
                  <a:off x="9175453" y="4323941"/>
                  <a:ext cx="3109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7C8C52BE-BD27-40A4-B7EE-BAC6371E4651}"/>
                    </a:ext>
                  </a:extLst>
                </p:cNvPr>
                <p:cNvSpPr txBox="1">
                  <a:spLocks noRot="1" noChangeAspect="1" noMove="1" noResize="1" noEditPoints="1" noAdjustHandles="1" noChangeArrowheads="1" noChangeShapeType="1" noTextEdit="1"/>
                </p:cNvSpPr>
                <p:nvPr/>
              </p:nvSpPr>
              <p:spPr>
                <a:xfrm>
                  <a:off x="9175453" y="4323941"/>
                  <a:ext cx="310918" cy="276999"/>
                </a:xfrm>
                <a:prstGeom prst="rect">
                  <a:avLst/>
                </a:prstGeom>
                <a:blipFill>
                  <a:blip r:embed="rId18"/>
                  <a:stretch>
                    <a:fillRect l="-17647" r="-58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180519A-00D4-4436-A3AE-C1F9C7CAB031}"/>
                    </a:ext>
                  </a:extLst>
                </p:cNvPr>
                <p:cNvSpPr txBox="1"/>
                <p:nvPr/>
              </p:nvSpPr>
              <p:spPr>
                <a:xfrm>
                  <a:off x="10706310"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6" name="文本框 25">
                  <a:extLst>
                    <a:ext uri="{FF2B5EF4-FFF2-40B4-BE49-F238E27FC236}">
                      <a16:creationId xmlns:a16="http://schemas.microsoft.com/office/drawing/2014/main" id="{1180519A-00D4-4436-A3AE-C1F9C7CAB031}"/>
                    </a:ext>
                  </a:extLst>
                </p:cNvPr>
                <p:cNvSpPr txBox="1">
                  <a:spLocks noRot="1" noChangeAspect="1" noMove="1" noResize="1" noEditPoints="1" noAdjustHandles="1" noChangeArrowheads="1" noChangeShapeType="1" noTextEdit="1"/>
                </p:cNvSpPr>
                <p:nvPr/>
              </p:nvSpPr>
              <p:spPr>
                <a:xfrm>
                  <a:off x="10706310" y="3193335"/>
                  <a:ext cx="305596" cy="276999"/>
                </a:xfrm>
                <a:prstGeom prst="rect">
                  <a:avLst/>
                </a:prstGeom>
                <a:blipFill>
                  <a:blip r:embed="rId19"/>
                  <a:stretch>
                    <a:fillRect l="-18000" r="-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1787C1F-1743-45C0-A2F3-692D250762C5}"/>
                    </a:ext>
                  </a:extLst>
                </p:cNvPr>
                <p:cNvSpPr txBox="1"/>
                <p:nvPr/>
              </p:nvSpPr>
              <p:spPr>
                <a:xfrm>
                  <a:off x="10706310" y="4327171"/>
                  <a:ext cx="307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7" name="文本框 26">
                  <a:extLst>
                    <a:ext uri="{FF2B5EF4-FFF2-40B4-BE49-F238E27FC236}">
                      <a16:creationId xmlns:a16="http://schemas.microsoft.com/office/drawing/2014/main" id="{01787C1F-1743-45C0-A2F3-692D250762C5}"/>
                    </a:ext>
                  </a:extLst>
                </p:cNvPr>
                <p:cNvSpPr txBox="1">
                  <a:spLocks noRot="1" noChangeAspect="1" noMove="1" noResize="1" noEditPoints="1" noAdjustHandles="1" noChangeArrowheads="1" noChangeShapeType="1" noTextEdit="1"/>
                </p:cNvSpPr>
                <p:nvPr/>
              </p:nvSpPr>
              <p:spPr>
                <a:xfrm>
                  <a:off x="10706310" y="4327171"/>
                  <a:ext cx="307200" cy="276999"/>
                </a:xfrm>
                <a:prstGeom prst="rect">
                  <a:avLst/>
                </a:prstGeom>
                <a:blipFill>
                  <a:blip r:embed="rId20"/>
                  <a:stretch>
                    <a:fillRect l="-18000" r="-6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8DD1867-4C13-4F2B-B07C-6BAFCF1AF109}"/>
                    </a:ext>
                  </a:extLst>
                </p:cNvPr>
                <p:cNvSpPr txBox="1"/>
                <p:nvPr/>
              </p:nvSpPr>
              <p:spPr>
                <a:xfrm>
                  <a:off x="9727804"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28" name="文本框 27">
                  <a:extLst>
                    <a:ext uri="{FF2B5EF4-FFF2-40B4-BE49-F238E27FC236}">
                      <a16:creationId xmlns:a16="http://schemas.microsoft.com/office/drawing/2014/main" id="{48DD1867-4C13-4F2B-B07C-6BAFCF1AF109}"/>
                    </a:ext>
                  </a:extLst>
                </p:cNvPr>
                <p:cNvSpPr txBox="1">
                  <a:spLocks noRot="1" noChangeAspect="1" noMove="1" noResize="1" noEditPoints="1" noAdjustHandles="1" noChangeArrowheads="1" noChangeShapeType="1" noTextEdit="1"/>
                </p:cNvSpPr>
                <p:nvPr/>
              </p:nvSpPr>
              <p:spPr>
                <a:xfrm>
                  <a:off x="9727804" y="3751062"/>
                  <a:ext cx="234360" cy="276999"/>
                </a:xfrm>
                <a:prstGeom prst="rect">
                  <a:avLst/>
                </a:prstGeom>
                <a:blipFill>
                  <a:blip r:embed="rId21"/>
                  <a:stretch>
                    <a:fillRect l="-12821" r="-10256"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C341808-9D96-4582-BC92-6B9592A74C00}"/>
                    </a:ext>
                  </a:extLst>
                </p:cNvPr>
                <p:cNvSpPr txBox="1"/>
                <p:nvPr/>
              </p:nvSpPr>
              <p:spPr>
                <a:xfrm>
                  <a:off x="10267259"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29" name="文本框 28">
                  <a:extLst>
                    <a:ext uri="{FF2B5EF4-FFF2-40B4-BE49-F238E27FC236}">
                      <a16:creationId xmlns:a16="http://schemas.microsoft.com/office/drawing/2014/main" id="{7C341808-9D96-4582-BC92-6B9592A74C00}"/>
                    </a:ext>
                  </a:extLst>
                </p:cNvPr>
                <p:cNvSpPr txBox="1">
                  <a:spLocks noRot="1" noChangeAspect="1" noMove="1" noResize="1" noEditPoints="1" noAdjustHandles="1" noChangeArrowheads="1" noChangeShapeType="1" noTextEdit="1"/>
                </p:cNvSpPr>
                <p:nvPr/>
              </p:nvSpPr>
              <p:spPr>
                <a:xfrm>
                  <a:off x="10267259" y="3751062"/>
                  <a:ext cx="234360" cy="276999"/>
                </a:xfrm>
                <a:prstGeom prst="rect">
                  <a:avLst/>
                </a:prstGeom>
                <a:blipFill>
                  <a:blip r:embed="rId22"/>
                  <a:stretch>
                    <a:fillRect l="-13158" r="-13158" b="-2222"/>
                  </a:stretch>
                </a:blipFill>
              </p:spPr>
              <p:txBody>
                <a:bodyPr/>
                <a:lstStyle/>
                <a:p>
                  <a:r>
                    <a:rPr lang="zh-CN" altLang="en-US">
                      <a:noFill/>
                    </a:rPr>
                    <a:t> </a:t>
                  </a:r>
                </a:p>
              </p:txBody>
            </p:sp>
          </mc:Fallback>
        </mc:AlternateContent>
      </p:grpSp>
      <p:grpSp>
        <p:nvGrpSpPr>
          <p:cNvPr id="40" name="组合 39">
            <a:extLst>
              <a:ext uri="{FF2B5EF4-FFF2-40B4-BE49-F238E27FC236}">
                <a16:creationId xmlns:a16="http://schemas.microsoft.com/office/drawing/2014/main" id="{64FB8DF0-E599-4A0A-91F4-0643BCF12164}"/>
              </a:ext>
            </a:extLst>
          </p:cNvPr>
          <p:cNvGrpSpPr/>
          <p:nvPr/>
        </p:nvGrpSpPr>
        <p:grpSpPr>
          <a:xfrm>
            <a:off x="8505724" y="2121408"/>
            <a:ext cx="3171825" cy="1872615"/>
            <a:chOff x="8508944" y="2985887"/>
            <a:chExt cx="3171825" cy="1872615"/>
          </a:xfrm>
        </p:grpSpPr>
        <p:grpSp>
          <p:nvGrpSpPr>
            <p:cNvPr id="41" name="组合 40">
              <a:extLst>
                <a:ext uri="{FF2B5EF4-FFF2-40B4-BE49-F238E27FC236}">
                  <a16:creationId xmlns:a16="http://schemas.microsoft.com/office/drawing/2014/main" id="{0F93FA19-B27B-4C3D-AE62-66CA1E9DEE45}"/>
                </a:ext>
              </a:extLst>
            </p:cNvPr>
            <p:cNvGrpSpPr/>
            <p:nvPr/>
          </p:nvGrpSpPr>
          <p:grpSpPr>
            <a:xfrm>
              <a:off x="8508944" y="2985887"/>
              <a:ext cx="3171825" cy="1872615"/>
              <a:chOff x="1678" y="3932"/>
              <a:chExt cx="4995" cy="2949"/>
            </a:xfrm>
          </p:grpSpPr>
          <mc:AlternateContent xmlns:mc="http://schemas.openxmlformats.org/markup-compatibility/2006" xmlns:a14="http://schemas.microsoft.com/office/drawing/2010/main">
            <mc:Choice Requires="a14">
              <p:sp>
                <p:nvSpPr>
                  <p:cNvPr id="48" name="椭圆 47">
                    <a:extLst>
                      <a:ext uri="{FF2B5EF4-FFF2-40B4-BE49-F238E27FC236}">
                        <a16:creationId xmlns:a16="http://schemas.microsoft.com/office/drawing/2014/main" id="{8E5EE479-781E-4875-ACBD-8C10CFC45EF4}"/>
                      </a:ext>
                    </a:extLst>
                  </p:cNvPr>
                  <p:cNvSpPr/>
                  <p:nvPr/>
                </p:nvSpPr>
                <p:spPr>
                  <a:xfrm>
                    <a:off x="1678"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48" name="椭圆 47">
                    <a:extLst>
                      <a:ext uri="{FF2B5EF4-FFF2-40B4-BE49-F238E27FC236}">
                        <a16:creationId xmlns:a16="http://schemas.microsoft.com/office/drawing/2014/main" id="{8E5EE479-781E-4875-ACBD-8C10CFC45EF4}"/>
                      </a:ext>
                    </a:extLst>
                  </p:cNvPr>
                  <p:cNvSpPr>
                    <a:spLocks noRot="1" noChangeAspect="1" noMove="1" noResize="1" noEditPoints="1" noAdjustHandles="1" noChangeArrowheads="1" noChangeShapeType="1" noTextEdit="1"/>
                  </p:cNvSpPr>
                  <p:nvPr/>
                </p:nvSpPr>
                <p:spPr>
                  <a:xfrm>
                    <a:off x="1678" y="5011"/>
                    <a:ext cx="779" cy="779"/>
                  </a:xfrm>
                  <a:prstGeom prst="ellipse">
                    <a:avLst/>
                  </a:prstGeom>
                  <a:blipFill>
                    <a:blip r:embed="rId23"/>
                    <a:stretch>
                      <a:fillRect/>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B74CACCE-2D0F-492E-88A0-D1F7C034886E}"/>
                  </a:ext>
                </a:extLst>
              </p:cNvPr>
              <p:cNvCxnSpPr>
                <a:stCxn id="48" idx="7"/>
              </p:cNvCxnSpPr>
              <p:nvPr/>
            </p:nvCxnSpPr>
            <p:spPr>
              <a:xfrm flipV="1">
                <a:off x="2343" y="4292"/>
                <a:ext cx="1442" cy="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A4714E05-2DDA-43F6-892A-625B818CA335}"/>
                  </a:ext>
                </a:extLst>
              </p:cNvPr>
              <p:cNvCxnSpPr>
                <a:stCxn id="48" idx="5"/>
              </p:cNvCxnSpPr>
              <p:nvPr/>
            </p:nvCxnSpPr>
            <p:spPr>
              <a:xfrm>
                <a:off x="2343" y="5676"/>
                <a:ext cx="1439" cy="83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8F0F553D-B3EA-4A23-A337-C005B4433FC0}"/>
                      </a:ext>
                    </a:extLst>
                  </p:cNvPr>
                  <p:cNvSpPr/>
                  <p:nvPr/>
                </p:nvSpPr>
                <p:spPr>
                  <a:xfrm>
                    <a:off x="3782" y="393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1</m:t>
                          </m:r>
                        </m:oMath>
                      </m:oMathPara>
                    </a14:m>
                    <a:endParaRPr lang="en-US" altLang="zh-CN" dirty="0">
                      <a:solidFill>
                        <a:schemeClr val="tx1"/>
                      </a:solidFill>
                    </a:endParaRPr>
                  </a:p>
                </p:txBody>
              </p:sp>
            </mc:Choice>
            <mc:Fallback xmlns="">
              <p:sp>
                <p:nvSpPr>
                  <p:cNvPr id="51" name="椭圆 50">
                    <a:extLst>
                      <a:ext uri="{FF2B5EF4-FFF2-40B4-BE49-F238E27FC236}">
                        <a16:creationId xmlns:a16="http://schemas.microsoft.com/office/drawing/2014/main" id="{8F0F553D-B3EA-4A23-A337-C005B4433FC0}"/>
                      </a:ext>
                    </a:extLst>
                  </p:cNvPr>
                  <p:cNvSpPr>
                    <a:spLocks noRot="1" noChangeAspect="1" noMove="1" noResize="1" noEditPoints="1" noAdjustHandles="1" noChangeArrowheads="1" noChangeShapeType="1" noTextEdit="1"/>
                  </p:cNvSpPr>
                  <p:nvPr/>
                </p:nvSpPr>
                <p:spPr>
                  <a:xfrm>
                    <a:off x="3782" y="3932"/>
                    <a:ext cx="779" cy="779"/>
                  </a:xfrm>
                  <a:prstGeom prst="ellipse">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65D1CEE0-DDC7-406D-A48D-58A88F4E881F}"/>
                      </a:ext>
                    </a:extLst>
                  </p:cNvPr>
                  <p:cNvSpPr/>
                  <p:nvPr/>
                </p:nvSpPr>
                <p:spPr>
                  <a:xfrm>
                    <a:off x="3785" y="610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2</m:t>
                          </m:r>
                        </m:oMath>
                      </m:oMathPara>
                    </a14:m>
                    <a:endParaRPr lang="en-US" altLang="zh-CN" dirty="0">
                      <a:solidFill>
                        <a:schemeClr val="tx1"/>
                      </a:solidFill>
                    </a:endParaRPr>
                  </a:p>
                </p:txBody>
              </p:sp>
            </mc:Choice>
            <mc:Fallback xmlns="">
              <p:sp>
                <p:nvSpPr>
                  <p:cNvPr id="52" name="椭圆 51">
                    <a:extLst>
                      <a:ext uri="{FF2B5EF4-FFF2-40B4-BE49-F238E27FC236}">
                        <a16:creationId xmlns:a16="http://schemas.microsoft.com/office/drawing/2014/main" id="{65D1CEE0-DDC7-406D-A48D-58A88F4E881F}"/>
                      </a:ext>
                    </a:extLst>
                  </p:cNvPr>
                  <p:cNvSpPr>
                    <a:spLocks noRot="1" noChangeAspect="1" noMove="1" noResize="1" noEditPoints="1" noAdjustHandles="1" noChangeArrowheads="1" noChangeShapeType="1" noTextEdit="1"/>
                  </p:cNvSpPr>
                  <p:nvPr/>
                </p:nvSpPr>
                <p:spPr>
                  <a:xfrm>
                    <a:off x="3785" y="6102"/>
                    <a:ext cx="779" cy="779"/>
                  </a:xfrm>
                  <a:prstGeom prst="ellipse">
                    <a:avLst/>
                  </a:prstGeom>
                  <a:blipFill>
                    <a:blip r:embed="rId25"/>
                    <a:stretch>
                      <a:fillRect/>
                    </a:stretch>
                  </a:blipFill>
                </p:spPr>
                <p:txBody>
                  <a:bodyPr/>
                  <a:lstStyle/>
                  <a:p>
                    <a:r>
                      <a:rPr lang="zh-CN" altLang="en-US">
                        <a:noFill/>
                      </a:rPr>
                      <a:t> </a:t>
                    </a:r>
                  </a:p>
                </p:txBody>
              </p:sp>
            </mc:Fallback>
          </mc:AlternateContent>
          <p:cxnSp>
            <p:nvCxnSpPr>
              <p:cNvPr id="53" name="直接箭头连接符 52">
                <a:extLst>
                  <a:ext uri="{FF2B5EF4-FFF2-40B4-BE49-F238E27FC236}">
                    <a16:creationId xmlns:a16="http://schemas.microsoft.com/office/drawing/2014/main" id="{4852E1A4-25D3-4481-8830-3AFC66E471E2}"/>
                  </a:ext>
                </a:extLst>
              </p:cNvPr>
              <p:cNvCxnSpPr>
                <a:stCxn id="51" idx="3"/>
                <a:endCxn id="52" idx="1"/>
              </p:cNvCxnSpPr>
              <p:nvPr/>
            </p:nvCxnSpPr>
            <p:spPr>
              <a:xfrm>
                <a:off x="3896" y="4597"/>
                <a:ext cx="3" cy="1619"/>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CF3C8806-96EA-4BEB-BD09-A496DFDFB0F7}"/>
                  </a:ext>
                </a:extLst>
              </p:cNvPr>
              <p:cNvCxnSpPr>
                <a:stCxn id="52" idx="7"/>
                <a:endCxn id="51" idx="5"/>
              </p:cNvCxnSpPr>
              <p:nvPr/>
            </p:nvCxnSpPr>
            <p:spPr>
              <a:xfrm flipH="1" flipV="1">
                <a:off x="4447" y="4597"/>
                <a:ext cx="3" cy="16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D512FDE-840B-4923-8006-402CC2566CA0}"/>
                  </a:ext>
                </a:extLst>
              </p:cNvPr>
              <p:cNvCxnSpPr/>
              <p:nvPr/>
            </p:nvCxnSpPr>
            <p:spPr>
              <a:xfrm>
                <a:off x="4564" y="4295"/>
                <a:ext cx="1439" cy="83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361D71C-2644-41CC-9EB7-E57A939FC6FA}"/>
                  </a:ext>
                </a:extLst>
              </p:cNvPr>
              <p:cNvCxnSpPr/>
              <p:nvPr/>
            </p:nvCxnSpPr>
            <p:spPr>
              <a:xfrm flipV="1">
                <a:off x="4564" y="5673"/>
                <a:ext cx="1442" cy="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45BCB6C7-5382-4867-BA70-F7B9C2F15C0D}"/>
                      </a:ext>
                    </a:extLst>
                  </p:cNvPr>
                  <p:cNvSpPr/>
                  <p:nvPr/>
                </p:nvSpPr>
                <p:spPr>
                  <a:xfrm>
                    <a:off x="5894"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57" name="椭圆 56">
                    <a:extLst>
                      <a:ext uri="{FF2B5EF4-FFF2-40B4-BE49-F238E27FC236}">
                        <a16:creationId xmlns:a16="http://schemas.microsoft.com/office/drawing/2014/main" id="{45BCB6C7-5382-4867-BA70-F7B9C2F15C0D}"/>
                      </a:ext>
                    </a:extLst>
                  </p:cNvPr>
                  <p:cNvSpPr>
                    <a:spLocks noRot="1" noChangeAspect="1" noMove="1" noResize="1" noEditPoints="1" noAdjustHandles="1" noChangeArrowheads="1" noChangeShapeType="1" noTextEdit="1"/>
                  </p:cNvSpPr>
                  <p:nvPr/>
                </p:nvSpPr>
                <p:spPr>
                  <a:xfrm>
                    <a:off x="5894" y="5011"/>
                    <a:ext cx="779" cy="779"/>
                  </a:xfrm>
                  <a:prstGeom prst="ellipse">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C44D3E5-51DE-4BBC-A848-C6F4C13DDEBB}"/>
                    </a:ext>
                  </a:extLst>
                </p:cNvPr>
                <p:cNvSpPr txBox="1"/>
                <p:nvPr/>
              </p:nvSpPr>
              <p:spPr>
                <a:xfrm>
                  <a:off x="9175453"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1C44D3E5-51DE-4BBC-A848-C6F4C13DDEBB}"/>
                    </a:ext>
                  </a:extLst>
                </p:cNvPr>
                <p:cNvSpPr txBox="1">
                  <a:spLocks noRot="1" noChangeAspect="1" noMove="1" noResize="1" noEditPoints="1" noAdjustHandles="1" noChangeArrowheads="1" noChangeShapeType="1" noTextEdit="1"/>
                </p:cNvSpPr>
                <p:nvPr/>
              </p:nvSpPr>
              <p:spPr>
                <a:xfrm>
                  <a:off x="9175453" y="3193335"/>
                  <a:ext cx="305596" cy="276999"/>
                </a:xfrm>
                <a:prstGeom prst="rect">
                  <a:avLst/>
                </a:prstGeom>
                <a:blipFill>
                  <a:blip r:embed="rId27"/>
                  <a:stretch>
                    <a:fillRect l="-18000" r="-6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D89D865B-86EE-46CF-89E9-3DACC0CC0C98}"/>
                    </a:ext>
                  </a:extLst>
                </p:cNvPr>
                <p:cNvSpPr txBox="1"/>
                <p:nvPr/>
              </p:nvSpPr>
              <p:spPr>
                <a:xfrm>
                  <a:off x="9175453" y="4323941"/>
                  <a:ext cx="3109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3" name="文本框 42">
                  <a:extLst>
                    <a:ext uri="{FF2B5EF4-FFF2-40B4-BE49-F238E27FC236}">
                      <a16:creationId xmlns:a16="http://schemas.microsoft.com/office/drawing/2014/main" id="{D89D865B-86EE-46CF-89E9-3DACC0CC0C98}"/>
                    </a:ext>
                  </a:extLst>
                </p:cNvPr>
                <p:cNvSpPr txBox="1">
                  <a:spLocks noRot="1" noChangeAspect="1" noMove="1" noResize="1" noEditPoints="1" noAdjustHandles="1" noChangeArrowheads="1" noChangeShapeType="1" noTextEdit="1"/>
                </p:cNvSpPr>
                <p:nvPr/>
              </p:nvSpPr>
              <p:spPr>
                <a:xfrm>
                  <a:off x="9175453" y="4323941"/>
                  <a:ext cx="310918" cy="276999"/>
                </a:xfrm>
                <a:prstGeom prst="rect">
                  <a:avLst/>
                </a:prstGeom>
                <a:blipFill>
                  <a:blip r:embed="rId28"/>
                  <a:stretch>
                    <a:fillRect l="-17647" r="-58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BE189F-3A18-470D-B944-622F49689FBF}"/>
                    </a:ext>
                  </a:extLst>
                </p:cNvPr>
                <p:cNvSpPr txBox="1"/>
                <p:nvPr/>
              </p:nvSpPr>
              <p:spPr>
                <a:xfrm>
                  <a:off x="10706310"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4" name="文本框 43">
                  <a:extLst>
                    <a:ext uri="{FF2B5EF4-FFF2-40B4-BE49-F238E27FC236}">
                      <a16:creationId xmlns:a16="http://schemas.microsoft.com/office/drawing/2014/main" id="{19BE189F-3A18-470D-B944-622F49689FBF}"/>
                    </a:ext>
                  </a:extLst>
                </p:cNvPr>
                <p:cNvSpPr txBox="1">
                  <a:spLocks noRot="1" noChangeAspect="1" noMove="1" noResize="1" noEditPoints="1" noAdjustHandles="1" noChangeArrowheads="1" noChangeShapeType="1" noTextEdit="1"/>
                </p:cNvSpPr>
                <p:nvPr/>
              </p:nvSpPr>
              <p:spPr>
                <a:xfrm>
                  <a:off x="10706310" y="3193335"/>
                  <a:ext cx="305596" cy="276999"/>
                </a:xfrm>
                <a:prstGeom prst="rect">
                  <a:avLst/>
                </a:prstGeom>
                <a:blipFill>
                  <a:blip r:embed="rId29"/>
                  <a:stretch>
                    <a:fillRect l="-18000" r="-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7FB8C4AF-152D-44C2-BA94-400EC5799BB9}"/>
                    </a:ext>
                  </a:extLst>
                </p:cNvPr>
                <p:cNvSpPr txBox="1"/>
                <p:nvPr/>
              </p:nvSpPr>
              <p:spPr>
                <a:xfrm>
                  <a:off x="10706310" y="4327171"/>
                  <a:ext cx="307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5" name="文本框 44">
                  <a:extLst>
                    <a:ext uri="{FF2B5EF4-FFF2-40B4-BE49-F238E27FC236}">
                      <a16:creationId xmlns:a16="http://schemas.microsoft.com/office/drawing/2014/main" id="{7FB8C4AF-152D-44C2-BA94-400EC5799BB9}"/>
                    </a:ext>
                  </a:extLst>
                </p:cNvPr>
                <p:cNvSpPr txBox="1">
                  <a:spLocks noRot="1" noChangeAspect="1" noMove="1" noResize="1" noEditPoints="1" noAdjustHandles="1" noChangeArrowheads="1" noChangeShapeType="1" noTextEdit="1"/>
                </p:cNvSpPr>
                <p:nvPr/>
              </p:nvSpPr>
              <p:spPr>
                <a:xfrm>
                  <a:off x="10706310" y="4327171"/>
                  <a:ext cx="307200" cy="276999"/>
                </a:xfrm>
                <a:prstGeom prst="rect">
                  <a:avLst/>
                </a:prstGeom>
                <a:blipFill>
                  <a:blip r:embed="rId30"/>
                  <a:stretch>
                    <a:fillRect l="-18000" r="-6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C9E785A-2A05-41FE-A229-B30FC7C55396}"/>
                    </a:ext>
                  </a:extLst>
                </p:cNvPr>
                <p:cNvSpPr txBox="1"/>
                <p:nvPr/>
              </p:nvSpPr>
              <p:spPr>
                <a:xfrm>
                  <a:off x="9727804"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46" name="文本框 45">
                  <a:extLst>
                    <a:ext uri="{FF2B5EF4-FFF2-40B4-BE49-F238E27FC236}">
                      <a16:creationId xmlns:a16="http://schemas.microsoft.com/office/drawing/2014/main" id="{EC9E785A-2A05-41FE-A229-B30FC7C55396}"/>
                    </a:ext>
                  </a:extLst>
                </p:cNvPr>
                <p:cNvSpPr txBox="1">
                  <a:spLocks noRot="1" noChangeAspect="1" noMove="1" noResize="1" noEditPoints="1" noAdjustHandles="1" noChangeArrowheads="1" noChangeShapeType="1" noTextEdit="1"/>
                </p:cNvSpPr>
                <p:nvPr/>
              </p:nvSpPr>
              <p:spPr>
                <a:xfrm>
                  <a:off x="9727804" y="3751062"/>
                  <a:ext cx="234360" cy="276999"/>
                </a:xfrm>
                <a:prstGeom prst="rect">
                  <a:avLst/>
                </a:prstGeom>
                <a:blipFill>
                  <a:blip r:embed="rId31"/>
                  <a:stretch>
                    <a:fillRect l="-12821" r="-10256"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90199441-10DE-4506-A629-C62D410D43F0}"/>
                    </a:ext>
                  </a:extLst>
                </p:cNvPr>
                <p:cNvSpPr txBox="1"/>
                <p:nvPr/>
              </p:nvSpPr>
              <p:spPr>
                <a:xfrm>
                  <a:off x="10267259"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47" name="文本框 46">
                  <a:extLst>
                    <a:ext uri="{FF2B5EF4-FFF2-40B4-BE49-F238E27FC236}">
                      <a16:creationId xmlns:a16="http://schemas.microsoft.com/office/drawing/2014/main" id="{90199441-10DE-4506-A629-C62D410D43F0}"/>
                    </a:ext>
                  </a:extLst>
                </p:cNvPr>
                <p:cNvSpPr txBox="1">
                  <a:spLocks noRot="1" noChangeAspect="1" noMove="1" noResize="1" noEditPoints="1" noAdjustHandles="1" noChangeArrowheads="1" noChangeShapeType="1" noTextEdit="1"/>
                </p:cNvSpPr>
                <p:nvPr/>
              </p:nvSpPr>
              <p:spPr>
                <a:xfrm>
                  <a:off x="10267259" y="3751062"/>
                  <a:ext cx="234360" cy="276999"/>
                </a:xfrm>
                <a:prstGeom prst="rect">
                  <a:avLst/>
                </a:prstGeom>
                <a:blipFill>
                  <a:blip r:embed="rId32"/>
                  <a:stretch>
                    <a:fillRect l="-13158" r="-13158" b="-2222"/>
                  </a:stretch>
                </a:blipFill>
              </p:spPr>
              <p:txBody>
                <a:bodyPr/>
                <a:lstStyle/>
                <a:p>
                  <a:r>
                    <a:rPr lang="zh-CN" altLang="en-US">
                      <a:noFill/>
                    </a:rPr>
                    <a:t> </a:t>
                  </a:r>
                </a:p>
              </p:txBody>
            </p:sp>
          </mc:Fallback>
        </mc:AlternateContent>
      </p:grpSp>
      <p:grpSp>
        <p:nvGrpSpPr>
          <p:cNvPr id="58" name="组合 57">
            <a:extLst>
              <a:ext uri="{FF2B5EF4-FFF2-40B4-BE49-F238E27FC236}">
                <a16:creationId xmlns:a16="http://schemas.microsoft.com/office/drawing/2014/main" id="{077F4502-3CCE-486F-99AC-1D2967F07CC9}"/>
              </a:ext>
            </a:extLst>
          </p:cNvPr>
          <p:cNvGrpSpPr/>
          <p:nvPr/>
        </p:nvGrpSpPr>
        <p:grpSpPr>
          <a:xfrm>
            <a:off x="8498930" y="4303395"/>
            <a:ext cx="3171825" cy="1872615"/>
            <a:chOff x="8508944" y="2985887"/>
            <a:chExt cx="3171825" cy="1872615"/>
          </a:xfrm>
        </p:grpSpPr>
        <p:grpSp>
          <p:nvGrpSpPr>
            <p:cNvPr id="59" name="组合 58">
              <a:extLst>
                <a:ext uri="{FF2B5EF4-FFF2-40B4-BE49-F238E27FC236}">
                  <a16:creationId xmlns:a16="http://schemas.microsoft.com/office/drawing/2014/main" id="{9FF4BA18-2818-4435-A403-802D9D717D6D}"/>
                </a:ext>
              </a:extLst>
            </p:cNvPr>
            <p:cNvGrpSpPr/>
            <p:nvPr/>
          </p:nvGrpSpPr>
          <p:grpSpPr>
            <a:xfrm>
              <a:off x="8508944" y="2985887"/>
              <a:ext cx="3171825" cy="1872615"/>
              <a:chOff x="1678" y="3932"/>
              <a:chExt cx="4995" cy="2949"/>
            </a:xfrm>
          </p:grpSpPr>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5CB4F25A-8421-4AB4-BEFC-D22E2254A1B6}"/>
                      </a:ext>
                    </a:extLst>
                  </p:cNvPr>
                  <p:cNvSpPr/>
                  <p:nvPr/>
                </p:nvSpPr>
                <p:spPr>
                  <a:xfrm>
                    <a:off x="1678"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66" name="椭圆 65">
                    <a:extLst>
                      <a:ext uri="{FF2B5EF4-FFF2-40B4-BE49-F238E27FC236}">
                        <a16:creationId xmlns:a16="http://schemas.microsoft.com/office/drawing/2014/main" id="{5CB4F25A-8421-4AB4-BEFC-D22E2254A1B6}"/>
                      </a:ext>
                    </a:extLst>
                  </p:cNvPr>
                  <p:cNvSpPr>
                    <a:spLocks noRot="1" noChangeAspect="1" noMove="1" noResize="1" noEditPoints="1" noAdjustHandles="1" noChangeArrowheads="1" noChangeShapeType="1" noTextEdit="1"/>
                  </p:cNvSpPr>
                  <p:nvPr/>
                </p:nvSpPr>
                <p:spPr>
                  <a:xfrm>
                    <a:off x="1678" y="5011"/>
                    <a:ext cx="779" cy="779"/>
                  </a:xfrm>
                  <a:prstGeom prst="ellipse">
                    <a:avLst/>
                  </a:prstGeom>
                  <a:blipFill>
                    <a:blip r:embed="rId33"/>
                    <a:stretch>
                      <a:fillRect/>
                    </a:stretch>
                  </a:blipFill>
                </p:spPr>
                <p:txBody>
                  <a:bodyPr/>
                  <a:lstStyle/>
                  <a:p>
                    <a:r>
                      <a:rPr lang="zh-CN" altLang="en-US">
                        <a:noFill/>
                      </a:rPr>
                      <a:t> </a:t>
                    </a:r>
                  </a:p>
                </p:txBody>
              </p:sp>
            </mc:Fallback>
          </mc:AlternateContent>
          <p:cxnSp>
            <p:nvCxnSpPr>
              <p:cNvPr id="67" name="直接箭头连接符 66">
                <a:extLst>
                  <a:ext uri="{FF2B5EF4-FFF2-40B4-BE49-F238E27FC236}">
                    <a16:creationId xmlns:a16="http://schemas.microsoft.com/office/drawing/2014/main" id="{9FC14C84-D2A8-42BB-8574-39EFB2D71871}"/>
                  </a:ext>
                </a:extLst>
              </p:cNvPr>
              <p:cNvCxnSpPr>
                <a:stCxn id="66" idx="7"/>
              </p:cNvCxnSpPr>
              <p:nvPr/>
            </p:nvCxnSpPr>
            <p:spPr>
              <a:xfrm flipV="1">
                <a:off x="2343" y="4292"/>
                <a:ext cx="1442" cy="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15414CBB-C7D4-497E-9411-98FA031EAD93}"/>
                  </a:ext>
                </a:extLst>
              </p:cNvPr>
              <p:cNvCxnSpPr>
                <a:stCxn id="66" idx="5"/>
              </p:cNvCxnSpPr>
              <p:nvPr/>
            </p:nvCxnSpPr>
            <p:spPr>
              <a:xfrm>
                <a:off x="2343" y="5676"/>
                <a:ext cx="1439" cy="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椭圆 68">
                    <a:extLst>
                      <a:ext uri="{FF2B5EF4-FFF2-40B4-BE49-F238E27FC236}">
                        <a16:creationId xmlns:a16="http://schemas.microsoft.com/office/drawing/2014/main" id="{38CDC331-88AE-4F85-88A5-B5963DD3E584}"/>
                      </a:ext>
                    </a:extLst>
                  </p:cNvPr>
                  <p:cNvSpPr/>
                  <p:nvPr/>
                </p:nvSpPr>
                <p:spPr>
                  <a:xfrm>
                    <a:off x="3782" y="393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1</m:t>
                          </m:r>
                        </m:oMath>
                      </m:oMathPara>
                    </a14:m>
                    <a:endParaRPr lang="en-US" altLang="zh-CN" dirty="0">
                      <a:solidFill>
                        <a:schemeClr val="tx1"/>
                      </a:solidFill>
                    </a:endParaRPr>
                  </a:p>
                </p:txBody>
              </p:sp>
            </mc:Choice>
            <mc:Fallback xmlns="">
              <p:sp>
                <p:nvSpPr>
                  <p:cNvPr id="69" name="椭圆 68">
                    <a:extLst>
                      <a:ext uri="{FF2B5EF4-FFF2-40B4-BE49-F238E27FC236}">
                        <a16:creationId xmlns:a16="http://schemas.microsoft.com/office/drawing/2014/main" id="{38CDC331-88AE-4F85-88A5-B5963DD3E584}"/>
                      </a:ext>
                    </a:extLst>
                  </p:cNvPr>
                  <p:cNvSpPr>
                    <a:spLocks noRot="1" noChangeAspect="1" noMove="1" noResize="1" noEditPoints="1" noAdjustHandles="1" noChangeArrowheads="1" noChangeShapeType="1" noTextEdit="1"/>
                  </p:cNvSpPr>
                  <p:nvPr/>
                </p:nvSpPr>
                <p:spPr>
                  <a:xfrm>
                    <a:off x="3782" y="3932"/>
                    <a:ext cx="779" cy="779"/>
                  </a:xfrm>
                  <a:prstGeom prst="ellipse">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4DC506A5-7C56-4AAF-B481-AB2C0F1DE10D}"/>
                      </a:ext>
                    </a:extLst>
                  </p:cNvPr>
                  <p:cNvSpPr/>
                  <p:nvPr/>
                </p:nvSpPr>
                <p:spPr>
                  <a:xfrm>
                    <a:off x="3785" y="6102"/>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2</m:t>
                          </m:r>
                        </m:oMath>
                      </m:oMathPara>
                    </a14:m>
                    <a:endParaRPr lang="en-US" altLang="zh-CN" dirty="0">
                      <a:solidFill>
                        <a:schemeClr val="tx1"/>
                      </a:solidFill>
                    </a:endParaRPr>
                  </a:p>
                </p:txBody>
              </p:sp>
            </mc:Choice>
            <mc:Fallback xmlns="">
              <p:sp>
                <p:nvSpPr>
                  <p:cNvPr id="70" name="椭圆 69">
                    <a:extLst>
                      <a:ext uri="{FF2B5EF4-FFF2-40B4-BE49-F238E27FC236}">
                        <a16:creationId xmlns:a16="http://schemas.microsoft.com/office/drawing/2014/main" id="{4DC506A5-7C56-4AAF-B481-AB2C0F1DE10D}"/>
                      </a:ext>
                    </a:extLst>
                  </p:cNvPr>
                  <p:cNvSpPr>
                    <a:spLocks noRot="1" noChangeAspect="1" noMove="1" noResize="1" noEditPoints="1" noAdjustHandles="1" noChangeArrowheads="1" noChangeShapeType="1" noTextEdit="1"/>
                  </p:cNvSpPr>
                  <p:nvPr/>
                </p:nvSpPr>
                <p:spPr>
                  <a:xfrm>
                    <a:off x="3785" y="6102"/>
                    <a:ext cx="779" cy="779"/>
                  </a:xfrm>
                  <a:prstGeom prst="ellipse">
                    <a:avLst/>
                  </a:prstGeom>
                  <a:blipFill>
                    <a:blip r:embed="rId35"/>
                    <a:stretch>
                      <a:fillRect/>
                    </a:stretch>
                  </a:blipFill>
                </p:spPr>
                <p:txBody>
                  <a:bodyPr/>
                  <a:lstStyle/>
                  <a:p>
                    <a:r>
                      <a:rPr lang="zh-CN" altLang="en-US">
                        <a:noFill/>
                      </a:rPr>
                      <a:t> </a:t>
                    </a:r>
                  </a:p>
                </p:txBody>
              </p:sp>
            </mc:Fallback>
          </mc:AlternateContent>
          <p:cxnSp>
            <p:nvCxnSpPr>
              <p:cNvPr id="71" name="直接箭头连接符 70">
                <a:extLst>
                  <a:ext uri="{FF2B5EF4-FFF2-40B4-BE49-F238E27FC236}">
                    <a16:creationId xmlns:a16="http://schemas.microsoft.com/office/drawing/2014/main" id="{9E9BB971-2012-4D14-9AEB-CD9E0CE84B2E}"/>
                  </a:ext>
                </a:extLst>
              </p:cNvPr>
              <p:cNvCxnSpPr>
                <a:stCxn id="69" idx="3"/>
                <a:endCxn id="70" idx="1"/>
              </p:cNvCxnSpPr>
              <p:nvPr/>
            </p:nvCxnSpPr>
            <p:spPr>
              <a:xfrm>
                <a:off x="3896" y="4597"/>
                <a:ext cx="3" cy="16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87AD4BF9-3C72-4750-B86D-CE0B54C7912C}"/>
                  </a:ext>
                </a:extLst>
              </p:cNvPr>
              <p:cNvCxnSpPr>
                <a:stCxn id="70" idx="7"/>
                <a:endCxn id="69" idx="5"/>
              </p:cNvCxnSpPr>
              <p:nvPr/>
            </p:nvCxnSpPr>
            <p:spPr>
              <a:xfrm flipH="1" flipV="1">
                <a:off x="4447" y="4597"/>
                <a:ext cx="3" cy="16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2145AA05-BD73-426D-A807-284A003E1CFB}"/>
                  </a:ext>
                </a:extLst>
              </p:cNvPr>
              <p:cNvCxnSpPr/>
              <p:nvPr/>
            </p:nvCxnSpPr>
            <p:spPr>
              <a:xfrm>
                <a:off x="4564" y="4295"/>
                <a:ext cx="1439" cy="83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F0CF3FB8-4886-48DF-82F5-2F459605D9D5}"/>
                  </a:ext>
                </a:extLst>
              </p:cNvPr>
              <p:cNvCxnSpPr/>
              <p:nvPr/>
            </p:nvCxnSpPr>
            <p:spPr>
              <a:xfrm flipV="1">
                <a:off x="4564" y="5673"/>
                <a:ext cx="1442" cy="83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椭圆 74">
                    <a:extLst>
                      <a:ext uri="{FF2B5EF4-FFF2-40B4-BE49-F238E27FC236}">
                        <a16:creationId xmlns:a16="http://schemas.microsoft.com/office/drawing/2014/main" id="{5D0AA8F6-A4AC-4568-9926-7D45F6733FA2}"/>
                      </a:ext>
                    </a:extLst>
                  </p:cNvPr>
                  <p:cNvSpPr/>
                  <p:nvPr/>
                </p:nvSpPr>
                <p:spPr>
                  <a:xfrm>
                    <a:off x="5894" y="5011"/>
                    <a:ext cx="779" cy="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75" name="椭圆 74">
                    <a:extLst>
                      <a:ext uri="{FF2B5EF4-FFF2-40B4-BE49-F238E27FC236}">
                        <a16:creationId xmlns:a16="http://schemas.microsoft.com/office/drawing/2014/main" id="{5D0AA8F6-A4AC-4568-9926-7D45F6733FA2}"/>
                      </a:ext>
                    </a:extLst>
                  </p:cNvPr>
                  <p:cNvSpPr>
                    <a:spLocks noRot="1" noChangeAspect="1" noMove="1" noResize="1" noEditPoints="1" noAdjustHandles="1" noChangeArrowheads="1" noChangeShapeType="1" noTextEdit="1"/>
                  </p:cNvSpPr>
                  <p:nvPr/>
                </p:nvSpPr>
                <p:spPr>
                  <a:xfrm>
                    <a:off x="5894" y="5011"/>
                    <a:ext cx="779" cy="779"/>
                  </a:xfrm>
                  <a:prstGeom prst="ellipse">
                    <a:avLst/>
                  </a:prstGeom>
                  <a:blipFill>
                    <a:blip r:embed="rId3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1B51ADF-566F-4C8E-B7B4-3B60DF5A5C4F}"/>
                    </a:ext>
                  </a:extLst>
                </p:cNvPr>
                <p:cNvSpPr txBox="1"/>
                <p:nvPr/>
              </p:nvSpPr>
              <p:spPr>
                <a:xfrm>
                  <a:off x="9175453"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0" name="文本框 59">
                  <a:extLst>
                    <a:ext uri="{FF2B5EF4-FFF2-40B4-BE49-F238E27FC236}">
                      <a16:creationId xmlns:a16="http://schemas.microsoft.com/office/drawing/2014/main" id="{A1B51ADF-566F-4C8E-B7B4-3B60DF5A5C4F}"/>
                    </a:ext>
                  </a:extLst>
                </p:cNvPr>
                <p:cNvSpPr txBox="1">
                  <a:spLocks noRot="1" noChangeAspect="1" noMove="1" noResize="1" noEditPoints="1" noAdjustHandles="1" noChangeArrowheads="1" noChangeShapeType="1" noTextEdit="1"/>
                </p:cNvSpPr>
                <p:nvPr/>
              </p:nvSpPr>
              <p:spPr>
                <a:xfrm>
                  <a:off x="9175453" y="3193335"/>
                  <a:ext cx="305596" cy="276999"/>
                </a:xfrm>
                <a:prstGeom prst="rect">
                  <a:avLst/>
                </a:prstGeom>
                <a:blipFill>
                  <a:blip r:embed="rId37"/>
                  <a:stretch>
                    <a:fillRect l="-18000" r="-600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3970C469-7A9A-4742-AE0B-CB86D3E93A6D}"/>
                    </a:ext>
                  </a:extLst>
                </p:cNvPr>
                <p:cNvSpPr txBox="1"/>
                <p:nvPr/>
              </p:nvSpPr>
              <p:spPr>
                <a:xfrm>
                  <a:off x="9175453" y="4323941"/>
                  <a:ext cx="3109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3970C469-7A9A-4742-AE0B-CB86D3E93A6D}"/>
                    </a:ext>
                  </a:extLst>
                </p:cNvPr>
                <p:cNvSpPr txBox="1">
                  <a:spLocks noRot="1" noChangeAspect="1" noMove="1" noResize="1" noEditPoints="1" noAdjustHandles="1" noChangeArrowheads="1" noChangeShapeType="1" noTextEdit="1"/>
                </p:cNvSpPr>
                <p:nvPr/>
              </p:nvSpPr>
              <p:spPr>
                <a:xfrm>
                  <a:off x="9175453" y="4323941"/>
                  <a:ext cx="310918" cy="276999"/>
                </a:xfrm>
                <a:prstGeom prst="rect">
                  <a:avLst/>
                </a:prstGeom>
                <a:blipFill>
                  <a:blip r:embed="rId38"/>
                  <a:stretch>
                    <a:fillRect l="-17647" r="-58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D67A2F1A-45C3-415E-A677-3AFA54449906}"/>
                    </a:ext>
                  </a:extLst>
                </p:cNvPr>
                <p:cNvSpPr txBox="1"/>
                <p:nvPr/>
              </p:nvSpPr>
              <p:spPr>
                <a:xfrm>
                  <a:off x="10706310" y="3193335"/>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2" name="文本框 61">
                  <a:extLst>
                    <a:ext uri="{FF2B5EF4-FFF2-40B4-BE49-F238E27FC236}">
                      <a16:creationId xmlns:a16="http://schemas.microsoft.com/office/drawing/2014/main" id="{D67A2F1A-45C3-415E-A677-3AFA54449906}"/>
                    </a:ext>
                  </a:extLst>
                </p:cNvPr>
                <p:cNvSpPr txBox="1">
                  <a:spLocks noRot="1" noChangeAspect="1" noMove="1" noResize="1" noEditPoints="1" noAdjustHandles="1" noChangeArrowheads="1" noChangeShapeType="1" noTextEdit="1"/>
                </p:cNvSpPr>
                <p:nvPr/>
              </p:nvSpPr>
              <p:spPr>
                <a:xfrm>
                  <a:off x="10706310" y="3193335"/>
                  <a:ext cx="305596" cy="276999"/>
                </a:xfrm>
                <a:prstGeom prst="rect">
                  <a:avLst/>
                </a:prstGeom>
                <a:blipFill>
                  <a:blip r:embed="rId39"/>
                  <a:stretch>
                    <a:fillRect l="-18000" r="-400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BA5B74AF-CAFA-4895-977A-905C44550C63}"/>
                    </a:ext>
                  </a:extLst>
                </p:cNvPr>
                <p:cNvSpPr txBox="1"/>
                <p:nvPr/>
              </p:nvSpPr>
              <p:spPr>
                <a:xfrm>
                  <a:off x="10706310" y="4327171"/>
                  <a:ext cx="307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63" name="文本框 62">
                  <a:extLst>
                    <a:ext uri="{FF2B5EF4-FFF2-40B4-BE49-F238E27FC236}">
                      <a16:creationId xmlns:a16="http://schemas.microsoft.com/office/drawing/2014/main" id="{BA5B74AF-CAFA-4895-977A-905C44550C63}"/>
                    </a:ext>
                  </a:extLst>
                </p:cNvPr>
                <p:cNvSpPr txBox="1">
                  <a:spLocks noRot="1" noChangeAspect="1" noMove="1" noResize="1" noEditPoints="1" noAdjustHandles="1" noChangeArrowheads="1" noChangeShapeType="1" noTextEdit="1"/>
                </p:cNvSpPr>
                <p:nvPr/>
              </p:nvSpPr>
              <p:spPr>
                <a:xfrm>
                  <a:off x="10706310" y="4327171"/>
                  <a:ext cx="307200" cy="276999"/>
                </a:xfrm>
                <a:prstGeom prst="rect">
                  <a:avLst/>
                </a:prstGeom>
                <a:blipFill>
                  <a:blip r:embed="rId40"/>
                  <a:stretch>
                    <a:fillRect l="-18000" r="-600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E31035DB-66D4-4233-BDDC-530D81CDABBD}"/>
                    </a:ext>
                  </a:extLst>
                </p:cNvPr>
                <p:cNvSpPr txBox="1"/>
                <p:nvPr/>
              </p:nvSpPr>
              <p:spPr>
                <a:xfrm>
                  <a:off x="9727804"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64" name="文本框 63">
                  <a:extLst>
                    <a:ext uri="{FF2B5EF4-FFF2-40B4-BE49-F238E27FC236}">
                      <a16:creationId xmlns:a16="http://schemas.microsoft.com/office/drawing/2014/main" id="{E31035DB-66D4-4233-BDDC-530D81CDABBD}"/>
                    </a:ext>
                  </a:extLst>
                </p:cNvPr>
                <p:cNvSpPr txBox="1">
                  <a:spLocks noRot="1" noChangeAspect="1" noMove="1" noResize="1" noEditPoints="1" noAdjustHandles="1" noChangeArrowheads="1" noChangeShapeType="1" noTextEdit="1"/>
                </p:cNvSpPr>
                <p:nvPr/>
              </p:nvSpPr>
              <p:spPr>
                <a:xfrm>
                  <a:off x="9727804" y="3751062"/>
                  <a:ext cx="234360" cy="276999"/>
                </a:xfrm>
                <a:prstGeom prst="rect">
                  <a:avLst/>
                </a:prstGeom>
                <a:blipFill>
                  <a:blip r:embed="rId41"/>
                  <a:stretch>
                    <a:fillRect l="-12821" r="-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885CFAC-5A75-4D0B-9BD1-67CE68CAA957}"/>
                    </a:ext>
                  </a:extLst>
                </p:cNvPr>
                <p:cNvSpPr txBox="1"/>
                <p:nvPr/>
              </p:nvSpPr>
              <p:spPr>
                <a:xfrm>
                  <a:off x="10267259" y="3751062"/>
                  <a:ext cx="23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p:txBody>
            </p:sp>
          </mc:Choice>
          <mc:Fallback xmlns="">
            <p:sp>
              <p:nvSpPr>
                <p:cNvPr id="65" name="文本框 64">
                  <a:extLst>
                    <a:ext uri="{FF2B5EF4-FFF2-40B4-BE49-F238E27FC236}">
                      <a16:creationId xmlns:a16="http://schemas.microsoft.com/office/drawing/2014/main" id="{B885CFAC-5A75-4D0B-9BD1-67CE68CAA957}"/>
                    </a:ext>
                  </a:extLst>
                </p:cNvPr>
                <p:cNvSpPr txBox="1">
                  <a:spLocks noRot="1" noChangeAspect="1" noMove="1" noResize="1" noEditPoints="1" noAdjustHandles="1" noChangeArrowheads="1" noChangeShapeType="1" noTextEdit="1"/>
                </p:cNvSpPr>
                <p:nvPr/>
              </p:nvSpPr>
              <p:spPr>
                <a:xfrm>
                  <a:off x="10267259" y="3751062"/>
                  <a:ext cx="234360" cy="276999"/>
                </a:xfrm>
                <a:prstGeom prst="rect">
                  <a:avLst/>
                </a:prstGeom>
                <a:blipFill>
                  <a:blip r:embed="rId42"/>
                  <a:stretch>
                    <a:fillRect l="-13158" r="-13158"/>
                  </a:stretch>
                </a:blipFill>
              </p:spPr>
              <p:txBody>
                <a:bodyPr/>
                <a:lstStyle/>
                <a:p>
                  <a:r>
                    <a:rPr lang="zh-CN" altLang="en-US">
                      <a:noFill/>
                    </a:rPr>
                    <a:t> </a:t>
                  </a:r>
                </a:p>
              </p:txBody>
            </p:sp>
          </mc:Fallback>
        </mc:AlternateContent>
      </p:grpSp>
      <p:sp>
        <p:nvSpPr>
          <p:cNvPr id="76" name="椭圆 75">
            <a:hlinkClick r:id="rId43" action="ppaction://hlinksldjump"/>
            <a:extLst>
              <a:ext uri="{FF2B5EF4-FFF2-40B4-BE49-F238E27FC236}">
                <a16:creationId xmlns:a16="http://schemas.microsoft.com/office/drawing/2014/main" id="{712042C1-7673-47C2-A50D-684850E7D17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853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FE29E-C588-4026-94F7-BEF187F99E64}"/>
              </a:ext>
            </a:extLst>
          </p:cNvPr>
          <p:cNvSpPr>
            <a:spLocks noGrp="1"/>
          </p:cNvSpPr>
          <p:nvPr>
            <p:ph type="title"/>
          </p:nvPr>
        </p:nvSpPr>
        <p:spPr/>
        <p:txBody>
          <a:bodyPr/>
          <a:lstStyle/>
          <a:p>
            <a:r>
              <a:rPr lang="zh-CN" altLang="en-US" dirty="0"/>
              <a:t>文理分科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5DB706-7061-409B-A74D-A9C860E2EB69}"/>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sym typeface="+mn-ea"/>
                  </a:rPr>
                  <a:t>一个</a:t>
                </a:r>
                <a14:m>
                  <m:oMath xmlns:m="http://schemas.openxmlformats.org/officeDocument/2006/math">
                    <m:r>
                      <a:rPr lang="en-US" altLang="zh-CN" sz="2200">
                        <a:latin typeface="Cambria Math" panose="02040503050406030204" pitchFamily="18" charset="0"/>
                        <a:ea typeface="等线" panose="02010600030101010101" pitchFamily="2" charset="-122"/>
                        <a:sym typeface="+mn-ea"/>
                      </a:rPr>
                      <m:t>𝑛</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𝑚</m:t>
                    </m:r>
                  </m:oMath>
                </a14:m>
                <a:r>
                  <a:rPr lang="zh-CN" altLang="en-US" sz="2200" dirty="0">
                    <a:latin typeface="等线" panose="02010600030101010101" pitchFamily="2" charset="-122"/>
                    <a:ea typeface="等线" panose="02010600030101010101" pitchFamily="2" charset="-122"/>
                    <a:sym typeface="+mn-ea"/>
                  </a:rPr>
                  <a:t>的矩阵的同学要文理分科，你现在要将满意值最大化。对于第</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𝑖</m:t>
                    </m:r>
                  </m:oMath>
                </a14:m>
                <a:r>
                  <a:rPr lang="zh-CN" altLang="en-US" sz="2200" dirty="0">
                    <a:latin typeface="等线" panose="02010600030101010101" pitchFamily="2" charset="-122"/>
                    <a:ea typeface="等线" panose="02010600030101010101" pitchFamily="2" charset="-122"/>
                    <a:sym typeface="+mn-ea"/>
                  </a:rPr>
                  <a:t>行第</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𝑗</m:t>
                    </m:r>
                  </m:oMath>
                </a14:m>
                <a:r>
                  <a:rPr lang="zh-CN" altLang="en-US" sz="2200" dirty="0">
                    <a:latin typeface="等线" panose="02010600030101010101" pitchFamily="2" charset="-122"/>
                    <a:ea typeface="等线" panose="02010600030101010101" pitchFamily="2" charset="-122"/>
                    <a:sym typeface="+mn-ea"/>
                  </a:rPr>
                  <a:t>列的同学，若他选择文科，则有</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𝐴</m:t>
                        </m:r>
                      </m:e>
                      <m:sub>
                        <m:r>
                          <a:rPr lang="en-US" altLang="zh-CN" sz="2200">
                            <a:latin typeface="Cambria Math" panose="02040503050406030204" pitchFamily="18" charset="0"/>
                            <a:ea typeface="等线" panose="02010600030101010101" pitchFamily="2" charset="-122"/>
                            <a:sym typeface="+mn-ea"/>
                          </a:rPr>
                          <m:t>𝑖</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𝑗</m:t>
                        </m:r>
                      </m:sub>
                    </m:sSub>
                  </m:oMath>
                </a14:m>
                <a:r>
                  <a:rPr lang="zh-CN" altLang="en-US" sz="2200" dirty="0">
                    <a:latin typeface="等线" panose="02010600030101010101" pitchFamily="2" charset="-122"/>
                    <a:ea typeface="等线" panose="02010600030101010101" pitchFamily="2" charset="-122"/>
                    <a:sym typeface="+mn-ea"/>
                  </a:rPr>
                  <a:t>的满意值，若他选择理科，则有</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𝐵</m:t>
                        </m:r>
                      </m:e>
                      <m:sub>
                        <m:r>
                          <a:rPr lang="en-US" altLang="zh-CN" sz="2200">
                            <a:latin typeface="Cambria Math" panose="02040503050406030204" pitchFamily="18" charset="0"/>
                            <a:ea typeface="等线" panose="02010600030101010101" pitchFamily="2" charset="-122"/>
                            <a:sym typeface="+mn-ea"/>
                          </a:rPr>
                          <m:t>𝑖</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𝑗</m:t>
                        </m:r>
                      </m:sub>
                    </m:sSub>
                  </m:oMath>
                </a14:m>
                <a:r>
                  <a:rPr lang="zh-CN" altLang="en-US" sz="2200" dirty="0">
                    <a:latin typeface="等线" panose="02010600030101010101" pitchFamily="2" charset="-122"/>
                    <a:ea typeface="等线" panose="02010600030101010101" pitchFamily="2" charset="-122"/>
                    <a:sym typeface="+mn-ea"/>
                  </a:rPr>
                  <a:t>的满意值，若他与相邻的同学都选了文科则有</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𝐶</m:t>
                        </m:r>
                      </m:e>
                      <m:sub>
                        <m:r>
                          <a:rPr lang="en-US" altLang="zh-CN" sz="2200">
                            <a:latin typeface="Cambria Math" panose="02040503050406030204" pitchFamily="18" charset="0"/>
                            <a:ea typeface="等线" panose="02010600030101010101" pitchFamily="2" charset="-122"/>
                            <a:sym typeface="+mn-ea"/>
                          </a:rPr>
                          <m:t>𝑖</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𝑗</m:t>
                        </m:r>
                      </m:sub>
                    </m:sSub>
                  </m:oMath>
                </a14:m>
                <a:r>
                  <a:rPr lang="zh-CN" altLang="en-US" sz="2200" dirty="0">
                    <a:latin typeface="等线" panose="02010600030101010101" pitchFamily="2" charset="-122"/>
                    <a:ea typeface="等线" panose="02010600030101010101" pitchFamily="2" charset="-122"/>
                    <a:sym typeface="+mn-ea"/>
                  </a:rPr>
                  <a:t>的满意值，若他与相邻的同学都选了理科则有</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𝐷</m:t>
                        </m:r>
                      </m:e>
                      <m:sub>
                        <m:r>
                          <a:rPr lang="en-US" altLang="zh-CN" sz="2200">
                            <a:latin typeface="Cambria Math" panose="02040503050406030204" pitchFamily="18" charset="0"/>
                            <a:ea typeface="等线" panose="02010600030101010101" pitchFamily="2" charset="-122"/>
                            <a:sym typeface="+mn-ea"/>
                          </a:rPr>
                          <m:t>𝑖</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𝑗</m:t>
                        </m:r>
                      </m:sub>
                    </m:sSub>
                  </m:oMath>
                </a14:m>
                <a:r>
                  <a:rPr lang="zh-CN" altLang="en-US" sz="2200" dirty="0">
                    <a:latin typeface="等线" panose="02010600030101010101" pitchFamily="2" charset="-122"/>
                    <a:ea typeface="等线" panose="02010600030101010101" pitchFamily="2" charset="-122"/>
                    <a:sym typeface="+mn-ea"/>
                  </a:rPr>
                  <a:t>的满意值。</a:t>
                </a:r>
                <a:endParaRPr lang="en-US" altLang="zh-CN" sz="2200" dirty="0">
                  <a:latin typeface="等线" panose="02010600030101010101" pitchFamily="2" charset="-122"/>
                  <a:ea typeface="等线" panose="02010600030101010101" pitchFamily="2" charset="-122"/>
                  <a:sym typeface="+mn-ea"/>
                </a:endParaRPr>
              </a:p>
              <a:p>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r>
                      <a:rPr lang="en-US" altLang="zh-CN" sz="2200" dirty="0">
                        <a:latin typeface="Cambria Math" panose="02040503050406030204" pitchFamily="18" charset="0"/>
                        <a:ea typeface="等线" panose="02010600030101010101" pitchFamily="2" charset="-122"/>
                        <a:sym typeface="+mn-ea"/>
                      </a:rPr>
                      <m:t>,</m:t>
                    </m:r>
                    <m:r>
                      <a:rPr lang="en-US" altLang="zh-CN" sz="2200" dirty="0">
                        <a:latin typeface="Cambria Math" panose="02040503050406030204" pitchFamily="18" charset="0"/>
                        <a:ea typeface="等线" panose="02010600030101010101" pitchFamily="2" charset="-122"/>
                        <a:sym typeface="+mn-ea"/>
                      </a:rPr>
                      <m:t>𝑚</m:t>
                    </m:r>
                    <m:r>
                      <a:rPr lang="en-US" altLang="zh-CN" sz="2200" dirty="0">
                        <a:latin typeface="Cambria Math" panose="02040503050406030204" pitchFamily="18" charset="0"/>
                        <a:ea typeface="等线" panose="02010600030101010101" pitchFamily="2" charset="-122"/>
                        <a:sym typeface="+mn-ea"/>
                      </a:rPr>
                      <m:t>≤100</m:t>
                    </m:r>
                  </m:oMath>
                </a14:m>
                <a:r>
                  <a:rPr lang="zh-CN" altLang="en-US" sz="2200" dirty="0">
                    <a:latin typeface="等线" panose="02010600030101010101" pitchFamily="2" charset="-122"/>
                    <a:ea typeface="等线" panose="02010600030101010101" pitchFamily="2" charset="-122"/>
                    <a:sym typeface="+mn-ea"/>
                  </a:rPr>
                  <a:t>。</a:t>
                </a:r>
              </a:p>
              <a:p>
                <a:endParaRPr lang="zh-CN" altLang="en-US" dirty="0"/>
              </a:p>
            </p:txBody>
          </p:sp>
        </mc:Choice>
        <mc:Fallback xmlns="">
          <p:sp>
            <p:nvSpPr>
              <p:cNvPr id="3" name="内容占位符 2">
                <a:extLst>
                  <a:ext uri="{FF2B5EF4-FFF2-40B4-BE49-F238E27FC236}">
                    <a16:creationId xmlns:a16="http://schemas.microsoft.com/office/drawing/2014/main" id="{3E5DB706-7061-409B-A74D-A9C860E2EB69}"/>
                  </a:ext>
                </a:extLst>
              </p:cNvPr>
              <p:cNvSpPr>
                <a:spLocks noGrp="1" noRot="1" noChangeAspect="1" noMove="1" noResize="1" noEditPoints="1" noAdjustHandles="1" noChangeArrowheads="1" noChangeShapeType="1" noTextEdit="1"/>
              </p:cNvSpPr>
              <p:nvPr>
                <p:ph idx="1"/>
              </p:nvPr>
            </p:nvSpPr>
            <p:spPr>
              <a:blipFill>
                <a:blip r:embed="rId2"/>
                <a:stretch>
                  <a:fillRect l="-424" t="-1805" r="-345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D256DC99-40C8-499D-A871-0509082D902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331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2AA1A-BBBB-4E85-B6F0-44921EE11A96}"/>
              </a:ext>
            </a:extLst>
          </p:cNvPr>
          <p:cNvSpPr>
            <a:spLocks noGrp="1"/>
          </p:cNvSpPr>
          <p:nvPr>
            <p:ph type="title"/>
          </p:nvPr>
        </p:nvSpPr>
        <p:spPr/>
        <p:txBody>
          <a:bodyPr/>
          <a:lstStyle/>
          <a:p>
            <a:r>
              <a:rPr lang="zh-CN" altLang="en-US" dirty="0"/>
              <a:t>文理分科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185B76D-4B17-41C4-AF37-180145CC1332}"/>
                  </a:ext>
                </a:extLst>
              </p:cNvPr>
              <p:cNvSpPr>
                <a:spLocks noGrp="1"/>
              </p:cNvSpPr>
              <p:nvPr>
                <p:ph idx="1"/>
              </p:nvPr>
            </p:nvSpPr>
            <p:spPr/>
            <p:txBody>
              <a:bodyPr/>
              <a:lstStyle/>
              <a:p>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向每个学生连容量为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的边，割掉表示该学生不选文科。</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每个学生向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连容量为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的边，割掉表示该学生不选理科。</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对于每个学生，两条边一定要割一条，即只能选一种科目。</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对于每个学生，新建一个点</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𝑝</m:t>
                        </m:r>
                        <m:r>
                          <a:rPr lang="en-US" altLang="zh-CN" sz="2200">
                            <a:latin typeface="Cambria Math" panose="02040503050406030204" pitchFamily="18" charset="0"/>
                            <a:ea typeface="等线" panose="02010600030101010101" pitchFamily="2" charset="-122"/>
                          </a:rPr>
                          <m:t>1</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a:t>
                </a:r>
                <a14:m>
                  <m:oMath xmlns:m="http://schemas.openxmlformats.org/officeDocument/2006/math">
                    <m:r>
                      <a:rPr lang="en-US" altLang="zh-CN" sz="2200" dirty="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向其连一条容量为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𝐶</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的边，割掉表示放弃</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𝐶</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的满意度，</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𝑝</m:t>
                        </m:r>
                        <m:r>
                          <a:rPr lang="en-US" altLang="zh-CN" sz="2200">
                            <a:latin typeface="Cambria Math" panose="02040503050406030204" pitchFamily="18" charset="0"/>
                            <a:ea typeface="等线" panose="02010600030101010101" pitchFamily="2" charset="-122"/>
                          </a:rPr>
                          <m:t>1</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向他和周围的学生连一条容量为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对于每个学生，新建一个点</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𝑝</m:t>
                        </m:r>
                        <m:r>
                          <a:rPr lang="en-US" altLang="zh-CN" sz="2200">
                            <a:latin typeface="Cambria Math" panose="02040503050406030204" pitchFamily="18" charset="0"/>
                            <a:ea typeface="等线" panose="02010600030101010101" pitchFamily="2" charset="-122"/>
                          </a:rPr>
                          <m:t>1</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，其向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连一条容量为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𝐷</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的边，割掉表示放弃</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𝐷</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的满意度，他和周围的学生向</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𝑝</m:t>
                        </m:r>
                        <m:r>
                          <a:rPr lang="en-US" altLang="zh-CN" sz="2200">
                            <a:latin typeface="Cambria Math" panose="02040503050406030204" pitchFamily="18" charset="0"/>
                            <a:ea typeface="等线" panose="02010600030101010101" pitchFamily="2" charset="-122"/>
                          </a:rPr>
                          <m:t>2</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连一条容量为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对于每个</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𝑝</m:t>
                        </m:r>
                        <m:r>
                          <a:rPr lang="en-US" altLang="zh-CN" sz="2200">
                            <a:latin typeface="Cambria Math" panose="02040503050406030204" pitchFamily="18" charset="0"/>
                            <a:ea typeface="等线" panose="02010600030101010101" pitchFamily="2" charset="-122"/>
                          </a:rPr>
                          <m:t>1</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，它不被割掉的条件为他和他周围的学生放弃</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𝐷</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的满意度。</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对于每个</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𝑝</m:t>
                        </m:r>
                        <m:r>
                          <a:rPr lang="en-US" altLang="zh-CN" sz="2200">
                            <a:latin typeface="Cambria Math" panose="02040503050406030204" pitchFamily="18" charset="0"/>
                            <a:ea typeface="等线" panose="02010600030101010101" pitchFamily="2" charset="-122"/>
                          </a:rPr>
                          <m:t>2</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，它不被割掉的条件为他和他周围的学生放弃</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𝐶</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的满意度。</a:t>
                </a:r>
                <a:endParaRPr lang="en-US" altLang="zh-CN" sz="2200" dirty="0">
                  <a:latin typeface="等线" panose="02010600030101010101" pitchFamily="2" charset="-122"/>
                  <a:ea typeface="等线" panose="02010600030101010101" pitchFamily="2" charset="-122"/>
                </a:endParaRPr>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F185B76D-4B17-41C4-AF37-180145CC1332}"/>
                  </a:ext>
                </a:extLst>
              </p:cNvPr>
              <p:cNvSpPr>
                <a:spLocks noGrp="1" noRot="1" noChangeAspect="1" noMove="1" noResize="1" noEditPoints="1" noAdjustHandles="1" noChangeArrowheads="1" noChangeShapeType="1" noTextEdit="1"/>
              </p:cNvSpPr>
              <p:nvPr>
                <p:ph idx="1"/>
              </p:nvPr>
            </p:nvSpPr>
            <p:spPr>
              <a:blipFill>
                <a:blip r:embed="rId2"/>
                <a:stretch>
                  <a:fillRect l="-424" t="-1504" r="-424" b="-150"/>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6D9A348E-58C1-41EF-B7B3-3B8E6647A1F7}"/>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9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10664-5660-45E5-A38E-5B5DCDD7CF7C}"/>
              </a:ext>
            </a:extLst>
          </p:cNvPr>
          <p:cNvSpPr>
            <a:spLocks noGrp="1"/>
          </p:cNvSpPr>
          <p:nvPr>
            <p:ph type="title"/>
          </p:nvPr>
        </p:nvSpPr>
        <p:spPr/>
        <p:txBody>
          <a:bodyPr/>
          <a:lstStyle/>
          <a:p>
            <a:r>
              <a:rPr lang="zh-CN" altLang="en-US" dirty="0"/>
              <a:t>文理分科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EC0D62-401E-44BF-B616-A75BD23A1707}"/>
                  </a:ext>
                </a:extLst>
              </p:cNvPr>
              <p:cNvSpPr>
                <a:spLocks noGrp="1"/>
              </p:cNvSpPr>
              <p:nvPr>
                <p:ph idx="1"/>
              </p:nvPr>
            </p:nvSpPr>
            <p:spPr>
              <a:xfrm>
                <a:off x="1069848" y="2121408"/>
                <a:ext cx="5435239" cy="4050792"/>
              </a:xfrm>
            </p:spPr>
            <p:txBody>
              <a:bodyPr/>
              <a:lstStyle/>
              <a:p>
                <a:r>
                  <a:rPr lang="zh-CN" altLang="en-US" sz="2200" dirty="0">
                    <a:latin typeface="等线" panose="02010600030101010101" pitchFamily="2" charset="-122"/>
                    <a:ea typeface="等线" panose="02010600030101010101" pitchFamily="2" charset="-122"/>
                  </a:rPr>
                  <a:t>为了便于理解，我们以其中一个学生对答案的贡献为例。</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图中红色边容量为对应同学的</a:t>
                </a:r>
                <a14:m>
                  <m:oMath xmlns:m="http://schemas.openxmlformats.org/officeDocument/2006/math">
                    <m:r>
                      <a:rPr lang="en-US" altLang="zh-CN" sz="2200">
                        <a:latin typeface="Cambria Math" panose="02040503050406030204" pitchFamily="18" charset="0"/>
                        <a:ea typeface="等线" panose="02010600030101010101" pitchFamily="2" charset="-122"/>
                      </a:rPr>
                      <m:t>𝐴</m:t>
                    </m:r>
                  </m:oMath>
                </a14:m>
                <a:r>
                  <a:rPr lang="zh-CN" altLang="en-US" sz="2200" dirty="0">
                    <a:latin typeface="等线" panose="02010600030101010101" pitchFamily="2" charset="-122"/>
                    <a:ea typeface="等线" panose="02010600030101010101" pitchFamily="2" charset="-122"/>
                  </a:rPr>
                  <a:t>满意度，蓝色边容量为对应同学的</a:t>
                </a:r>
                <a14:m>
                  <m:oMath xmlns:m="http://schemas.openxmlformats.org/officeDocument/2006/math">
                    <m:r>
                      <a:rPr lang="en-US" altLang="zh-CN" sz="2200">
                        <a:latin typeface="Cambria Math" panose="02040503050406030204" pitchFamily="18" charset="0"/>
                        <a:ea typeface="等线" panose="02010600030101010101" pitchFamily="2" charset="-122"/>
                      </a:rPr>
                      <m:t>𝐵</m:t>
                    </m:r>
                  </m:oMath>
                </a14:m>
                <a:r>
                  <a:rPr lang="zh-CN" altLang="en-US" sz="2200" dirty="0">
                    <a:latin typeface="等线" panose="02010600030101010101" pitchFamily="2" charset="-122"/>
                    <a:ea typeface="等线" panose="02010600030101010101" pitchFamily="2" charset="-122"/>
                  </a:rPr>
                  <a:t>满意度，黄色边容量为对应同学的</a:t>
                </a:r>
                <a14:m>
                  <m:oMath xmlns:m="http://schemas.openxmlformats.org/officeDocument/2006/math">
                    <m:r>
                      <a:rPr lang="en-US" altLang="zh-CN" sz="2200">
                        <a:latin typeface="Cambria Math" panose="02040503050406030204" pitchFamily="18" charset="0"/>
                        <a:ea typeface="等线" panose="02010600030101010101" pitchFamily="2" charset="-122"/>
                      </a:rPr>
                      <m:t>𝐶</m:t>
                    </m:r>
                  </m:oMath>
                </a14:m>
                <a:r>
                  <a:rPr lang="zh-CN" altLang="en-US" sz="2200" dirty="0">
                    <a:latin typeface="等线" panose="02010600030101010101" pitchFamily="2" charset="-122"/>
                    <a:ea typeface="等线" panose="02010600030101010101" pitchFamily="2" charset="-122"/>
                  </a:rPr>
                  <a:t>满意度，紫色边容量为对应同学的</a:t>
                </a:r>
                <a14:m>
                  <m:oMath xmlns:m="http://schemas.openxmlformats.org/officeDocument/2006/math">
                    <m:r>
                      <a:rPr lang="en-US" altLang="zh-CN" sz="2200">
                        <a:latin typeface="Cambria Math" panose="02040503050406030204" pitchFamily="18" charset="0"/>
                        <a:ea typeface="等线" panose="02010600030101010101" pitchFamily="2" charset="-122"/>
                      </a:rPr>
                      <m:t>𝐷</m:t>
                    </m:r>
                  </m:oMath>
                </a14:m>
                <a:r>
                  <a:rPr lang="zh-CN" altLang="en-US" sz="2200" dirty="0">
                    <a:latin typeface="等线" panose="02010600030101010101" pitchFamily="2" charset="-122"/>
                    <a:ea typeface="等线" panose="02010600030101010101" pitchFamily="2" charset="-122"/>
                  </a:rPr>
                  <a:t>满意度，黑色边容量为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红边和蓝边必须割一条，对应一个学生必须放弃一科的满意度。</a:t>
                </a:r>
                <a:endParaRPr lang="en-US" altLang="zh-CN" sz="2200" dirty="0">
                  <a:latin typeface="等线" panose="02010600030101010101" pitchFamily="2" charset="-122"/>
                  <a:ea typeface="等线" panose="02010600030101010101" pitchFamily="2" charset="-122"/>
                </a:endParaRP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A3EC0D62-401E-44BF-B616-A75BD23A1707}"/>
                  </a:ext>
                </a:extLst>
              </p:cNvPr>
              <p:cNvSpPr>
                <a:spLocks noGrp="1" noRot="1" noChangeAspect="1" noMove="1" noResize="1" noEditPoints="1" noAdjustHandles="1" noChangeArrowheads="1" noChangeShapeType="1" noTextEdit="1"/>
              </p:cNvSpPr>
              <p:nvPr>
                <p:ph idx="1"/>
              </p:nvPr>
            </p:nvSpPr>
            <p:spPr>
              <a:xfrm>
                <a:off x="1069848" y="2121408"/>
                <a:ext cx="5435239" cy="4050792"/>
              </a:xfrm>
              <a:blipFill>
                <a:blip r:embed="rId2"/>
                <a:stretch>
                  <a:fillRect l="-786" t="-1805" r="-101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EEEBD4E-97C4-4939-AB6B-7FBCFCF9560D}"/>
              </a:ext>
            </a:extLst>
          </p:cNvPr>
          <p:cNvGrpSpPr/>
          <p:nvPr/>
        </p:nvGrpSpPr>
        <p:grpSpPr>
          <a:xfrm>
            <a:off x="7004777" y="1553901"/>
            <a:ext cx="3817102" cy="4736829"/>
            <a:chOff x="9874" y="369"/>
            <a:chExt cx="4889" cy="6067"/>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DE95A100-AAB3-45AC-8BB3-A140411F56C6}"/>
                    </a:ext>
                  </a:extLst>
                </p:cNvPr>
                <p:cNvSpPr/>
                <p:nvPr/>
              </p:nvSpPr>
              <p:spPr>
                <a:xfrm>
                  <a:off x="9874" y="2875"/>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5" name="椭圆 4">
                  <a:extLst>
                    <a:ext uri="{FF2B5EF4-FFF2-40B4-BE49-F238E27FC236}">
                      <a16:creationId xmlns:a16="http://schemas.microsoft.com/office/drawing/2014/main" id="{DE95A100-AAB3-45AC-8BB3-A140411F56C6}"/>
                    </a:ext>
                  </a:extLst>
                </p:cNvPr>
                <p:cNvSpPr>
                  <a:spLocks noRot="1" noChangeAspect="1" noMove="1" noResize="1" noEditPoints="1" noAdjustHandles="1" noChangeArrowheads="1" noChangeShapeType="1" noTextEdit="1"/>
                </p:cNvSpPr>
                <p:nvPr/>
              </p:nvSpPr>
              <p:spPr>
                <a:xfrm>
                  <a:off x="9874" y="2875"/>
                  <a:ext cx="902" cy="902"/>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B0B53159-071C-412C-8E30-5BE993387DE7}"/>
                    </a:ext>
                  </a:extLst>
                </p:cNvPr>
                <p:cNvSpPr/>
                <p:nvPr/>
              </p:nvSpPr>
              <p:spPr>
                <a:xfrm>
                  <a:off x="11868" y="2875"/>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𝑖</m:t>
                        </m:r>
                      </m:oMath>
                    </m:oMathPara>
                  </a14:m>
                  <a:endParaRPr lang="en-US" altLang="zh-C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𝑗</m:t>
                        </m:r>
                      </m:oMath>
                    </m:oMathPara>
                  </a14:m>
                  <a:endParaRPr lang="en-US" altLang="zh-CN" dirty="0">
                    <a:solidFill>
                      <a:schemeClr val="tx1"/>
                    </a:solidFill>
                  </a:endParaRPr>
                </a:p>
              </p:txBody>
            </p:sp>
          </mc:Choice>
          <mc:Fallback xmlns="">
            <p:sp>
              <p:nvSpPr>
                <p:cNvPr id="6" name="椭圆 5">
                  <a:extLst>
                    <a:ext uri="{FF2B5EF4-FFF2-40B4-BE49-F238E27FC236}">
                      <a16:creationId xmlns:a16="http://schemas.microsoft.com/office/drawing/2014/main" id="{B0B53159-071C-412C-8E30-5BE993387DE7}"/>
                    </a:ext>
                  </a:extLst>
                </p:cNvPr>
                <p:cNvSpPr>
                  <a:spLocks noRot="1" noChangeAspect="1" noMove="1" noResize="1" noEditPoints="1" noAdjustHandles="1" noChangeArrowheads="1" noChangeShapeType="1" noTextEdit="1"/>
                </p:cNvSpPr>
                <p:nvPr/>
              </p:nvSpPr>
              <p:spPr>
                <a:xfrm>
                  <a:off x="11868" y="2875"/>
                  <a:ext cx="902" cy="902"/>
                </a:xfrm>
                <a:prstGeom prst="ellipse">
                  <a:avLst/>
                </a:prstGeom>
                <a:blipFill>
                  <a:blip r:embed="rId4"/>
                  <a:stretch>
                    <a:fillRect b="-3419"/>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C9A4A37-34E7-463E-B69A-3E69766AA1D7}"/>
                </a:ext>
              </a:extLst>
            </p:cNvPr>
            <p:cNvCxnSpPr>
              <a:stCxn id="5" idx="6"/>
              <a:endCxn id="6" idx="2"/>
            </p:cNvCxnSpPr>
            <p:nvPr/>
          </p:nvCxnSpPr>
          <p:spPr>
            <a:xfrm>
              <a:off x="10776" y="3326"/>
              <a:ext cx="109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2D485F7D-5636-48FE-A710-1E486D4013C2}"/>
                    </a:ext>
                  </a:extLst>
                </p:cNvPr>
                <p:cNvSpPr/>
                <p:nvPr/>
              </p:nvSpPr>
              <p:spPr>
                <a:xfrm>
                  <a:off x="13861" y="2875"/>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8" name="椭圆 7">
                  <a:extLst>
                    <a:ext uri="{FF2B5EF4-FFF2-40B4-BE49-F238E27FC236}">
                      <a16:creationId xmlns:a16="http://schemas.microsoft.com/office/drawing/2014/main" id="{2D485F7D-5636-48FE-A710-1E486D4013C2}"/>
                    </a:ext>
                  </a:extLst>
                </p:cNvPr>
                <p:cNvSpPr>
                  <a:spLocks noRot="1" noChangeAspect="1" noMove="1" noResize="1" noEditPoints="1" noAdjustHandles="1" noChangeArrowheads="1" noChangeShapeType="1" noTextEdit="1"/>
                </p:cNvSpPr>
                <p:nvPr/>
              </p:nvSpPr>
              <p:spPr>
                <a:xfrm>
                  <a:off x="13861" y="2875"/>
                  <a:ext cx="902" cy="902"/>
                </a:xfrm>
                <a:prstGeom prst="ellipse">
                  <a:avLst/>
                </a:prstGeom>
                <a:blipFill>
                  <a:blip r:embed="rId5"/>
                  <a:stretch>
                    <a:fillRect/>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9408E5D4-F8E5-43BF-96CB-61FDBADCF083}"/>
                </a:ext>
              </a:extLst>
            </p:cNvPr>
            <p:cNvCxnSpPr>
              <a:stCxn id="6" idx="6"/>
              <a:endCxn id="8" idx="2"/>
            </p:cNvCxnSpPr>
            <p:nvPr/>
          </p:nvCxnSpPr>
          <p:spPr>
            <a:xfrm>
              <a:off x="12770" y="3326"/>
              <a:ext cx="1091" cy="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F5190DF8-EB20-4E79-A758-2668C0088551}"/>
                    </a:ext>
                  </a:extLst>
                </p:cNvPr>
                <p:cNvSpPr/>
                <p:nvPr/>
              </p:nvSpPr>
              <p:spPr>
                <a:xfrm>
                  <a:off x="11868" y="1622"/>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𝑖</m:t>
                        </m:r>
                      </m:oMath>
                    </m:oMathPara>
                  </a14:m>
                  <a:endParaRPr lang="en-US" altLang="zh-CN" sz="11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𝑗</m:t>
                        </m:r>
                        <m:r>
                          <a:rPr lang="en-US" altLang="zh-CN" sz="1100" i="1" dirty="0" smtClean="0">
                            <a:solidFill>
                              <a:schemeClr val="tx1"/>
                            </a:solidFill>
                            <a:latin typeface="Cambria Math" panose="02040503050406030204" pitchFamily="18" charset="0"/>
                          </a:rPr>
                          <m:t>−1</m:t>
                        </m:r>
                      </m:oMath>
                    </m:oMathPara>
                  </a14:m>
                  <a:endParaRPr lang="en-US" altLang="zh-CN" sz="1100" dirty="0">
                    <a:solidFill>
                      <a:schemeClr val="tx1"/>
                    </a:solidFill>
                  </a:endParaRPr>
                </a:p>
              </p:txBody>
            </p:sp>
          </mc:Choice>
          <mc:Fallback xmlns="">
            <p:sp>
              <p:nvSpPr>
                <p:cNvPr id="10" name="椭圆 9">
                  <a:extLst>
                    <a:ext uri="{FF2B5EF4-FFF2-40B4-BE49-F238E27FC236}">
                      <a16:creationId xmlns:a16="http://schemas.microsoft.com/office/drawing/2014/main" id="{F5190DF8-EB20-4E79-A758-2668C0088551}"/>
                    </a:ext>
                  </a:extLst>
                </p:cNvPr>
                <p:cNvSpPr>
                  <a:spLocks noRot="1" noChangeAspect="1" noMove="1" noResize="1" noEditPoints="1" noAdjustHandles="1" noChangeArrowheads="1" noChangeShapeType="1" noTextEdit="1"/>
                </p:cNvSpPr>
                <p:nvPr/>
              </p:nvSpPr>
              <p:spPr>
                <a:xfrm>
                  <a:off x="11868" y="1622"/>
                  <a:ext cx="902" cy="902"/>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4F46358D-D417-4478-A4AF-99B05A97E714}"/>
                    </a:ext>
                  </a:extLst>
                </p:cNvPr>
                <p:cNvSpPr/>
                <p:nvPr/>
              </p:nvSpPr>
              <p:spPr>
                <a:xfrm>
                  <a:off x="11868" y="369"/>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𝑖</m:t>
                        </m:r>
                        <m:r>
                          <a:rPr lang="en-US" altLang="zh-CN" sz="1100" i="1" dirty="0" smtClean="0">
                            <a:solidFill>
                              <a:schemeClr val="tx1"/>
                            </a:solidFill>
                            <a:latin typeface="Cambria Math" panose="02040503050406030204" pitchFamily="18" charset="0"/>
                          </a:rPr>
                          <m:t>−1</m:t>
                        </m:r>
                      </m:oMath>
                    </m:oMathPara>
                  </a14:m>
                  <a:endParaRPr lang="en-US" altLang="zh-CN" sz="11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𝑗</m:t>
                        </m:r>
                      </m:oMath>
                    </m:oMathPara>
                  </a14:m>
                  <a:endParaRPr lang="en-US" altLang="zh-CN" sz="1100" dirty="0">
                    <a:solidFill>
                      <a:schemeClr val="tx1"/>
                    </a:solidFill>
                  </a:endParaRPr>
                </a:p>
              </p:txBody>
            </p:sp>
          </mc:Choice>
          <mc:Fallback xmlns="">
            <p:sp>
              <p:nvSpPr>
                <p:cNvPr id="11" name="椭圆 10">
                  <a:extLst>
                    <a:ext uri="{FF2B5EF4-FFF2-40B4-BE49-F238E27FC236}">
                      <a16:creationId xmlns:a16="http://schemas.microsoft.com/office/drawing/2014/main" id="{4F46358D-D417-4478-A4AF-99B05A97E714}"/>
                    </a:ext>
                  </a:extLst>
                </p:cNvPr>
                <p:cNvSpPr>
                  <a:spLocks noRot="1" noChangeAspect="1" noMove="1" noResize="1" noEditPoints="1" noAdjustHandles="1" noChangeArrowheads="1" noChangeShapeType="1" noTextEdit="1"/>
                </p:cNvSpPr>
                <p:nvPr/>
              </p:nvSpPr>
              <p:spPr>
                <a:xfrm>
                  <a:off x="11868" y="369"/>
                  <a:ext cx="902" cy="902"/>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4FDEF215-8606-4750-8977-E0C0EB058646}"/>
                    </a:ext>
                  </a:extLst>
                </p:cNvPr>
                <p:cNvSpPr/>
                <p:nvPr/>
              </p:nvSpPr>
              <p:spPr>
                <a:xfrm>
                  <a:off x="11868" y="4128"/>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𝑖</m:t>
                        </m:r>
                        <m:r>
                          <a:rPr lang="en-US" altLang="zh-CN" sz="1100" i="1" dirty="0" smtClean="0">
                            <a:solidFill>
                              <a:schemeClr val="tx1"/>
                            </a:solidFill>
                            <a:latin typeface="Cambria Math" panose="02040503050406030204" pitchFamily="18" charset="0"/>
                          </a:rPr>
                          <m:t>+1</m:t>
                        </m:r>
                      </m:oMath>
                    </m:oMathPara>
                  </a14:m>
                  <a:endParaRPr lang="en-US" altLang="zh-CN" sz="11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𝑗</m:t>
                        </m:r>
                      </m:oMath>
                    </m:oMathPara>
                  </a14:m>
                  <a:endParaRPr lang="en-US" altLang="zh-CN" sz="1100" dirty="0">
                    <a:solidFill>
                      <a:schemeClr val="tx1"/>
                    </a:solidFill>
                  </a:endParaRPr>
                </a:p>
              </p:txBody>
            </p:sp>
          </mc:Choice>
          <mc:Fallback xmlns="">
            <p:sp>
              <p:nvSpPr>
                <p:cNvPr id="12" name="椭圆 11">
                  <a:extLst>
                    <a:ext uri="{FF2B5EF4-FFF2-40B4-BE49-F238E27FC236}">
                      <a16:creationId xmlns:a16="http://schemas.microsoft.com/office/drawing/2014/main" id="{4FDEF215-8606-4750-8977-E0C0EB058646}"/>
                    </a:ext>
                  </a:extLst>
                </p:cNvPr>
                <p:cNvSpPr>
                  <a:spLocks noRot="1" noChangeAspect="1" noMove="1" noResize="1" noEditPoints="1" noAdjustHandles="1" noChangeArrowheads="1" noChangeShapeType="1" noTextEdit="1"/>
                </p:cNvSpPr>
                <p:nvPr/>
              </p:nvSpPr>
              <p:spPr>
                <a:xfrm>
                  <a:off x="11868" y="4128"/>
                  <a:ext cx="902" cy="902"/>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B41D291F-8278-4E10-A773-B4EAB61C4FDE}"/>
                    </a:ext>
                  </a:extLst>
                </p:cNvPr>
                <p:cNvSpPr/>
                <p:nvPr/>
              </p:nvSpPr>
              <p:spPr>
                <a:xfrm>
                  <a:off x="11868" y="5381"/>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𝑖</m:t>
                        </m:r>
                      </m:oMath>
                    </m:oMathPara>
                  </a14:m>
                  <a:endParaRPr lang="en-US" altLang="zh-CN" sz="11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𝑗</m:t>
                        </m:r>
                        <m:r>
                          <a:rPr lang="en-US" altLang="zh-CN" sz="1100" i="1" dirty="0" smtClean="0">
                            <a:solidFill>
                              <a:schemeClr val="tx1"/>
                            </a:solidFill>
                            <a:latin typeface="Cambria Math" panose="02040503050406030204" pitchFamily="18" charset="0"/>
                          </a:rPr>
                          <m:t>+1</m:t>
                        </m:r>
                      </m:oMath>
                    </m:oMathPara>
                  </a14:m>
                  <a:endParaRPr lang="en-US" altLang="zh-CN" sz="1100" dirty="0">
                    <a:solidFill>
                      <a:schemeClr val="tx1"/>
                    </a:solidFill>
                  </a:endParaRPr>
                </a:p>
              </p:txBody>
            </p:sp>
          </mc:Choice>
          <mc:Fallback xmlns="">
            <p:sp>
              <p:nvSpPr>
                <p:cNvPr id="13" name="椭圆 12">
                  <a:extLst>
                    <a:ext uri="{FF2B5EF4-FFF2-40B4-BE49-F238E27FC236}">
                      <a16:creationId xmlns:a16="http://schemas.microsoft.com/office/drawing/2014/main" id="{B41D291F-8278-4E10-A773-B4EAB61C4FDE}"/>
                    </a:ext>
                  </a:extLst>
                </p:cNvPr>
                <p:cNvSpPr>
                  <a:spLocks noRot="1" noChangeAspect="1" noMove="1" noResize="1" noEditPoints="1" noAdjustHandles="1" noChangeArrowheads="1" noChangeShapeType="1" noTextEdit="1"/>
                </p:cNvSpPr>
                <p:nvPr/>
              </p:nvSpPr>
              <p:spPr>
                <a:xfrm>
                  <a:off x="11868" y="5381"/>
                  <a:ext cx="902" cy="902"/>
                </a:xfrm>
                <a:prstGeom prst="ellipse">
                  <a:avLst/>
                </a:prstGeom>
                <a:blipFill>
                  <a:blip r:embed="rId9"/>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3B4BF439-9D8C-4542-A818-5CFD9C7B43C2}"/>
                </a:ext>
              </a:extLst>
            </p:cNvPr>
            <p:cNvCxnSpPr>
              <a:stCxn id="5" idx="7"/>
              <a:endCxn id="10" idx="2"/>
            </p:cNvCxnSpPr>
            <p:nvPr/>
          </p:nvCxnSpPr>
          <p:spPr>
            <a:xfrm flipV="1">
              <a:off x="10644" y="2073"/>
              <a:ext cx="1224" cy="9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61C8092-CC2D-4ED2-9E8B-A5BCEFA49E23}"/>
                </a:ext>
              </a:extLst>
            </p:cNvPr>
            <p:cNvCxnSpPr>
              <a:stCxn id="5" idx="0"/>
              <a:endCxn id="11" idx="2"/>
            </p:cNvCxnSpPr>
            <p:nvPr/>
          </p:nvCxnSpPr>
          <p:spPr>
            <a:xfrm flipV="1">
              <a:off x="10325" y="820"/>
              <a:ext cx="1543" cy="20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94A0E94-3A5D-42F6-ABFC-9C4E2E4E2255}"/>
                </a:ext>
              </a:extLst>
            </p:cNvPr>
            <p:cNvCxnSpPr/>
            <p:nvPr/>
          </p:nvCxnSpPr>
          <p:spPr>
            <a:xfrm>
              <a:off x="10644" y="3645"/>
              <a:ext cx="1224" cy="9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C2DE154-D445-4A14-96AB-25EE01951663}"/>
                </a:ext>
              </a:extLst>
            </p:cNvPr>
            <p:cNvCxnSpPr>
              <a:stCxn id="5" idx="4"/>
              <a:endCxn id="13" idx="2"/>
            </p:cNvCxnSpPr>
            <p:nvPr/>
          </p:nvCxnSpPr>
          <p:spPr>
            <a:xfrm>
              <a:off x="10325" y="3777"/>
              <a:ext cx="1543" cy="20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77CACD7-B8C2-43B3-BE60-F0DC0EF8614B}"/>
                </a:ext>
              </a:extLst>
            </p:cNvPr>
            <p:cNvCxnSpPr>
              <a:stCxn id="11" idx="6"/>
              <a:endCxn id="8" idx="0"/>
            </p:cNvCxnSpPr>
            <p:nvPr/>
          </p:nvCxnSpPr>
          <p:spPr>
            <a:xfrm>
              <a:off x="12770" y="820"/>
              <a:ext cx="1542" cy="205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52EE4BE-5710-4CFC-8AD3-4FFBCB1EBE2A}"/>
                </a:ext>
              </a:extLst>
            </p:cNvPr>
            <p:cNvCxnSpPr>
              <a:stCxn id="13" idx="6"/>
              <a:endCxn id="8" idx="4"/>
            </p:cNvCxnSpPr>
            <p:nvPr/>
          </p:nvCxnSpPr>
          <p:spPr>
            <a:xfrm flipV="1">
              <a:off x="12770" y="3777"/>
              <a:ext cx="1542" cy="205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5657A15-C65A-44D8-90BB-29C6183455F4}"/>
                </a:ext>
              </a:extLst>
            </p:cNvPr>
            <p:cNvCxnSpPr>
              <a:stCxn id="10" idx="6"/>
              <a:endCxn id="8" idx="1"/>
            </p:cNvCxnSpPr>
            <p:nvPr/>
          </p:nvCxnSpPr>
          <p:spPr>
            <a:xfrm>
              <a:off x="12770" y="2073"/>
              <a:ext cx="1223" cy="934"/>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E0AC9B1-ADDA-4031-BF22-8C7DEFA1B90E}"/>
                </a:ext>
              </a:extLst>
            </p:cNvPr>
            <p:cNvCxnSpPr>
              <a:stCxn id="12" idx="6"/>
              <a:endCxn id="8" idx="3"/>
            </p:cNvCxnSpPr>
            <p:nvPr/>
          </p:nvCxnSpPr>
          <p:spPr>
            <a:xfrm flipV="1">
              <a:off x="12770" y="3645"/>
              <a:ext cx="1223" cy="934"/>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4B099580-C0F0-44B3-8D5F-F41BD666BB04}"/>
                    </a:ext>
                  </a:extLst>
                </p:cNvPr>
                <p:cNvSpPr/>
                <p:nvPr/>
              </p:nvSpPr>
              <p:spPr>
                <a:xfrm>
                  <a:off x="13861" y="5534"/>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𝑝</m:t>
                            </m:r>
                            <m:r>
                              <a:rPr lang="en-US" altLang="zh-CN" b="0" i="1" dirty="0" smtClean="0">
                                <a:solidFill>
                                  <a:schemeClr val="tx1"/>
                                </a:solidFill>
                                <a:latin typeface="Cambria Math" panose="02040503050406030204" pitchFamily="18" charset="0"/>
                              </a:rPr>
                              <m:t>2</m:t>
                            </m:r>
                          </m:e>
                          <m:sub>
                            <m:r>
                              <a:rPr lang="en-US" altLang="zh-CN" i="1" dirty="0">
                                <a:solidFill>
                                  <a:schemeClr val="tx1"/>
                                </a:solidFill>
                                <a:latin typeface="Cambria Math" panose="02040503050406030204" pitchFamily="18" charset="0"/>
                              </a:rPr>
                              <m:t>𝑖</m:t>
                            </m:r>
                            <m:r>
                              <a:rPr lang="en-US" altLang="zh-CN" i="1" dirty="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rPr>
                              <m:t>𝑗</m:t>
                            </m:r>
                          </m:sub>
                        </m:sSub>
                      </m:oMath>
                    </m:oMathPara>
                  </a14:m>
                  <a:endParaRPr lang="en-US" altLang="zh-CN" sz="1000" baseline="-25000" dirty="0">
                    <a:solidFill>
                      <a:schemeClr val="tx1"/>
                    </a:solidFill>
                  </a:endParaRPr>
                </a:p>
              </p:txBody>
            </p:sp>
          </mc:Choice>
          <mc:Fallback xmlns="">
            <p:sp>
              <p:nvSpPr>
                <p:cNvPr id="22" name="椭圆 21">
                  <a:extLst>
                    <a:ext uri="{FF2B5EF4-FFF2-40B4-BE49-F238E27FC236}">
                      <a16:creationId xmlns:a16="http://schemas.microsoft.com/office/drawing/2014/main" id="{4B099580-C0F0-44B3-8D5F-F41BD666BB04}"/>
                    </a:ext>
                  </a:extLst>
                </p:cNvPr>
                <p:cNvSpPr>
                  <a:spLocks noRot="1" noChangeAspect="1" noMove="1" noResize="1" noEditPoints="1" noAdjustHandles="1" noChangeArrowheads="1" noChangeShapeType="1" noTextEdit="1"/>
                </p:cNvSpPr>
                <p:nvPr/>
              </p:nvSpPr>
              <p:spPr>
                <a:xfrm>
                  <a:off x="13861" y="5534"/>
                  <a:ext cx="902" cy="902"/>
                </a:xfrm>
                <a:prstGeom prst="ellipse">
                  <a:avLst/>
                </a:prstGeom>
                <a:blipFill>
                  <a:blip r:embed="rId10"/>
                  <a:stretch>
                    <a:fillRect/>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933ED1F8-D068-40C5-9DA3-7DED2B18F32E}"/>
                </a:ext>
              </a:extLst>
            </p:cNvPr>
            <p:cNvCxnSpPr>
              <a:stCxn id="22" idx="0"/>
              <a:endCxn id="8" idx="4"/>
            </p:cNvCxnSpPr>
            <p:nvPr/>
          </p:nvCxnSpPr>
          <p:spPr>
            <a:xfrm flipV="1">
              <a:off x="14312" y="3777"/>
              <a:ext cx="0" cy="175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19C913C5-4F22-446C-BECB-4AD28B772C0B}"/>
                    </a:ext>
                  </a:extLst>
                </p:cNvPr>
                <p:cNvSpPr/>
                <p:nvPr/>
              </p:nvSpPr>
              <p:spPr>
                <a:xfrm>
                  <a:off x="9874" y="5534"/>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𝑝</m:t>
                            </m:r>
                            <m:r>
                              <a:rPr lang="en-US" altLang="zh-CN" i="1" dirty="0">
                                <a:solidFill>
                                  <a:schemeClr val="tx1"/>
                                </a:solidFill>
                                <a:latin typeface="Cambria Math" panose="02040503050406030204" pitchFamily="18" charset="0"/>
                              </a:rPr>
                              <m:t>1</m:t>
                            </m:r>
                          </m:e>
                          <m:sub>
                            <m:r>
                              <a:rPr lang="en-US" altLang="zh-CN" b="0" i="1" dirty="0" smtClean="0">
                                <a:solidFill>
                                  <a:schemeClr val="tx1"/>
                                </a:solidFill>
                                <a:latin typeface="Cambria Math" panose="02040503050406030204" pitchFamily="18" charset="0"/>
                              </a:rPr>
                              <m:t>𝑖</m:t>
                            </m:r>
                            <m:r>
                              <a:rPr lang="en-US" altLang="zh-CN" b="0" i="1" dirty="0" smtClean="0">
                                <a:solidFill>
                                  <a:schemeClr val="tx1"/>
                                </a:solidFill>
                                <a:latin typeface="Cambria Math" panose="02040503050406030204" pitchFamily="18" charset="0"/>
                              </a:rPr>
                              <m:t>,</m:t>
                            </m:r>
                            <m:r>
                              <a:rPr lang="en-US" altLang="zh-CN" b="0" i="1" dirty="0" smtClean="0">
                                <a:solidFill>
                                  <a:schemeClr val="tx1"/>
                                </a:solidFill>
                                <a:latin typeface="Cambria Math" panose="02040503050406030204" pitchFamily="18" charset="0"/>
                              </a:rPr>
                              <m:t>𝑗</m:t>
                            </m:r>
                          </m:sub>
                        </m:sSub>
                      </m:oMath>
                    </m:oMathPara>
                  </a14:m>
                  <a:endParaRPr lang="en-US" altLang="zh-CN" sz="1000" baseline="-25000" dirty="0">
                    <a:solidFill>
                      <a:schemeClr val="tx1"/>
                    </a:solidFill>
                  </a:endParaRPr>
                </a:p>
              </p:txBody>
            </p:sp>
          </mc:Choice>
          <mc:Fallback xmlns="">
            <p:sp>
              <p:nvSpPr>
                <p:cNvPr id="24" name="椭圆 23">
                  <a:extLst>
                    <a:ext uri="{FF2B5EF4-FFF2-40B4-BE49-F238E27FC236}">
                      <a16:creationId xmlns:a16="http://schemas.microsoft.com/office/drawing/2014/main" id="{19C913C5-4F22-446C-BECB-4AD28B772C0B}"/>
                    </a:ext>
                  </a:extLst>
                </p:cNvPr>
                <p:cNvSpPr>
                  <a:spLocks noRot="1" noChangeAspect="1" noMove="1" noResize="1" noEditPoints="1" noAdjustHandles="1" noChangeArrowheads="1" noChangeShapeType="1" noTextEdit="1"/>
                </p:cNvSpPr>
                <p:nvPr/>
              </p:nvSpPr>
              <p:spPr>
                <a:xfrm>
                  <a:off x="9874" y="5534"/>
                  <a:ext cx="902" cy="902"/>
                </a:xfrm>
                <a:prstGeom prst="ellipse">
                  <a:avLst/>
                </a:prstGeom>
                <a:blipFill>
                  <a:blip r:embed="rId11"/>
                  <a:stretch>
                    <a:fillRect/>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9A11545B-C0EC-4367-8F2C-827671B57BC4}"/>
                </a:ext>
              </a:extLst>
            </p:cNvPr>
            <p:cNvCxnSpPr>
              <a:stCxn id="5" idx="4"/>
              <a:endCxn id="24" idx="0"/>
            </p:cNvCxnSpPr>
            <p:nvPr/>
          </p:nvCxnSpPr>
          <p:spPr>
            <a:xfrm>
              <a:off x="10325" y="3777"/>
              <a:ext cx="0" cy="1757"/>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A7A9737-BFFB-429F-869D-DE8EAB3BE6E6}"/>
                </a:ext>
              </a:extLst>
            </p:cNvPr>
            <p:cNvCxnSpPr>
              <a:stCxn id="24" idx="7"/>
              <a:endCxn id="11" idx="2"/>
            </p:cNvCxnSpPr>
            <p:nvPr/>
          </p:nvCxnSpPr>
          <p:spPr>
            <a:xfrm flipV="1">
              <a:off x="10644" y="820"/>
              <a:ext cx="1224" cy="48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F82F4C9-7B7F-4FCC-BE39-A5D3E85330A1}"/>
                </a:ext>
              </a:extLst>
            </p:cNvPr>
            <p:cNvCxnSpPr>
              <a:stCxn id="24" idx="7"/>
              <a:endCxn id="10" idx="2"/>
            </p:cNvCxnSpPr>
            <p:nvPr/>
          </p:nvCxnSpPr>
          <p:spPr>
            <a:xfrm flipV="1">
              <a:off x="10644" y="2073"/>
              <a:ext cx="1224" cy="35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B3C0B6F-C045-4E4B-9F0E-6FE6483D34E6}"/>
                </a:ext>
              </a:extLst>
            </p:cNvPr>
            <p:cNvCxnSpPr>
              <a:stCxn id="24" idx="5"/>
              <a:endCxn id="12" idx="2"/>
            </p:cNvCxnSpPr>
            <p:nvPr/>
          </p:nvCxnSpPr>
          <p:spPr>
            <a:xfrm flipV="1">
              <a:off x="10644" y="4579"/>
              <a:ext cx="1224" cy="17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D488F05C-FB2B-499E-A5BE-57C1753387D8}"/>
                </a:ext>
              </a:extLst>
            </p:cNvPr>
            <p:cNvCxnSpPr>
              <a:stCxn id="24" idx="5"/>
              <a:endCxn id="13" idx="2"/>
            </p:cNvCxnSpPr>
            <p:nvPr/>
          </p:nvCxnSpPr>
          <p:spPr>
            <a:xfrm flipV="1">
              <a:off x="10644" y="5832"/>
              <a:ext cx="1224" cy="4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2213ACD-0669-4839-812F-7D18EA69E204}"/>
                </a:ext>
              </a:extLst>
            </p:cNvPr>
            <p:cNvCxnSpPr>
              <a:stCxn id="24" idx="6"/>
              <a:endCxn id="6" idx="2"/>
            </p:cNvCxnSpPr>
            <p:nvPr/>
          </p:nvCxnSpPr>
          <p:spPr>
            <a:xfrm flipV="1">
              <a:off x="10776" y="3326"/>
              <a:ext cx="1092" cy="26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F577E04-8857-4430-8EC1-578AD37294FD}"/>
                </a:ext>
              </a:extLst>
            </p:cNvPr>
            <p:cNvCxnSpPr>
              <a:endCxn id="22" idx="3"/>
            </p:cNvCxnSpPr>
            <p:nvPr/>
          </p:nvCxnSpPr>
          <p:spPr>
            <a:xfrm>
              <a:off x="12784" y="5819"/>
              <a:ext cx="1209" cy="4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FE066B7-8EE6-41CB-9C1B-EA8E5FDBABE8}"/>
                </a:ext>
              </a:extLst>
            </p:cNvPr>
            <p:cNvCxnSpPr>
              <a:endCxn id="22" idx="3"/>
            </p:cNvCxnSpPr>
            <p:nvPr/>
          </p:nvCxnSpPr>
          <p:spPr>
            <a:xfrm>
              <a:off x="12784" y="4567"/>
              <a:ext cx="1209" cy="17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387E98A-0BE2-4A5A-B68F-54DC10D98597}"/>
                </a:ext>
              </a:extLst>
            </p:cNvPr>
            <p:cNvCxnSpPr>
              <a:stCxn id="6" idx="6"/>
              <a:endCxn id="22" idx="2"/>
            </p:cNvCxnSpPr>
            <p:nvPr/>
          </p:nvCxnSpPr>
          <p:spPr>
            <a:xfrm>
              <a:off x="12770" y="3326"/>
              <a:ext cx="1091" cy="26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9CB58A7-F7AB-4951-90A5-F24787A5AD2D}"/>
                </a:ext>
              </a:extLst>
            </p:cNvPr>
            <p:cNvCxnSpPr>
              <a:endCxn id="22" idx="1"/>
            </p:cNvCxnSpPr>
            <p:nvPr/>
          </p:nvCxnSpPr>
          <p:spPr>
            <a:xfrm>
              <a:off x="12791" y="2077"/>
              <a:ext cx="1202" cy="35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F5A4F39-6FDA-4822-952E-D5C03BEF688F}"/>
                </a:ext>
              </a:extLst>
            </p:cNvPr>
            <p:cNvCxnSpPr>
              <a:stCxn id="11" idx="6"/>
              <a:endCxn id="22" idx="1"/>
            </p:cNvCxnSpPr>
            <p:nvPr/>
          </p:nvCxnSpPr>
          <p:spPr>
            <a:xfrm>
              <a:off x="12770" y="820"/>
              <a:ext cx="1223" cy="48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6" name="椭圆 35">
            <a:hlinkClick r:id="rId12" action="ppaction://hlinksldjump"/>
            <a:extLst>
              <a:ext uri="{FF2B5EF4-FFF2-40B4-BE49-F238E27FC236}">
                <a16:creationId xmlns:a16="http://schemas.microsoft.com/office/drawing/2014/main" id="{8024F048-5067-4E41-B5C7-C7FDF77E08FF}"/>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5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10664-5660-45E5-A38E-5B5DCDD7CF7C}"/>
              </a:ext>
            </a:extLst>
          </p:cNvPr>
          <p:cNvSpPr>
            <a:spLocks noGrp="1"/>
          </p:cNvSpPr>
          <p:nvPr>
            <p:ph type="title"/>
          </p:nvPr>
        </p:nvSpPr>
        <p:spPr/>
        <p:txBody>
          <a:bodyPr/>
          <a:lstStyle/>
          <a:p>
            <a:r>
              <a:rPr lang="zh-CN" altLang="en-US" dirty="0"/>
              <a:t>文理分科</a:t>
            </a:r>
          </a:p>
        </p:txBody>
      </p:sp>
      <p:sp>
        <p:nvSpPr>
          <p:cNvPr id="3" name="内容占位符 2">
            <a:extLst>
              <a:ext uri="{FF2B5EF4-FFF2-40B4-BE49-F238E27FC236}">
                <a16:creationId xmlns:a16="http://schemas.microsoft.com/office/drawing/2014/main" id="{A3EC0D62-401E-44BF-B616-A75BD23A1707}"/>
              </a:ext>
            </a:extLst>
          </p:cNvPr>
          <p:cNvSpPr>
            <a:spLocks noGrp="1"/>
          </p:cNvSpPr>
          <p:nvPr>
            <p:ph idx="1"/>
          </p:nvPr>
        </p:nvSpPr>
        <p:spPr>
          <a:xfrm>
            <a:off x="1069848" y="2121408"/>
            <a:ext cx="5435239" cy="4050792"/>
          </a:xfrm>
        </p:spPr>
        <p:txBody>
          <a:bodyPr>
            <a:normAutofit/>
          </a:bodyPr>
          <a:lstStyle/>
          <a:p>
            <a:r>
              <a:rPr lang="zh-CN" altLang="en-US" sz="2200" dirty="0">
                <a:latin typeface="等线" panose="02010600030101010101" pitchFamily="2" charset="-122"/>
                <a:ea typeface="等线" panose="02010600030101010101" pitchFamily="2" charset="-122"/>
              </a:rPr>
              <a:t>黄边和他与周围同学的蓝边必须割一种，对应要么周围同学都放弃理科，要么该同学放弃周围同学都选文科的满意度。</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紫边和他与周围同学的红边必须割一种，对应要么周围同学都放弃文科，要么该同学放弃周围同学都选理科的满意度。</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那么我们需要让放弃的满意度总和最小，求最小割即可。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可以证明一个同学如果红蓝边都割掉答案不会更优。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最终答案为所有满意度之和减去最小割。</a:t>
            </a:r>
            <a:endParaRPr lang="en-US" altLang="zh-CN" sz="2200" dirty="0">
              <a:latin typeface="等线" panose="02010600030101010101" pitchFamily="2" charset="-122"/>
              <a:ea typeface="等线" panose="02010600030101010101" pitchFamily="2" charset="-122"/>
            </a:endParaRPr>
          </a:p>
          <a:p>
            <a:endParaRPr lang="en-US" altLang="zh-CN" dirty="0"/>
          </a:p>
          <a:p>
            <a:endParaRPr lang="zh-CN" altLang="en-US" dirty="0"/>
          </a:p>
        </p:txBody>
      </p:sp>
      <p:grpSp>
        <p:nvGrpSpPr>
          <p:cNvPr id="4" name="组合 3">
            <a:extLst>
              <a:ext uri="{FF2B5EF4-FFF2-40B4-BE49-F238E27FC236}">
                <a16:creationId xmlns:a16="http://schemas.microsoft.com/office/drawing/2014/main" id="{9EEEBD4E-97C4-4939-AB6B-7FBCFCF9560D}"/>
              </a:ext>
            </a:extLst>
          </p:cNvPr>
          <p:cNvGrpSpPr/>
          <p:nvPr/>
        </p:nvGrpSpPr>
        <p:grpSpPr>
          <a:xfrm>
            <a:off x="7004777" y="1553901"/>
            <a:ext cx="3817102" cy="4736829"/>
            <a:chOff x="9874" y="369"/>
            <a:chExt cx="4889" cy="6067"/>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DE95A100-AAB3-45AC-8BB3-A140411F56C6}"/>
                    </a:ext>
                  </a:extLst>
                </p:cNvPr>
                <p:cNvSpPr/>
                <p:nvPr/>
              </p:nvSpPr>
              <p:spPr>
                <a:xfrm>
                  <a:off x="9874" y="2875"/>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5" name="椭圆 4">
                  <a:extLst>
                    <a:ext uri="{FF2B5EF4-FFF2-40B4-BE49-F238E27FC236}">
                      <a16:creationId xmlns:a16="http://schemas.microsoft.com/office/drawing/2014/main" id="{DE95A100-AAB3-45AC-8BB3-A140411F56C6}"/>
                    </a:ext>
                  </a:extLst>
                </p:cNvPr>
                <p:cNvSpPr>
                  <a:spLocks noRot="1" noChangeAspect="1" noMove="1" noResize="1" noEditPoints="1" noAdjustHandles="1" noChangeArrowheads="1" noChangeShapeType="1" noTextEdit="1"/>
                </p:cNvSpPr>
                <p:nvPr/>
              </p:nvSpPr>
              <p:spPr>
                <a:xfrm>
                  <a:off x="9874" y="2875"/>
                  <a:ext cx="902" cy="902"/>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B0B53159-071C-412C-8E30-5BE993387DE7}"/>
                    </a:ext>
                  </a:extLst>
                </p:cNvPr>
                <p:cNvSpPr/>
                <p:nvPr/>
              </p:nvSpPr>
              <p:spPr>
                <a:xfrm>
                  <a:off x="11868" y="2875"/>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𝑖</m:t>
                        </m:r>
                      </m:oMath>
                    </m:oMathPara>
                  </a14:m>
                  <a:endParaRPr lang="en-US" altLang="zh-C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𝑗</m:t>
                        </m:r>
                      </m:oMath>
                    </m:oMathPara>
                  </a14:m>
                  <a:endParaRPr lang="en-US" altLang="zh-CN" dirty="0">
                    <a:solidFill>
                      <a:schemeClr val="tx1"/>
                    </a:solidFill>
                  </a:endParaRPr>
                </a:p>
              </p:txBody>
            </p:sp>
          </mc:Choice>
          <mc:Fallback xmlns="">
            <p:sp>
              <p:nvSpPr>
                <p:cNvPr id="6" name="椭圆 5">
                  <a:extLst>
                    <a:ext uri="{FF2B5EF4-FFF2-40B4-BE49-F238E27FC236}">
                      <a16:creationId xmlns:a16="http://schemas.microsoft.com/office/drawing/2014/main" id="{B0B53159-071C-412C-8E30-5BE993387DE7}"/>
                    </a:ext>
                  </a:extLst>
                </p:cNvPr>
                <p:cNvSpPr>
                  <a:spLocks noRot="1" noChangeAspect="1" noMove="1" noResize="1" noEditPoints="1" noAdjustHandles="1" noChangeArrowheads="1" noChangeShapeType="1" noTextEdit="1"/>
                </p:cNvSpPr>
                <p:nvPr/>
              </p:nvSpPr>
              <p:spPr>
                <a:xfrm>
                  <a:off x="11868" y="2875"/>
                  <a:ext cx="902" cy="902"/>
                </a:xfrm>
                <a:prstGeom prst="ellipse">
                  <a:avLst/>
                </a:prstGeom>
                <a:blipFill>
                  <a:blip r:embed="rId3"/>
                  <a:stretch>
                    <a:fillRect b="-3419"/>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6C9A4A37-34E7-463E-B69A-3E69766AA1D7}"/>
                </a:ext>
              </a:extLst>
            </p:cNvPr>
            <p:cNvCxnSpPr>
              <a:stCxn id="5" idx="6"/>
              <a:endCxn id="6" idx="2"/>
            </p:cNvCxnSpPr>
            <p:nvPr/>
          </p:nvCxnSpPr>
          <p:spPr>
            <a:xfrm>
              <a:off x="10776" y="3326"/>
              <a:ext cx="109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2D485F7D-5636-48FE-A710-1E486D4013C2}"/>
                    </a:ext>
                  </a:extLst>
                </p:cNvPr>
                <p:cNvSpPr/>
                <p:nvPr/>
              </p:nvSpPr>
              <p:spPr>
                <a:xfrm>
                  <a:off x="13861" y="2875"/>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8" name="椭圆 7">
                  <a:extLst>
                    <a:ext uri="{FF2B5EF4-FFF2-40B4-BE49-F238E27FC236}">
                      <a16:creationId xmlns:a16="http://schemas.microsoft.com/office/drawing/2014/main" id="{2D485F7D-5636-48FE-A710-1E486D4013C2}"/>
                    </a:ext>
                  </a:extLst>
                </p:cNvPr>
                <p:cNvSpPr>
                  <a:spLocks noRot="1" noChangeAspect="1" noMove="1" noResize="1" noEditPoints="1" noAdjustHandles="1" noChangeArrowheads="1" noChangeShapeType="1" noTextEdit="1"/>
                </p:cNvSpPr>
                <p:nvPr/>
              </p:nvSpPr>
              <p:spPr>
                <a:xfrm>
                  <a:off x="13861" y="2875"/>
                  <a:ext cx="902" cy="902"/>
                </a:xfrm>
                <a:prstGeom prst="ellipse">
                  <a:avLst/>
                </a:prstGeom>
                <a:blipFill>
                  <a:blip r:embed="rId4"/>
                  <a:stretch>
                    <a:fillRect/>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9408E5D4-F8E5-43BF-96CB-61FDBADCF083}"/>
                </a:ext>
              </a:extLst>
            </p:cNvPr>
            <p:cNvCxnSpPr>
              <a:stCxn id="6" idx="6"/>
              <a:endCxn id="8" idx="2"/>
            </p:cNvCxnSpPr>
            <p:nvPr/>
          </p:nvCxnSpPr>
          <p:spPr>
            <a:xfrm>
              <a:off x="12770" y="3326"/>
              <a:ext cx="1091" cy="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F5190DF8-EB20-4E79-A758-2668C0088551}"/>
                    </a:ext>
                  </a:extLst>
                </p:cNvPr>
                <p:cNvSpPr/>
                <p:nvPr/>
              </p:nvSpPr>
              <p:spPr>
                <a:xfrm>
                  <a:off x="11868" y="1622"/>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𝑖</m:t>
                        </m:r>
                      </m:oMath>
                    </m:oMathPara>
                  </a14:m>
                  <a:endParaRPr lang="en-US" altLang="zh-CN" sz="11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𝑗</m:t>
                        </m:r>
                        <m:r>
                          <a:rPr lang="en-US" altLang="zh-CN" sz="1100" i="1" dirty="0" smtClean="0">
                            <a:solidFill>
                              <a:schemeClr val="tx1"/>
                            </a:solidFill>
                            <a:latin typeface="Cambria Math" panose="02040503050406030204" pitchFamily="18" charset="0"/>
                          </a:rPr>
                          <m:t>−1</m:t>
                        </m:r>
                      </m:oMath>
                    </m:oMathPara>
                  </a14:m>
                  <a:endParaRPr lang="en-US" altLang="zh-CN" sz="1100" dirty="0">
                    <a:solidFill>
                      <a:schemeClr val="tx1"/>
                    </a:solidFill>
                  </a:endParaRPr>
                </a:p>
              </p:txBody>
            </p:sp>
          </mc:Choice>
          <mc:Fallback xmlns="">
            <p:sp>
              <p:nvSpPr>
                <p:cNvPr id="10" name="椭圆 9">
                  <a:extLst>
                    <a:ext uri="{FF2B5EF4-FFF2-40B4-BE49-F238E27FC236}">
                      <a16:creationId xmlns:a16="http://schemas.microsoft.com/office/drawing/2014/main" id="{F5190DF8-EB20-4E79-A758-2668C0088551}"/>
                    </a:ext>
                  </a:extLst>
                </p:cNvPr>
                <p:cNvSpPr>
                  <a:spLocks noRot="1" noChangeAspect="1" noMove="1" noResize="1" noEditPoints="1" noAdjustHandles="1" noChangeArrowheads="1" noChangeShapeType="1" noTextEdit="1"/>
                </p:cNvSpPr>
                <p:nvPr/>
              </p:nvSpPr>
              <p:spPr>
                <a:xfrm>
                  <a:off x="11868" y="1622"/>
                  <a:ext cx="902" cy="902"/>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4F46358D-D417-4478-A4AF-99B05A97E714}"/>
                    </a:ext>
                  </a:extLst>
                </p:cNvPr>
                <p:cNvSpPr/>
                <p:nvPr/>
              </p:nvSpPr>
              <p:spPr>
                <a:xfrm>
                  <a:off x="11868" y="369"/>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𝑖</m:t>
                        </m:r>
                        <m:r>
                          <a:rPr lang="en-US" altLang="zh-CN" sz="1100" i="1" dirty="0" smtClean="0">
                            <a:solidFill>
                              <a:schemeClr val="tx1"/>
                            </a:solidFill>
                            <a:latin typeface="Cambria Math" panose="02040503050406030204" pitchFamily="18" charset="0"/>
                          </a:rPr>
                          <m:t>−1</m:t>
                        </m:r>
                      </m:oMath>
                    </m:oMathPara>
                  </a14:m>
                  <a:endParaRPr lang="en-US" altLang="zh-CN" sz="11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𝑗</m:t>
                        </m:r>
                      </m:oMath>
                    </m:oMathPara>
                  </a14:m>
                  <a:endParaRPr lang="en-US" altLang="zh-CN" sz="1100" dirty="0">
                    <a:solidFill>
                      <a:schemeClr val="tx1"/>
                    </a:solidFill>
                  </a:endParaRPr>
                </a:p>
              </p:txBody>
            </p:sp>
          </mc:Choice>
          <mc:Fallback xmlns="">
            <p:sp>
              <p:nvSpPr>
                <p:cNvPr id="11" name="椭圆 10">
                  <a:extLst>
                    <a:ext uri="{FF2B5EF4-FFF2-40B4-BE49-F238E27FC236}">
                      <a16:creationId xmlns:a16="http://schemas.microsoft.com/office/drawing/2014/main" id="{4F46358D-D417-4478-A4AF-99B05A97E714}"/>
                    </a:ext>
                  </a:extLst>
                </p:cNvPr>
                <p:cNvSpPr>
                  <a:spLocks noRot="1" noChangeAspect="1" noMove="1" noResize="1" noEditPoints="1" noAdjustHandles="1" noChangeArrowheads="1" noChangeShapeType="1" noTextEdit="1"/>
                </p:cNvSpPr>
                <p:nvPr/>
              </p:nvSpPr>
              <p:spPr>
                <a:xfrm>
                  <a:off x="11868" y="369"/>
                  <a:ext cx="902" cy="902"/>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4FDEF215-8606-4750-8977-E0C0EB058646}"/>
                    </a:ext>
                  </a:extLst>
                </p:cNvPr>
                <p:cNvSpPr/>
                <p:nvPr/>
              </p:nvSpPr>
              <p:spPr>
                <a:xfrm>
                  <a:off x="11868" y="4128"/>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𝑖</m:t>
                        </m:r>
                        <m:r>
                          <a:rPr lang="en-US" altLang="zh-CN" sz="1100" i="1" dirty="0" smtClean="0">
                            <a:solidFill>
                              <a:schemeClr val="tx1"/>
                            </a:solidFill>
                            <a:latin typeface="Cambria Math" panose="02040503050406030204" pitchFamily="18" charset="0"/>
                          </a:rPr>
                          <m:t>+1</m:t>
                        </m:r>
                      </m:oMath>
                    </m:oMathPara>
                  </a14:m>
                  <a:endParaRPr lang="en-US" altLang="zh-CN" sz="11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𝑗</m:t>
                        </m:r>
                      </m:oMath>
                    </m:oMathPara>
                  </a14:m>
                  <a:endParaRPr lang="en-US" altLang="zh-CN" sz="1100" dirty="0">
                    <a:solidFill>
                      <a:schemeClr val="tx1"/>
                    </a:solidFill>
                  </a:endParaRPr>
                </a:p>
              </p:txBody>
            </p:sp>
          </mc:Choice>
          <mc:Fallback xmlns="">
            <p:sp>
              <p:nvSpPr>
                <p:cNvPr id="12" name="椭圆 11">
                  <a:extLst>
                    <a:ext uri="{FF2B5EF4-FFF2-40B4-BE49-F238E27FC236}">
                      <a16:creationId xmlns:a16="http://schemas.microsoft.com/office/drawing/2014/main" id="{4FDEF215-8606-4750-8977-E0C0EB058646}"/>
                    </a:ext>
                  </a:extLst>
                </p:cNvPr>
                <p:cNvSpPr>
                  <a:spLocks noRot="1" noChangeAspect="1" noMove="1" noResize="1" noEditPoints="1" noAdjustHandles="1" noChangeArrowheads="1" noChangeShapeType="1" noTextEdit="1"/>
                </p:cNvSpPr>
                <p:nvPr/>
              </p:nvSpPr>
              <p:spPr>
                <a:xfrm>
                  <a:off x="11868" y="4128"/>
                  <a:ext cx="902" cy="902"/>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B41D291F-8278-4E10-A773-B4EAB61C4FDE}"/>
                    </a:ext>
                  </a:extLst>
                </p:cNvPr>
                <p:cNvSpPr/>
                <p:nvPr/>
              </p:nvSpPr>
              <p:spPr>
                <a:xfrm>
                  <a:off x="11868" y="5381"/>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𝑖</m:t>
                        </m:r>
                      </m:oMath>
                    </m:oMathPara>
                  </a14:m>
                  <a:endParaRPr lang="en-US" altLang="zh-CN" sz="11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100" i="1" dirty="0" smtClean="0">
                            <a:solidFill>
                              <a:schemeClr val="tx1"/>
                            </a:solidFill>
                            <a:latin typeface="Cambria Math" panose="02040503050406030204" pitchFamily="18" charset="0"/>
                          </a:rPr>
                          <m:t>𝑗</m:t>
                        </m:r>
                        <m:r>
                          <a:rPr lang="en-US" altLang="zh-CN" sz="1100" i="1" dirty="0" smtClean="0">
                            <a:solidFill>
                              <a:schemeClr val="tx1"/>
                            </a:solidFill>
                            <a:latin typeface="Cambria Math" panose="02040503050406030204" pitchFamily="18" charset="0"/>
                          </a:rPr>
                          <m:t>+1</m:t>
                        </m:r>
                      </m:oMath>
                    </m:oMathPara>
                  </a14:m>
                  <a:endParaRPr lang="en-US" altLang="zh-CN" sz="1100" dirty="0">
                    <a:solidFill>
                      <a:schemeClr val="tx1"/>
                    </a:solidFill>
                  </a:endParaRPr>
                </a:p>
              </p:txBody>
            </p:sp>
          </mc:Choice>
          <mc:Fallback xmlns="">
            <p:sp>
              <p:nvSpPr>
                <p:cNvPr id="13" name="椭圆 12">
                  <a:extLst>
                    <a:ext uri="{FF2B5EF4-FFF2-40B4-BE49-F238E27FC236}">
                      <a16:creationId xmlns:a16="http://schemas.microsoft.com/office/drawing/2014/main" id="{B41D291F-8278-4E10-A773-B4EAB61C4FDE}"/>
                    </a:ext>
                  </a:extLst>
                </p:cNvPr>
                <p:cNvSpPr>
                  <a:spLocks noRot="1" noChangeAspect="1" noMove="1" noResize="1" noEditPoints="1" noAdjustHandles="1" noChangeArrowheads="1" noChangeShapeType="1" noTextEdit="1"/>
                </p:cNvSpPr>
                <p:nvPr/>
              </p:nvSpPr>
              <p:spPr>
                <a:xfrm>
                  <a:off x="11868" y="5381"/>
                  <a:ext cx="902" cy="902"/>
                </a:xfrm>
                <a:prstGeom prst="ellipse">
                  <a:avLst/>
                </a:prstGeom>
                <a:blipFill>
                  <a:blip r:embed="rId8"/>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3B4BF439-9D8C-4542-A818-5CFD9C7B43C2}"/>
                </a:ext>
              </a:extLst>
            </p:cNvPr>
            <p:cNvCxnSpPr>
              <a:stCxn id="5" idx="7"/>
              <a:endCxn id="10" idx="2"/>
            </p:cNvCxnSpPr>
            <p:nvPr/>
          </p:nvCxnSpPr>
          <p:spPr>
            <a:xfrm flipV="1">
              <a:off x="10644" y="2073"/>
              <a:ext cx="1224" cy="9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61C8092-CC2D-4ED2-9E8B-A5BCEFA49E23}"/>
                </a:ext>
              </a:extLst>
            </p:cNvPr>
            <p:cNvCxnSpPr>
              <a:stCxn id="5" idx="0"/>
              <a:endCxn id="11" idx="2"/>
            </p:cNvCxnSpPr>
            <p:nvPr/>
          </p:nvCxnSpPr>
          <p:spPr>
            <a:xfrm flipV="1">
              <a:off x="10325" y="820"/>
              <a:ext cx="1543" cy="20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94A0E94-3A5D-42F6-ABFC-9C4E2E4E2255}"/>
                </a:ext>
              </a:extLst>
            </p:cNvPr>
            <p:cNvCxnSpPr/>
            <p:nvPr/>
          </p:nvCxnSpPr>
          <p:spPr>
            <a:xfrm>
              <a:off x="10644" y="3645"/>
              <a:ext cx="1224" cy="9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C2DE154-D445-4A14-96AB-25EE01951663}"/>
                </a:ext>
              </a:extLst>
            </p:cNvPr>
            <p:cNvCxnSpPr>
              <a:stCxn id="5" idx="4"/>
              <a:endCxn id="13" idx="2"/>
            </p:cNvCxnSpPr>
            <p:nvPr/>
          </p:nvCxnSpPr>
          <p:spPr>
            <a:xfrm>
              <a:off x="10325" y="3777"/>
              <a:ext cx="1543" cy="20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77CACD7-B8C2-43B3-BE60-F0DC0EF8614B}"/>
                </a:ext>
              </a:extLst>
            </p:cNvPr>
            <p:cNvCxnSpPr>
              <a:stCxn id="11" idx="6"/>
              <a:endCxn id="8" idx="0"/>
            </p:cNvCxnSpPr>
            <p:nvPr/>
          </p:nvCxnSpPr>
          <p:spPr>
            <a:xfrm>
              <a:off x="12770" y="820"/>
              <a:ext cx="1542" cy="205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52EE4BE-5710-4CFC-8AD3-4FFBCB1EBE2A}"/>
                </a:ext>
              </a:extLst>
            </p:cNvPr>
            <p:cNvCxnSpPr>
              <a:stCxn id="13" idx="6"/>
              <a:endCxn id="8" idx="4"/>
            </p:cNvCxnSpPr>
            <p:nvPr/>
          </p:nvCxnSpPr>
          <p:spPr>
            <a:xfrm flipV="1">
              <a:off x="12770" y="3777"/>
              <a:ext cx="1542" cy="205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5657A15-C65A-44D8-90BB-29C6183455F4}"/>
                </a:ext>
              </a:extLst>
            </p:cNvPr>
            <p:cNvCxnSpPr>
              <a:stCxn id="10" idx="6"/>
              <a:endCxn id="8" idx="1"/>
            </p:cNvCxnSpPr>
            <p:nvPr/>
          </p:nvCxnSpPr>
          <p:spPr>
            <a:xfrm>
              <a:off x="12770" y="2073"/>
              <a:ext cx="1223" cy="934"/>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E0AC9B1-ADDA-4031-BF22-8C7DEFA1B90E}"/>
                </a:ext>
              </a:extLst>
            </p:cNvPr>
            <p:cNvCxnSpPr>
              <a:stCxn id="12" idx="6"/>
              <a:endCxn id="8" idx="3"/>
            </p:cNvCxnSpPr>
            <p:nvPr/>
          </p:nvCxnSpPr>
          <p:spPr>
            <a:xfrm flipV="1">
              <a:off x="12770" y="3645"/>
              <a:ext cx="1223" cy="934"/>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4B099580-C0F0-44B3-8D5F-F41BD666BB04}"/>
                    </a:ext>
                  </a:extLst>
                </p:cNvPr>
                <p:cNvSpPr/>
                <p:nvPr/>
              </p:nvSpPr>
              <p:spPr>
                <a:xfrm>
                  <a:off x="13861" y="5534"/>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𝑝</m:t>
                            </m:r>
                            <m:r>
                              <a:rPr lang="en-US" altLang="zh-CN" b="0" i="1" dirty="0" smtClean="0">
                                <a:solidFill>
                                  <a:schemeClr val="tx1"/>
                                </a:solidFill>
                                <a:latin typeface="Cambria Math" panose="02040503050406030204" pitchFamily="18" charset="0"/>
                              </a:rPr>
                              <m:t>2</m:t>
                            </m:r>
                          </m:e>
                          <m:sub>
                            <m:r>
                              <a:rPr lang="en-US" altLang="zh-CN" i="1" dirty="0">
                                <a:solidFill>
                                  <a:schemeClr val="tx1"/>
                                </a:solidFill>
                                <a:latin typeface="Cambria Math" panose="02040503050406030204" pitchFamily="18" charset="0"/>
                              </a:rPr>
                              <m:t>𝑖</m:t>
                            </m:r>
                            <m:r>
                              <a:rPr lang="en-US" altLang="zh-CN" i="1" dirty="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rPr>
                              <m:t>𝑗</m:t>
                            </m:r>
                          </m:sub>
                        </m:sSub>
                      </m:oMath>
                    </m:oMathPara>
                  </a14:m>
                  <a:endParaRPr lang="en-US" altLang="zh-CN" sz="1000" baseline="-25000" dirty="0">
                    <a:solidFill>
                      <a:schemeClr val="tx1"/>
                    </a:solidFill>
                  </a:endParaRPr>
                </a:p>
              </p:txBody>
            </p:sp>
          </mc:Choice>
          <mc:Fallback xmlns="">
            <p:sp>
              <p:nvSpPr>
                <p:cNvPr id="22" name="椭圆 21">
                  <a:extLst>
                    <a:ext uri="{FF2B5EF4-FFF2-40B4-BE49-F238E27FC236}">
                      <a16:creationId xmlns:a16="http://schemas.microsoft.com/office/drawing/2014/main" id="{4B099580-C0F0-44B3-8D5F-F41BD666BB04}"/>
                    </a:ext>
                  </a:extLst>
                </p:cNvPr>
                <p:cNvSpPr>
                  <a:spLocks noRot="1" noChangeAspect="1" noMove="1" noResize="1" noEditPoints="1" noAdjustHandles="1" noChangeArrowheads="1" noChangeShapeType="1" noTextEdit="1"/>
                </p:cNvSpPr>
                <p:nvPr/>
              </p:nvSpPr>
              <p:spPr>
                <a:xfrm>
                  <a:off x="13861" y="5534"/>
                  <a:ext cx="902" cy="902"/>
                </a:xfrm>
                <a:prstGeom prst="ellipse">
                  <a:avLst/>
                </a:prstGeom>
                <a:blipFill>
                  <a:blip r:embed="rId9"/>
                  <a:stretch>
                    <a:fillRect/>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933ED1F8-D068-40C5-9DA3-7DED2B18F32E}"/>
                </a:ext>
              </a:extLst>
            </p:cNvPr>
            <p:cNvCxnSpPr>
              <a:stCxn id="22" idx="0"/>
              <a:endCxn id="8" idx="4"/>
            </p:cNvCxnSpPr>
            <p:nvPr/>
          </p:nvCxnSpPr>
          <p:spPr>
            <a:xfrm flipV="1">
              <a:off x="14312" y="3777"/>
              <a:ext cx="0" cy="175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19C913C5-4F22-446C-BECB-4AD28B772C0B}"/>
                    </a:ext>
                  </a:extLst>
                </p:cNvPr>
                <p:cNvSpPr/>
                <p:nvPr/>
              </p:nvSpPr>
              <p:spPr>
                <a:xfrm>
                  <a:off x="9874" y="5534"/>
                  <a:ext cx="902" cy="9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𝑝</m:t>
                            </m:r>
                            <m:r>
                              <a:rPr lang="en-US" altLang="zh-CN" i="1" dirty="0">
                                <a:solidFill>
                                  <a:schemeClr val="tx1"/>
                                </a:solidFill>
                                <a:latin typeface="Cambria Math" panose="02040503050406030204" pitchFamily="18" charset="0"/>
                              </a:rPr>
                              <m:t>1</m:t>
                            </m:r>
                          </m:e>
                          <m:sub>
                            <m:r>
                              <a:rPr lang="en-US" altLang="zh-CN" b="0" i="1" dirty="0" smtClean="0">
                                <a:solidFill>
                                  <a:schemeClr val="tx1"/>
                                </a:solidFill>
                                <a:latin typeface="Cambria Math" panose="02040503050406030204" pitchFamily="18" charset="0"/>
                              </a:rPr>
                              <m:t>𝑖</m:t>
                            </m:r>
                            <m:r>
                              <a:rPr lang="en-US" altLang="zh-CN" b="0" i="1" dirty="0" smtClean="0">
                                <a:solidFill>
                                  <a:schemeClr val="tx1"/>
                                </a:solidFill>
                                <a:latin typeface="Cambria Math" panose="02040503050406030204" pitchFamily="18" charset="0"/>
                              </a:rPr>
                              <m:t>,</m:t>
                            </m:r>
                            <m:r>
                              <a:rPr lang="en-US" altLang="zh-CN" b="0" i="1" dirty="0" smtClean="0">
                                <a:solidFill>
                                  <a:schemeClr val="tx1"/>
                                </a:solidFill>
                                <a:latin typeface="Cambria Math" panose="02040503050406030204" pitchFamily="18" charset="0"/>
                              </a:rPr>
                              <m:t>𝑗</m:t>
                            </m:r>
                          </m:sub>
                        </m:sSub>
                      </m:oMath>
                    </m:oMathPara>
                  </a14:m>
                  <a:endParaRPr lang="en-US" altLang="zh-CN" sz="1000" baseline="-25000" dirty="0">
                    <a:solidFill>
                      <a:schemeClr val="tx1"/>
                    </a:solidFill>
                  </a:endParaRPr>
                </a:p>
              </p:txBody>
            </p:sp>
          </mc:Choice>
          <mc:Fallback xmlns="">
            <p:sp>
              <p:nvSpPr>
                <p:cNvPr id="24" name="椭圆 23">
                  <a:extLst>
                    <a:ext uri="{FF2B5EF4-FFF2-40B4-BE49-F238E27FC236}">
                      <a16:creationId xmlns:a16="http://schemas.microsoft.com/office/drawing/2014/main" id="{19C913C5-4F22-446C-BECB-4AD28B772C0B}"/>
                    </a:ext>
                  </a:extLst>
                </p:cNvPr>
                <p:cNvSpPr>
                  <a:spLocks noRot="1" noChangeAspect="1" noMove="1" noResize="1" noEditPoints="1" noAdjustHandles="1" noChangeArrowheads="1" noChangeShapeType="1" noTextEdit="1"/>
                </p:cNvSpPr>
                <p:nvPr/>
              </p:nvSpPr>
              <p:spPr>
                <a:xfrm>
                  <a:off x="9874" y="5534"/>
                  <a:ext cx="902" cy="902"/>
                </a:xfrm>
                <a:prstGeom prst="ellipse">
                  <a:avLst/>
                </a:prstGeom>
                <a:blipFill>
                  <a:blip r:embed="rId10"/>
                  <a:stretch>
                    <a:fillRect/>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9A11545B-C0EC-4367-8F2C-827671B57BC4}"/>
                </a:ext>
              </a:extLst>
            </p:cNvPr>
            <p:cNvCxnSpPr>
              <a:stCxn id="5" idx="4"/>
              <a:endCxn id="24" idx="0"/>
            </p:cNvCxnSpPr>
            <p:nvPr/>
          </p:nvCxnSpPr>
          <p:spPr>
            <a:xfrm>
              <a:off x="10325" y="3777"/>
              <a:ext cx="0" cy="1757"/>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A7A9737-BFFB-429F-869D-DE8EAB3BE6E6}"/>
                </a:ext>
              </a:extLst>
            </p:cNvPr>
            <p:cNvCxnSpPr>
              <a:stCxn id="24" idx="7"/>
              <a:endCxn id="11" idx="2"/>
            </p:cNvCxnSpPr>
            <p:nvPr/>
          </p:nvCxnSpPr>
          <p:spPr>
            <a:xfrm flipV="1">
              <a:off x="10644" y="820"/>
              <a:ext cx="1224" cy="48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F82F4C9-7B7F-4FCC-BE39-A5D3E85330A1}"/>
                </a:ext>
              </a:extLst>
            </p:cNvPr>
            <p:cNvCxnSpPr>
              <a:stCxn id="24" idx="7"/>
              <a:endCxn id="10" idx="2"/>
            </p:cNvCxnSpPr>
            <p:nvPr/>
          </p:nvCxnSpPr>
          <p:spPr>
            <a:xfrm flipV="1">
              <a:off x="10644" y="2073"/>
              <a:ext cx="1224" cy="35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B3C0B6F-C045-4E4B-9F0E-6FE6483D34E6}"/>
                </a:ext>
              </a:extLst>
            </p:cNvPr>
            <p:cNvCxnSpPr>
              <a:stCxn id="24" idx="5"/>
              <a:endCxn id="12" idx="2"/>
            </p:cNvCxnSpPr>
            <p:nvPr/>
          </p:nvCxnSpPr>
          <p:spPr>
            <a:xfrm flipV="1">
              <a:off x="10644" y="4579"/>
              <a:ext cx="1224" cy="17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D488F05C-FB2B-499E-A5BE-57C1753387D8}"/>
                </a:ext>
              </a:extLst>
            </p:cNvPr>
            <p:cNvCxnSpPr>
              <a:stCxn id="24" idx="5"/>
              <a:endCxn id="13" idx="2"/>
            </p:cNvCxnSpPr>
            <p:nvPr/>
          </p:nvCxnSpPr>
          <p:spPr>
            <a:xfrm flipV="1">
              <a:off x="10644" y="5832"/>
              <a:ext cx="1224" cy="4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2213ACD-0669-4839-812F-7D18EA69E204}"/>
                </a:ext>
              </a:extLst>
            </p:cNvPr>
            <p:cNvCxnSpPr>
              <a:stCxn id="24" idx="6"/>
              <a:endCxn id="6" idx="2"/>
            </p:cNvCxnSpPr>
            <p:nvPr/>
          </p:nvCxnSpPr>
          <p:spPr>
            <a:xfrm flipV="1">
              <a:off x="10776" y="3326"/>
              <a:ext cx="1092" cy="26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F577E04-8857-4430-8EC1-578AD37294FD}"/>
                </a:ext>
              </a:extLst>
            </p:cNvPr>
            <p:cNvCxnSpPr>
              <a:endCxn id="22" idx="3"/>
            </p:cNvCxnSpPr>
            <p:nvPr/>
          </p:nvCxnSpPr>
          <p:spPr>
            <a:xfrm>
              <a:off x="12784" y="5819"/>
              <a:ext cx="1209" cy="4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FE066B7-8EE6-41CB-9C1B-EA8E5FDBABE8}"/>
                </a:ext>
              </a:extLst>
            </p:cNvPr>
            <p:cNvCxnSpPr>
              <a:endCxn id="22" idx="3"/>
            </p:cNvCxnSpPr>
            <p:nvPr/>
          </p:nvCxnSpPr>
          <p:spPr>
            <a:xfrm>
              <a:off x="12784" y="4567"/>
              <a:ext cx="1209" cy="17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387E98A-0BE2-4A5A-B68F-54DC10D98597}"/>
                </a:ext>
              </a:extLst>
            </p:cNvPr>
            <p:cNvCxnSpPr>
              <a:stCxn id="6" idx="6"/>
              <a:endCxn id="22" idx="2"/>
            </p:cNvCxnSpPr>
            <p:nvPr/>
          </p:nvCxnSpPr>
          <p:spPr>
            <a:xfrm>
              <a:off x="12770" y="3326"/>
              <a:ext cx="1091" cy="26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9CB58A7-F7AB-4951-90A5-F24787A5AD2D}"/>
                </a:ext>
              </a:extLst>
            </p:cNvPr>
            <p:cNvCxnSpPr>
              <a:endCxn id="22" idx="1"/>
            </p:cNvCxnSpPr>
            <p:nvPr/>
          </p:nvCxnSpPr>
          <p:spPr>
            <a:xfrm>
              <a:off x="12791" y="2077"/>
              <a:ext cx="1202" cy="35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F5A4F39-6FDA-4822-952E-D5C03BEF688F}"/>
                </a:ext>
              </a:extLst>
            </p:cNvPr>
            <p:cNvCxnSpPr>
              <a:stCxn id="11" idx="6"/>
              <a:endCxn id="22" idx="1"/>
            </p:cNvCxnSpPr>
            <p:nvPr/>
          </p:nvCxnSpPr>
          <p:spPr>
            <a:xfrm>
              <a:off x="12770" y="820"/>
              <a:ext cx="1223" cy="48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6" name="椭圆 35">
            <a:hlinkClick r:id="rId11" action="ppaction://hlinksldjump"/>
            <a:extLst>
              <a:ext uri="{FF2B5EF4-FFF2-40B4-BE49-F238E27FC236}">
                <a16:creationId xmlns:a16="http://schemas.microsoft.com/office/drawing/2014/main" id="{DFE6D203-C305-4DB3-A949-94F32AB0D94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716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E58476D-F89D-4995-A57A-8DA893745DCB}"/>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𝑅𝐼𝑁</m:t>
                      </m:r>
                    </m:oMath>
                  </m:oMathPara>
                </a14:m>
                <a:endParaRPr lang="zh-CN" altLang="en-US" dirty="0"/>
              </a:p>
            </p:txBody>
          </p:sp>
        </mc:Choice>
        <mc:Fallback xmlns="">
          <p:sp>
            <p:nvSpPr>
              <p:cNvPr id="2" name="标题 1">
                <a:extLst>
                  <a:ext uri="{FF2B5EF4-FFF2-40B4-BE49-F238E27FC236}">
                    <a16:creationId xmlns:a16="http://schemas.microsoft.com/office/drawing/2014/main" id="{CE58476D-F89D-4995-A57A-8DA893745DC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6A8B60-5E45-4628-9C7D-5092F4425C02}"/>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sym typeface="+mn-ea"/>
                  </a:rPr>
                  <a:t>有</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𝑚</m:t>
                    </m:r>
                  </m:oMath>
                </a14:m>
                <a:r>
                  <a:rPr lang="zh-CN" altLang="en-US" sz="2200" dirty="0">
                    <a:latin typeface="等线" panose="02010600030101010101" pitchFamily="2" charset="-122"/>
                    <a:ea typeface="等线" panose="02010600030101010101" pitchFamily="2" charset="-122"/>
                    <a:sym typeface="+mn-ea"/>
                  </a:rPr>
                  <a:t>门课可以在</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oMath>
                </a14:m>
                <a:r>
                  <a:rPr lang="zh-CN" altLang="en-US" sz="2200" dirty="0">
                    <a:latin typeface="等线" panose="02010600030101010101" pitchFamily="2" charset="-122"/>
                    <a:ea typeface="等线" panose="02010600030101010101" pitchFamily="2" charset="-122"/>
                    <a:sym typeface="+mn-ea"/>
                  </a:rPr>
                  <a:t>个学期内学习，第</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𝑖</m:t>
                    </m:r>
                  </m:oMath>
                </a14:m>
                <a:r>
                  <a:rPr lang="zh-CN" altLang="en-US" sz="2200" dirty="0">
                    <a:latin typeface="等线" panose="02010600030101010101" pitchFamily="2" charset="-122"/>
                    <a:ea typeface="等线" panose="02010600030101010101" pitchFamily="2" charset="-122"/>
                    <a:sym typeface="+mn-ea"/>
                  </a:rPr>
                  <a:t>门课在第</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𝑗</m:t>
                    </m:r>
                  </m:oMath>
                </a14:m>
                <a:r>
                  <a:rPr lang="zh-CN" altLang="en-US" sz="2200" dirty="0">
                    <a:latin typeface="等线" panose="02010600030101010101" pitchFamily="2" charset="-122"/>
                    <a:ea typeface="等线" panose="02010600030101010101" pitchFamily="2" charset="-122"/>
                    <a:sym typeface="+mn-ea"/>
                  </a:rPr>
                  <a:t>个学期学习的收益是</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𝑋</m:t>
                        </m:r>
                      </m:e>
                      <m:sub>
                        <m:r>
                          <a:rPr lang="en-US" altLang="zh-CN" sz="2200">
                            <a:latin typeface="Cambria Math" panose="02040503050406030204" pitchFamily="18" charset="0"/>
                            <a:ea typeface="等线" panose="02010600030101010101" pitchFamily="2" charset="-122"/>
                            <a:sym typeface="+mn-ea"/>
                          </a:rPr>
                          <m:t>𝑖</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𝑗</m:t>
                        </m:r>
                      </m:sub>
                    </m:sSub>
                  </m:oMath>
                </a14:m>
                <a:r>
                  <a:rPr lang="zh-CN" altLang="en-US" sz="2200" dirty="0">
                    <a:latin typeface="等线" panose="02010600030101010101" pitchFamily="2" charset="-122"/>
                    <a:ea typeface="等线" panose="02010600030101010101" pitchFamily="2" charset="-122"/>
                    <a:sym typeface="+mn-ea"/>
                  </a:rPr>
                  <a:t>，一个学期可以学多门课，有的课之间有依赖关系，即必须先学第</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𝑎</m:t>
                    </m:r>
                  </m:oMath>
                </a14:m>
                <a:r>
                  <a:rPr lang="zh-CN" altLang="en-US" sz="2200" dirty="0">
                    <a:latin typeface="等线" panose="02010600030101010101" pitchFamily="2" charset="-122"/>
                    <a:ea typeface="等线" panose="02010600030101010101" pitchFamily="2" charset="-122"/>
                    <a:sym typeface="+mn-ea"/>
                  </a:rPr>
                  <a:t>门课再学第</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𝑏</m:t>
                    </m:r>
                  </m:oMath>
                </a14:m>
                <a:r>
                  <a:rPr lang="zh-CN" altLang="en-US" sz="2200" dirty="0">
                    <a:latin typeface="等线" panose="02010600030101010101" pitchFamily="2" charset="-122"/>
                    <a:ea typeface="等线" panose="02010600030101010101" pitchFamily="2" charset="-122"/>
                    <a:sym typeface="+mn-ea"/>
                  </a:rPr>
                  <a:t>门课，求最大收益。</a:t>
                </a:r>
                <a:endParaRPr lang="en-US" altLang="zh-CN" sz="2200" dirty="0">
                  <a:latin typeface="等线" panose="02010600030101010101" pitchFamily="2" charset="-122"/>
                  <a:ea typeface="等线" panose="02010600030101010101" pitchFamily="2" charset="-122"/>
                  <a:sym typeface="+mn-ea"/>
                </a:endParaRPr>
              </a:p>
              <a:p>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r>
                      <a:rPr lang="en-US" altLang="zh-CN" sz="2200" dirty="0">
                        <a:latin typeface="Cambria Math" panose="02040503050406030204" pitchFamily="18" charset="0"/>
                        <a:ea typeface="等线" panose="02010600030101010101" pitchFamily="2" charset="-122"/>
                        <a:sym typeface="+mn-ea"/>
                      </a:rPr>
                      <m:t>,</m:t>
                    </m:r>
                    <m:r>
                      <a:rPr lang="en-US" altLang="zh-CN" sz="2200" dirty="0">
                        <a:latin typeface="Cambria Math" panose="02040503050406030204" pitchFamily="18" charset="0"/>
                        <a:ea typeface="等线" panose="02010600030101010101" pitchFamily="2" charset="-122"/>
                        <a:sym typeface="+mn-ea"/>
                      </a:rPr>
                      <m:t>𝑚</m:t>
                    </m:r>
                    <m:r>
                      <a:rPr lang="en-US" altLang="zh-CN" sz="2200" dirty="0">
                        <a:latin typeface="Cambria Math" panose="02040503050406030204" pitchFamily="18" charset="0"/>
                        <a:ea typeface="等线" panose="02010600030101010101" pitchFamily="2" charset="-122"/>
                        <a:sym typeface="+mn-ea"/>
                      </a:rPr>
                      <m:t>≤100</m:t>
                    </m:r>
                  </m:oMath>
                </a14:m>
                <a:r>
                  <a:rPr lang="zh-CN" altLang="en-US" sz="2200" dirty="0">
                    <a:latin typeface="等线" panose="02010600030101010101" pitchFamily="2" charset="-122"/>
                    <a:ea typeface="等线" panose="02010600030101010101" pitchFamily="2" charset="-122"/>
                    <a:sym typeface="+mn-ea"/>
                  </a:rPr>
                  <a:t>。</a:t>
                </a:r>
                <a:endParaRPr lang="en-US" altLang="zh-CN" sz="2200" dirty="0">
                  <a:latin typeface="等线" panose="02010600030101010101" pitchFamily="2" charset="-122"/>
                  <a:ea typeface="等线" panose="02010600030101010101" pitchFamily="2" charset="-122"/>
                  <a:sym typeface="+mn-ea"/>
                </a:endParaRPr>
              </a:p>
              <a:p>
                <a:endParaRPr lang="zh-CN" altLang="en-US" dirty="0"/>
              </a:p>
            </p:txBody>
          </p:sp>
        </mc:Choice>
        <mc:Fallback xmlns="">
          <p:sp>
            <p:nvSpPr>
              <p:cNvPr id="3" name="内容占位符 2">
                <a:extLst>
                  <a:ext uri="{FF2B5EF4-FFF2-40B4-BE49-F238E27FC236}">
                    <a16:creationId xmlns:a16="http://schemas.microsoft.com/office/drawing/2014/main" id="{E96A8B60-5E45-4628-9C7D-5092F4425C02}"/>
                  </a:ext>
                </a:extLst>
              </p:cNvPr>
              <p:cNvSpPr>
                <a:spLocks noGrp="1" noRot="1" noChangeAspect="1" noMove="1" noResize="1" noEditPoints="1" noAdjustHandles="1" noChangeArrowheads="1" noChangeShapeType="1" noTextEdit="1"/>
              </p:cNvSpPr>
              <p:nvPr>
                <p:ph idx="1"/>
              </p:nvPr>
            </p:nvSpPr>
            <p:spPr>
              <a:blipFill>
                <a:blip r:embed="rId3"/>
                <a:stretch>
                  <a:fillRect l="-424" t="-1504" r="-364"/>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6CB79216-5D73-4D93-ADD2-BD0EDF9C6F5F}"/>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377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3D44DED-4BCD-4700-91A7-F51E0D1D980D}"/>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𝑅𝐼𝑁</m:t>
                      </m:r>
                    </m:oMath>
                  </m:oMathPara>
                </a14:m>
                <a:endParaRPr lang="zh-CN" altLang="en-US" dirty="0"/>
              </a:p>
            </p:txBody>
          </p:sp>
        </mc:Choice>
        <mc:Fallback xmlns="">
          <p:sp>
            <p:nvSpPr>
              <p:cNvPr id="2" name="标题 1">
                <a:extLst>
                  <a:ext uri="{FF2B5EF4-FFF2-40B4-BE49-F238E27FC236}">
                    <a16:creationId xmlns:a16="http://schemas.microsoft.com/office/drawing/2014/main" id="{23D44DED-4BCD-4700-91A7-F51E0D1D980D}"/>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CEA6F7B-FDBE-4CF5-A37B-07E0186D8AD9}"/>
                  </a:ext>
                </a:extLst>
              </p:cNvPr>
              <p:cNvSpPr>
                <a:spLocks noGrp="1"/>
              </p:cNvSpPr>
              <p:nvPr>
                <p:ph idx="1"/>
              </p:nvPr>
            </p:nvSpPr>
            <p:spPr/>
            <p:txBody>
              <a:bodyPr>
                <a:normAutofit lnSpcReduction="10000"/>
              </a:bodyPr>
              <a:lstStyle/>
              <a:p>
                <a:r>
                  <a:rPr lang="zh-CN" altLang="en-US" sz="2200" dirty="0">
                    <a:latin typeface="等线" panose="02010600030101010101" pitchFamily="2" charset="-122"/>
                    <a:ea typeface="等线" panose="02010600030101010101" pitchFamily="2" charset="-122"/>
                  </a:rPr>
                  <a:t>对每个学期每门课程建立一个点，第</a:t>
                </a:r>
                <a14:m>
                  <m:oMath xmlns:m="http://schemas.openxmlformats.org/officeDocument/2006/math">
                    <m:r>
                      <a:rPr lang="en-US" altLang="zh-CN" sz="220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门课第</a:t>
                </a:r>
                <a14:m>
                  <m:oMath xmlns:m="http://schemas.openxmlformats.org/officeDocument/2006/math">
                    <m:r>
                      <a:rPr lang="en-US" altLang="zh-CN" sz="2200">
                        <a:latin typeface="Cambria Math" panose="02040503050406030204" pitchFamily="18" charset="0"/>
                        <a:ea typeface="等线" panose="02010600030101010101" pitchFamily="2" charset="-122"/>
                      </a:rPr>
                      <m:t>𝑗</m:t>
                    </m:r>
                  </m:oMath>
                </a14:m>
                <a:r>
                  <a:rPr lang="zh-CN" altLang="en-US" sz="2200" dirty="0">
                    <a:latin typeface="等线" panose="02010600030101010101" pitchFamily="2" charset="-122"/>
                    <a:ea typeface="等线" panose="02010600030101010101" pitchFamily="2" charset="-122"/>
                  </a:rPr>
                  <a:t>个学期记为</a:t>
                </a:r>
                <a14:m>
                  <m:oMath xmlns:m="http://schemas.openxmlformats.org/officeDocument/2006/math">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e>
                    </m:d>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向所有</a:t>
                </a:r>
                <a14:m>
                  <m:oMath xmlns:m="http://schemas.openxmlformats.org/officeDocument/2006/math">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,1</m:t>
                        </m:r>
                      </m:e>
                    </m:d>
                  </m:oMath>
                </a14:m>
                <a:r>
                  <a:rPr lang="zh-CN" altLang="en-US" sz="2200" dirty="0">
                    <a:latin typeface="等线" panose="02010600030101010101" pitchFamily="2" charset="-122"/>
                    <a:ea typeface="等线" panose="02010600030101010101" pitchFamily="2" charset="-122"/>
                  </a:rPr>
                  <a:t>连容量为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𝑋</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,1</m:t>
                        </m:r>
                      </m:sub>
                    </m:sSub>
                  </m:oMath>
                </a14:m>
                <a:r>
                  <a:rPr lang="zh-CN" altLang="en-US" sz="2200" dirty="0">
                    <a:latin typeface="等线" panose="02010600030101010101" pitchFamily="2" charset="-122"/>
                    <a:ea typeface="等线" panose="02010600030101010101" pitchFamily="2" charset="-122"/>
                  </a:rPr>
                  <a:t>的边，</a:t>
                </a:r>
                <a14:m>
                  <m:oMath xmlns:m="http://schemas.openxmlformats.org/officeDocument/2006/math">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𝑛</m:t>
                        </m:r>
                      </m:e>
                    </m:d>
                  </m:oMath>
                </a14:m>
                <a:r>
                  <a:rPr lang="zh-CN" altLang="en-US" sz="2200" dirty="0">
                    <a:latin typeface="等线" panose="02010600030101010101" pitchFamily="2" charset="-122"/>
                    <a:ea typeface="等线" panose="02010600030101010101" pitchFamily="2" charset="-122"/>
                  </a:rPr>
                  <a:t>向</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对于所有的</a:t>
                </a:r>
                <a14:m>
                  <m:oMath xmlns:m="http://schemas.openxmlformats.org/officeDocument/2006/math">
                    <m:r>
                      <a:rPr lang="en-US" altLang="zh-CN" sz="2200">
                        <a:latin typeface="Cambria Math" panose="02040503050406030204" pitchFamily="18" charset="0"/>
                        <a:ea typeface="等线" panose="02010600030101010101" pitchFamily="2" charset="-122"/>
                      </a:rPr>
                      <m:t>1≤</m:t>
                    </m:r>
                    <m:r>
                      <a:rPr lang="en-US" altLang="zh-CN" sz="2200">
                        <a:latin typeface="Cambria Math" panose="02040503050406030204" pitchFamily="18" charset="0"/>
                        <a:ea typeface="等线" panose="02010600030101010101" pitchFamily="2" charset="-122"/>
                      </a:rPr>
                      <m:t>𝑗</m:t>
                    </m:r>
                    <m:r>
                      <a:rPr lang="en-US" altLang="zh-CN" sz="2200">
                        <a:latin typeface="Cambria Math" panose="02040503050406030204" pitchFamily="18" charset="0"/>
                        <a:ea typeface="等线" panose="02010600030101010101" pitchFamily="2" charset="-122"/>
                      </a:rPr>
                      <m:t>&lt;</m:t>
                    </m:r>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a:t>
                </a:r>
                <a14:m>
                  <m:oMath xmlns:m="http://schemas.openxmlformats.org/officeDocument/2006/math">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e>
                    </m:d>
                  </m:oMath>
                </a14:m>
                <a:r>
                  <a:rPr lang="zh-CN" altLang="en-US" sz="2200" dirty="0">
                    <a:latin typeface="等线" panose="02010600030101010101" pitchFamily="2" charset="-122"/>
                    <a:ea typeface="等线" panose="02010600030101010101" pitchFamily="2" charset="-122"/>
                  </a:rPr>
                  <a:t>向</a:t>
                </a:r>
                <a14:m>
                  <m:oMath xmlns:m="http://schemas.openxmlformats.org/officeDocument/2006/math">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𝑖</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𝑗</m:t>
                        </m:r>
                        <m:r>
                          <a:rPr lang="en-US" altLang="zh-CN" sz="2200" dirty="0">
                            <a:latin typeface="Cambria Math" panose="02040503050406030204" pitchFamily="18" charset="0"/>
                            <a:ea typeface="等线" panose="02010600030101010101" pitchFamily="2" charset="-122"/>
                          </a:rPr>
                          <m:t>+1</m:t>
                        </m:r>
                      </m:e>
                    </m:d>
                  </m:oMath>
                </a14:m>
                <a:r>
                  <a:rPr lang="zh-CN" altLang="en-US" sz="2200" dirty="0">
                    <a:latin typeface="等线" panose="02010600030101010101" pitchFamily="2" charset="-122"/>
                    <a:ea typeface="等线" panose="02010600030101010101" pitchFamily="2" charset="-122"/>
                  </a:rPr>
                  <a:t>连容量为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𝑋</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r>
                          <a:rPr lang="en-US" altLang="zh-CN" sz="2200">
                            <a:latin typeface="Cambria Math" panose="02040503050406030204" pitchFamily="18" charset="0"/>
                            <a:ea typeface="等线" panose="02010600030101010101" pitchFamily="2" charset="-122"/>
                          </a:rPr>
                          <m:t>+1</m:t>
                        </m:r>
                      </m:sub>
                    </m:sSub>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对于每门课程都有一条</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的路径，路径割掉</a:t>
                </a:r>
                <a14:m>
                  <m:oMath xmlns:m="http://schemas.openxmlformats.org/officeDocument/2006/math">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r>
                          <a:rPr lang="en-US" altLang="zh-CN" sz="2200">
                            <a:latin typeface="Cambria Math" panose="02040503050406030204" pitchFamily="18" charset="0"/>
                            <a:ea typeface="等线" panose="02010600030101010101" pitchFamily="2" charset="-122"/>
                          </a:rPr>
                          <m:t>−1</m:t>
                        </m:r>
                      </m:e>
                    </m:d>
                  </m:oMath>
                </a14:m>
                <a:r>
                  <a:rPr lang="zh-CN" altLang="en-US" sz="2200" dirty="0">
                    <a:latin typeface="等线" panose="02010600030101010101" pitchFamily="2" charset="-122"/>
                    <a:ea typeface="等线" panose="02010600030101010101" pitchFamily="2" charset="-122"/>
                  </a:rPr>
                  <a:t>（</a:t>
                </a:r>
                <a14:m>
                  <m:oMath xmlns:m="http://schemas.openxmlformats.org/officeDocument/2006/math">
                    <m:r>
                      <a:rPr lang="en-US" altLang="zh-CN" sz="2200" dirty="0">
                        <a:latin typeface="Cambria Math" panose="02040503050406030204" pitchFamily="18" charset="0"/>
                        <a:ea typeface="等线" panose="02010600030101010101" pitchFamily="2" charset="-122"/>
                      </a:rPr>
                      <m:t>𝑗</m:t>
                    </m:r>
                    <m:r>
                      <a:rPr lang="en-US" altLang="zh-CN" sz="2200" dirty="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时为</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𝑖</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𝑗</m:t>
                        </m:r>
                      </m:e>
                    </m:d>
                  </m:oMath>
                </a14:m>
                <a:r>
                  <a:rPr lang="zh-CN" altLang="en-US" sz="2200" dirty="0">
                    <a:latin typeface="等线" panose="02010600030101010101" pitchFamily="2" charset="-122"/>
                    <a:ea typeface="等线" panose="02010600030101010101" pitchFamily="2" charset="-122"/>
                  </a:rPr>
                  <a:t>的一条边，代表在第</a:t>
                </a:r>
                <a14:m>
                  <m:oMath xmlns:m="http://schemas.openxmlformats.org/officeDocument/2006/math">
                    <m:r>
                      <a:rPr lang="en-US" altLang="zh-CN" sz="2200">
                        <a:latin typeface="Cambria Math" panose="02040503050406030204" pitchFamily="18" charset="0"/>
                        <a:ea typeface="等线" panose="02010600030101010101" pitchFamily="2" charset="-122"/>
                      </a:rPr>
                      <m:t>𝑗</m:t>
                    </m:r>
                  </m:oMath>
                </a14:m>
                <a:r>
                  <a:rPr lang="zh-CN" altLang="en-US" sz="2200" dirty="0">
                    <a:latin typeface="等线" panose="02010600030101010101" pitchFamily="2" charset="-122"/>
                    <a:ea typeface="等线" panose="02010600030101010101" pitchFamily="2" charset="-122"/>
                  </a:rPr>
                  <a:t>个学期学习了第</a:t>
                </a:r>
                <a14:m>
                  <m:oMath xmlns:m="http://schemas.openxmlformats.org/officeDocument/2006/math">
                    <m:r>
                      <a:rPr lang="en-US" altLang="zh-CN" sz="220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门课。</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对于先学</a:t>
                </a:r>
                <a14:m>
                  <m:oMath xmlns:m="http://schemas.openxmlformats.org/officeDocument/2006/math">
                    <m:r>
                      <a:rPr lang="en-US" altLang="zh-CN" sz="2200">
                        <a:latin typeface="Cambria Math" panose="02040503050406030204" pitchFamily="18" charset="0"/>
                        <a:ea typeface="等线" panose="02010600030101010101" pitchFamily="2" charset="-122"/>
                      </a:rPr>
                      <m:t>𝑎</m:t>
                    </m:r>
                  </m:oMath>
                </a14:m>
                <a:r>
                  <a:rPr lang="zh-CN" altLang="en-US" sz="2200" dirty="0">
                    <a:latin typeface="等线" panose="02010600030101010101" pitchFamily="2" charset="-122"/>
                    <a:ea typeface="等线" panose="02010600030101010101" pitchFamily="2" charset="-122"/>
                  </a:rPr>
                  <a:t>再学</a:t>
                </a:r>
                <a14:m>
                  <m:oMath xmlns:m="http://schemas.openxmlformats.org/officeDocument/2006/math">
                    <m:r>
                      <a:rPr lang="en-US" altLang="zh-CN" sz="2200">
                        <a:latin typeface="Cambria Math" panose="02040503050406030204" pitchFamily="18" charset="0"/>
                        <a:ea typeface="等线" panose="02010600030101010101" pitchFamily="2" charset="-122"/>
                      </a:rPr>
                      <m:t>𝑏</m:t>
                    </m:r>
                  </m:oMath>
                </a14:m>
                <a:r>
                  <a:rPr lang="zh-CN" altLang="en-US" sz="2200" dirty="0">
                    <a:latin typeface="等线" panose="02010600030101010101" pitchFamily="2" charset="-122"/>
                    <a:ea typeface="等线" panose="02010600030101010101" pitchFamily="2" charset="-122"/>
                  </a:rPr>
                  <a:t>的限制，对于所有的</a:t>
                </a:r>
                <a14:m>
                  <m:oMath xmlns:m="http://schemas.openxmlformats.org/officeDocument/2006/math">
                    <m:r>
                      <a:rPr lang="en-US" altLang="zh-CN" sz="2200">
                        <a:latin typeface="Cambria Math" panose="02040503050406030204" pitchFamily="18" charset="0"/>
                        <a:ea typeface="等线" panose="02010600030101010101" pitchFamily="2" charset="-122"/>
                      </a:rPr>
                      <m:t>0≤</m:t>
                    </m:r>
                    <m:r>
                      <a:rPr lang="en-US" altLang="zh-CN" sz="2200">
                        <a:latin typeface="Cambria Math" panose="02040503050406030204" pitchFamily="18" charset="0"/>
                        <a:ea typeface="等线" panose="02010600030101010101" pitchFamily="2" charset="-122"/>
                      </a:rPr>
                      <m:t>𝑗</m:t>
                    </m:r>
                    <m:r>
                      <a:rPr lang="en-US" altLang="zh-CN" sz="2200">
                        <a:latin typeface="Cambria Math" panose="02040503050406030204" pitchFamily="18" charset="0"/>
                        <a:ea typeface="等线" panose="02010600030101010101" pitchFamily="2" charset="-122"/>
                      </a:rPr>
                      <m:t>&lt;</m:t>
                    </m:r>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a:t>
                </a:r>
                <a14:m>
                  <m:oMath xmlns:m="http://schemas.openxmlformats.org/officeDocument/2006/math">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𝑎</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𝑗</m:t>
                        </m:r>
                      </m:e>
                    </m:d>
                  </m:oMath>
                </a14:m>
                <a:r>
                  <a:rPr lang="zh-CN" altLang="en-US" sz="2200" dirty="0">
                    <a:latin typeface="等线" panose="02010600030101010101" pitchFamily="2" charset="-122"/>
                    <a:ea typeface="等线" panose="02010600030101010101" pitchFamily="2" charset="-122"/>
                  </a:rPr>
                  <a:t>（</a:t>
                </a:r>
                <a14:m>
                  <m:oMath xmlns:m="http://schemas.openxmlformats.org/officeDocument/2006/math">
                    <m:r>
                      <a:rPr lang="en-US" altLang="zh-CN" sz="2200" dirty="0">
                        <a:latin typeface="Cambria Math" panose="02040503050406030204" pitchFamily="18" charset="0"/>
                        <a:ea typeface="等线" panose="02010600030101010101" pitchFamily="2" charset="-122"/>
                      </a:rPr>
                      <m:t>𝑗</m:t>
                    </m:r>
                    <m:r>
                      <a:rPr lang="en-US" altLang="zh-CN" sz="2200" dirty="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时为</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a:t>
                </a:r>
                <a14:m>
                  <m:oMath xmlns:m="http://schemas.openxmlformats.org/officeDocument/2006/math">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𝑏</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𝑗</m:t>
                        </m:r>
                        <m:r>
                          <a:rPr lang="en-US" altLang="zh-CN" sz="2200" dirty="0">
                            <a:latin typeface="Cambria Math" panose="02040503050406030204" pitchFamily="18" charset="0"/>
                            <a:ea typeface="等线" panose="02010600030101010101" pitchFamily="2" charset="-122"/>
                          </a:rPr>
                          <m:t>+1</m:t>
                        </m:r>
                      </m:e>
                    </m:d>
                  </m:oMath>
                </a14:m>
                <a:r>
                  <a:rPr lang="zh-CN" altLang="en-US" sz="2200" dirty="0">
                    <a:latin typeface="等线" panose="02010600030101010101" pitchFamily="2" charset="-122"/>
                    <a:ea typeface="等线" panose="02010600030101010101" pitchFamily="2" charset="-122"/>
                  </a:rPr>
                  <a:t>，连容量为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假设</a:t>
                </a:r>
                <a14:m>
                  <m:oMath xmlns:m="http://schemas.openxmlformats.org/officeDocument/2006/math">
                    <m:r>
                      <a:rPr lang="en-US" altLang="zh-CN" sz="2200">
                        <a:latin typeface="Cambria Math" panose="02040503050406030204" pitchFamily="18" charset="0"/>
                        <a:ea typeface="等线" panose="02010600030101010101" pitchFamily="2" charset="-122"/>
                      </a:rPr>
                      <m:t>𝑎</m:t>
                    </m:r>
                  </m:oMath>
                </a14:m>
                <a:r>
                  <a:rPr lang="zh-CN" altLang="en-US" sz="2200" dirty="0">
                    <a:latin typeface="等线" panose="02010600030101010101" pitchFamily="2" charset="-122"/>
                    <a:ea typeface="等线" panose="02010600030101010101" pitchFamily="2" charset="-122"/>
                  </a:rPr>
                  <a:t>在第</a:t>
                </a:r>
                <a14:m>
                  <m:oMath xmlns:m="http://schemas.openxmlformats.org/officeDocument/2006/math">
                    <m:r>
                      <a:rPr lang="en-US" altLang="zh-CN" sz="220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学期学习，</a:t>
                </a:r>
                <a:r>
                  <a:rPr lang="en-US" altLang="zh-CN" sz="2200" dirty="0">
                    <a:latin typeface="等线" panose="02010600030101010101" pitchFamily="2" charset="-122"/>
                    <a:ea typeface="等线" panose="02010600030101010101" pitchFamily="2" charset="-122"/>
                  </a:rPr>
                  <a:t> </a:t>
                </a:r>
                <a14:m>
                  <m:oMath xmlns:m="http://schemas.openxmlformats.org/officeDocument/2006/math">
                    <m:r>
                      <a:rPr lang="en-US" altLang="zh-CN" sz="2200">
                        <a:latin typeface="Cambria Math" panose="02040503050406030204" pitchFamily="18" charset="0"/>
                        <a:ea typeface="等线" panose="02010600030101010101" pitchFamily="2" charset="-122"/>
                      </a:rPr>
                      <m:t>𝑏</m:t>
                    </m:r>
                  </m:oMath>
                </a14:m>
                <a:r>
                  <a:rPr lang="zh-CN" altLang="en-US" sz="2200" dirty="0">
                    <a:latin typeface="等线" panose="02010600030101010101" pitchFamily="2" charset="-122"/>
                    <a:ea typeface="等线" panose="02010600030101010101" pitchFamily="2" charset="-122"/>
                  </a:rPr>
                  <a:t>在第</a:t>
                </a:r>
                <a14:m>
                  <m:oMath xmlns:m="http://schemas.openxmlformats.org/officeDocument/2006/math">
                    <m:r>
                      <a:rPr lang="en-US" altLang="zh-CN" sz="2200">
                        <a:latin typeface="Cambria Math" panose="02040503050406030204" pitchFamily="18" charset="0"/>
                        <a:ea typeface="等线" panose="02010600030101010101" pitchFamily="2" charset="-122"/>
                      </a:rPr>
                      <m:t>𝑗</m:t>
                    </m:r>
                  </m:oMath>
                </a14:m>
                <a:r>
                  <a:rPr lang="zh-CN" altLang="en-US" sz="2200" dirty="0">
                    <a:latin typeface="等线" panose="02010600030101010101" pitchFamily="2" charset="-122"/>
                    <a:ea typeface="等线" panose="02010600030101010101" pitchFamily="2" charset="-122"/>
                  </a:rPr>
                  <a:t>学期学习，如果</a:t>
                </a:r>
                <a14:m>
                  <m:oMath xmlns:m="http://schemas.openxmlformats.org/officeDocument/2006/math">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oMath>
                </a14:m>
                <a:r>
                  <a:rPr lang="zh-CN" altLang="en-US" sz="2200" dirty="0">
                    <a:latin typeface="等线" panose="02010600030101010101" pitchFamily="2" charset="-122"/>
                    <a:ea typeface="等线" panose="02010600030101010101" pitchFamily="2" charset="-122"/>
                  </a:rPr>
                  <a:t>，那么一定有一条从</a:t>
                </a:r>
                <a14:m>
                  <m:oMath xmlns:m="http://schemas.openxmlformats.org/officeDocument/2006/math">
                    <m:r>
                      <a:rPr lang="en-US" altLang="zh-CN" sz="2200">
                        <a:latin typeface="Cambria Math" panose="02040503050406030204" pitchFamily="18" charset="0"/>
                        <a:ea typeface="等线" panose="02010600030101010101" pitchFamily="2" charset="-122"/>
                      </a:rPr>
                      <m:t>𝑆</m:t>
                    </m:r>
                    <m:r>
                      <a:rPr lang="en-US" altLang="zh-CN" sz="2200">
                        <a:latin typeface="Cambria Math" panose="02040503050406030204" pitchFamily="18" charset="0"/>
                        <a:ea typeface="等线" panose="02010600030101010101" pitchFamily="2" charset="-122"/>
                      </a:rPr>
                      <m:t>→</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𝑎</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𝑖</m:t>
                        </m:r>
                      </m:e>
                    </m:d>
                    <m:r>
                      <a:rPr lang="en-US" altLang="zh-CN" sz="2200">
                        <a:latin typeface="Cambria Math" panose="02040503050406030204" pitchFamily="18" charset="0"/>
                        <a:ea typeface="等线" panose="02010600030101010101" pitchFamily="2" charset="-122"/>
                      </a:rPr>
                      <m:t>→</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𝑏</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+1</m:t>
                        </m:r>
                      </m:e>
                    </m:d>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的路径，所以满足条件的方案一定可以构成原图的一组割集。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答案为最小割。</a:t>
                </a:r>
              </a:p>
              <a:p>
                <a:endParaRPr lang="en-US" altLang="zh-CN" b="0"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BCEA6F7B-FDBE-4CF5-A37B-07E0186D8AD9}"/>
                  </a:ext>
                </a:extLst>
              </p:cNvPr>
              <p:cNvSpPr>
                <a:spLocks noGrp="1" noRot="1" noChangeAspect="1" noMove="1" noResize="1" noEditPoints="1" noAdjustHandles="1" noChangeArrowheads="1" noChangeShapeType="1" noTextEdit="1"/>
              </p:cNvSpPr>
              <p:nvPr>
                <p:ph idx="1"/>
              </p:nvPr>
            </p:nvSpPr>
            <p:spPr>
              <a:blipFill>
                <a:blip r:embed="rId3"/>
                <a:stretch>
                  <a:fillRect l="-424" t="-2406" r="-424" b="-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FFEBD046-233F-492B-858F-D8CE7B072187}"/>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34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304E5B9-8639-4BD0-87C0-4FA86CF12CF6}"/>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𝐹𝑎𝑟𝑚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𝑇𝑜𝑢𝑟</m:t>
                      </m:r>
                    </m:oMath>
                  </m:oMathPara>
                </a14:m>
                <a:endParaRPr lang="zh-CN" altLang="en-US" dirty="0"/>
              </a:p>
            </p:txBody>
          </p:sp>
        </mc:Choice>
        <mc:Fallback xmlns="">
          <p:sp>
            <p:nvSpPr>
              <p:cNvPr id="2" name="标题 1">
                <a:extLst>
                  <a:ext uri="{FF2B5EF4-FFF2-40B4-BE49-F238E27FC236}">
                    <a16:creationId xmlns:a16="http://schemas.microsoft.com/office/drawing/2014/main" id="{C304E5B9-8639-4BD0-87C0-4FA86CF12CF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EE7070B-A22E-43C6-9AF9-487E286433CD}"/>
                  </a:ext>
                </a:extLst>
              </p:cNvPr>
              <p:cNvSpPr>
                <a:spLocks noGrp="1"/>
              </p:cNvSpPr>
              <p:nvPr>
                <p:ph idx="1"/>
              </p:nvPr>
            </p:nvSpPr>
            <p:spPr/>
            <p:txBody>
              <a:bodyPr/>
              <a:lstStyle/>
              <a:p>
                <a:r>
                  <a:rPr lang="en-US" altLang="zh-CN" sz="2200" dirty="0">
                    <a:latin typeface="等线" panose="02010600030101010101" pitchFamily="2" charset="-122"/>
                    <a:ea typeface="等线" panose="02010600030101010101" pitchFamily="2" charset="-122"/>
                    <a:sym typeface="+mn-ea"/>
                  </a:rPr>
                  <a:t>给定一个</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oMath>
                </a14:m>
                <a:r>
                  <a:rPr lang="en-US" altLang="zh-CN" sz="2200" dirty="0">
                    <a:latin typeface="等线" panose="02010600030101010101" pitchFamily="2" charset="-122"/>
                    <a:ea typeface="等线" panose="02010600030101010101" pitchFamily="2" charset="-122"/>
                    <a:sym typeface="+mn-ea"/>
                  </a:rPr>
                  <a:t>个点</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𝑚</m:t>
                    </m:r>
                  </m:oMath>
                </a14:m>
                <a:r>
                  <a:rPr lang="en-US" altLang="zh-CN" sz="2200" dirty="0">
                    <a:latin typeface="等线" panose="02010600030101010101" pitchFamily="2" charset="-122"/>
                    <a:ea typeface="等线" panose="02010600030101010101" pitchFamily="2" charset="-122"/>
                    <a:sym typeface="+mn-ea"/>
                  </a:rPr>
                  <a:t>条边的图，每条边一个费用，你要从</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1</m:t>
                    </m:r>
                  </m:oMath>
                </a14:m>
                <a:r>
                  <a:rPr lang="en-US" altLang="zh-CN" sz="2200" dirty="0">
                    <a:latin typeface="等线" panose="02010600030101010101" pitchFamily="2" charset="-122"/>
                    <a:ea typeface="等线" panose="02010600030101010101" pitchFamily="2" charset="-122"/>
                    <a:sym typeface="+mn-ea"/>
                  </a:rPr>
                  <a:t>号点走到</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oMath>
                </a14:m>
                <a:r>
                  <a:rPr lang="en-US" altLang="zh-CN" sz="2200" dirty="0">
                    <a:latin typeface="等线" panose="02010600030101010101" pitchFamily="2" charset="-122"/>
                    <a:ea typeface="等线" panose="02010600030101010101" pitchFamily="2" charset="-122"/>
                    <a:sym typeface="+mn-ea"/>
                  </a:rPr>
                  <a:t>号点，再走回来，不能重复走同一条路径，求最小的总费用。</a:t>
                </a:r>
              </a:p>
              <a:p>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r>
                      <a:rPr lang="en-US" altLang="zh-CN" sz="2200" dirty="0">
                        <a:latin typeface="Cambria Math" panose="02040503050406030204" pitchFamily="18" charset="0"/>
                        <a:ea typeface="等线" panose="02010600030101010101" pitchFamily="2" charset="-122"/>
                        <a:sym typeface="+mn-ea"/>
                      </a:rPr>
                      <m:t>≤1000,</m:t>
                    </m:r>
                    <m:r>
                      <a:rPr lang="en-US" altLang="zh-CN" sz="2200" dirty="0">
                        <a:latin typeface="Cambria Math" panose="02040503050406030204" pitchFamily="18" charset="0"/>
                        <a:ea typeface="等线" panose="02010600030101010101" pitchFamily="2" charset="-122"/>
                        <a:sym typeface="+mn-ea"/>
                      </a:rPr>
                      <m:t>𝑚</m:t>
                    </m:r>
                    <m:r>
                      <a:rPr lang="en-US" altLang="zh-CN" sz="2200" dirty="0">
                        <a:latin typeface="Cambria Math" panose="02040503050406030204" pitchFamily="18" charset="0"/>
                        <a:ea typeface="等线" panose="02010600030101010101" pitchFamily="2" charset="-122"/>
                        <a:sym typeface="+mn-ea"/>
                      </a:rPr>
                      <m:t>≤10000</m:t>
                    </m:r>
                  </m:oMath>
                </a14:m>
                <a:r>
                  <a:rPr lang="zh-CN" altLang="en-US" sz="2200" dirty="0">
                    <a:latin typeface="等线" panose="02010600030101010101" pitchFamily="2" charset="-122"/>
                    <a:ea typeface="等线" panose="02010600030101010101" pitchFamily="2" charset="-122"/>
                    <a:sym typeface="+mn-ea"/>
                  </a:rPr>
                  <a:t>。</a:t>
                </a:r>
                <a:endParaRPr lang="en-US" altLang="zh-CN" sz="2200" dirty="0">
                  <a:latin typeface="等线" panose="02010600030101010101" pitchFamily="2" charset="-122"/>
                  <a:ea typeface="等线" panose="02010600030101010101" pitchFamily="2" charset="-122"/>
                  <a:sym typeface="+mn-ea"/>
                </a:endParaRPr>
              </a:p>
              <a:p>
                <a:endParaRPr lang="zh-CN" altLang="en-US" dirty="0"/>
              </a:p>
            </p:txBody>
          </p:sp>
        </mc:Choice>
        <mc:Fallback xmlns="">
          <p:sp>
            <p:nvSpPr>
              <p:cNvPr id="3" name="内容占位符 2">
                <a:extLst>
                  <a:ext uri="{FF2B5EF4-FFF2-40B4-BE49-F238E27FC236}">
                    <a16:creationId xmlns:a16="http://schemas.microsoft.com/office/drawing/2014/main" id="{7EE7070B-A22E-43C6-9AF9-487E286433CD}"/>
                  </a:ext>
                </a:extLst>
              </p:cNvPr>
              <p:cNvSpPr>
                <a:spLocks noGrp="1" noRot="1" noChangeAspect="1" noMove="1" noResize="1" noEditPoints="1" noAdjustHandles="1" noChangeArrowheads="1" noChangeShapeType="1" noTextEdit="1"/>
              </p:cNvSpPr>
              <p:nvPr>
                <p:ph idx="1"/>
              </p:nvPr>
            </p:nvSpPr>
            <p:spPr>
              <a:blipFill>
                <a:blip r:embed="rId3"/>
                <a:stretch>
                  <a:fillRect l="-424" t="-1805" r="-606"/>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2960FB74-3044-4787-B955-202A44E9FF5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8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7E27323-D0E0-4159-8033-3C56AD194181}"/>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𝐹𝑎𝑟𝑚</m:t>
                      </m:r>
                      <m:r>
                        <a:rPr lang="en-US" altLang="zh-CN" i="1">
                          <a:latin typeface="Cambria Math" panose="02040503050406030204" pitchFamily="18" charset="0"/>
                        </a:rPr>
                        <m:t> </m:t>
                      </m:r>
                      <m:r>
                        <a:rPr lang="en-US" altLang="zh-CN" i="1">
                          <a:latin typeface="Cambria Math" panose="02040503050406030204" pitchFamily="18" charset="0"/>
                        </a:rPr>
                        <m:t>𝑇𝑜𝑢𝑟</m:t>
                      </m:r>
                    </m:oMath>
                  </m:oMathPara>
                </a14:m>
                <a:endParaRPr lang="zh-CN" altLang="en-US" dirty="0"/>
              </a:p>
            </p:txBody>
          </p:sp>
        </mc:Choice>
        <mc:Fallback xmlns="">
          <p:sp>
            <p:nvSpPr>
              <p:cNvPr id="2" name="标题 1">
                <a:extLst>
                  <a:ext uri="{FF2B5EF4-FFF2-40B4-BE49-F238E27FC236}">
                    <a16:creationId xmlns:a16="http://schemas.microsoft.com/office/drawing/2014/main" id="{C7E27323-D0E0-4159-8033-3C56AD194181}"/>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59E025-6AFF-4D6F-9611-88F287DF53EE}"/>
                  </a:ext>
                </a:extLst>
              </p:cNvPr>
              <p:cNvSpPr>
                <a:spLocks noGrp="1"/>
              </p:cNvSpPr>
              <p:nvPr>
                <p:ph idx="1"/>
              </p:nvPr>
            </p:nvSpPr>
            <p:spPr/>
            <p:txBody>
              <a:bodyPr/>
              <a:lstStyle/>
              <a:p>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1</m:t>
                    </m:r>
                  </m:oMath>
                </a14:m>
                <a:r>
                  <a:rPr lang="zh-CN" altLang="en-US" sz="2200" dirty="0">
                    <a:latin typeface="等线" panose="02010600030101010101" pitchFamily="2" charset="-122"/>
                    <a:ea typeface="等线" panose="02010600030101010101" pitchFamily="2" charset="-122"/>
                    <a:sym typeface="+mn-ea"/>
                  </a:rPr>
                  <a:t>到</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oMath>
                </a14:m>
                <a:r>
                  <a:rPr lang="zh-CN" altLang="en-US" sz="2200" dirty="0">
                    <a:latin typeface="等线" panose="02010600030101010101" pitchFamily="2" charset="-122"/>
                    <a:ea typeface="等线" panose="02010600030101010101" pitchFamily="2" charset="-122"/>
                    <a:sym typeface="+mn-ea"/>
                  </a:rPr>
                  <a:t>，</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oMath>
                </a14:m>
                <a:r>
                  <a:rPr lang="zh-CN" altLang="en-US" sz="2200" dirty="0">
                    <a:latin typeface="等线" panose="02010600030101010101" pitchFamily="2" charset="-122"/>
                    <a:ea typeface="等线" panose="02010600030101010101" pitchFamily="2" charset="-122"/>
                    <a:sym typeface="+mn-ea"/>
                  </a:rPr>
                  <a:t>到</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1</m:t>
                    </m:r>
                  </m:oMath>
                </a14:m>
                <a:r>
                  <a:rPr lang="zh-CN" altLang="en-US" sz="2200" dirty="0">
                    <a:latin typeface="等线" panose="02010600030101010101" pitchFamily="2" charset="-122"/>
                    <a:ea typeface="等线" panose="02010600030101010101" pitchFamily="2" charset="-122"/>
                    <a:sym typeface="+mn-ea"/>
                  </a:rPr>
                  <a:t>，且路径不相交，我们可以转化为两条</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1</m:t>
                    </m:r>
                  </m:oMath>
                </a14:m>
                <a:r>
                  <a:rPr lang="zh-CN" altLang="en-US" sz="2200" dirty="0">
                    <a:latin typeface="等线" panose="02010600030101010101" pitchFamily="2" charset="-122"/>
                    <a:ea typeface="等线" panose="02010600030101010101" pitchFamily="2" charset="-122"/>
                    <a:sym typeface="+mn-ea"/>
                  </a:rPr>
                  <a:t>到</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oMath>
                </a14:m>
                <a:r>
                  <a:rPr lang="zh-CN" altLang="en-US" sz="2200" dirty="0">
                    <a:latin typeface="等线" panose="02010600030101010101" pitchFamily="2" charset="-122"/>
                    <a:ea typeface="等线" panose="02010600030101010101" pitchFamily="2" charset="-122"/>
                    <a:sym typeface="+mn-ea"/>
                  </a:rPr>
                  <a:t>且不相交的路径。</a:t>
                </a:r>
              </a:p>
              <a:p>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𝑆</m:t>
                    </m:r>
                  </m:oMath>
                </a14:m>
                <a:r>
                  <a:rPr lang="zh-CN" altLang="en-US" sz="2200" dirty="0">
                    <a:latin typeface="等线" panose="02010600030101010101" pitchFamily="2" charset="-122"/>
                    <a:ea typeface="等线" panose="02010600030101010101" pitchFamily="2" charset="-122"/>
                    <a:sym typeface="+mn-ea"/>
                  </a:rPr>
                  <a:t>到</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1</m:t>
                    </m:r>
                  </m:oMath>
                </a14:m>
                <a:r>
                  <a:rPr lang="zh-CN" altLang="en-US" sz="2200" dirty="0">
                    <a:latin typeface="等线" panose="02010600030101010101" pitchFamily="2" charset="-122"/>
                    <a:ea typeface="等线" panose="02010600030101010101" pitchFamily="2" charset="-122"/>
                    <a:sym typeface="+mn-ea"/>
                  </a:rPr>
                  <a:t>连容量为</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2</m:t>
                    </m:r>
                  </m:oMath>
                </a14:m>
                <a:r>
                  <a:rPr lang="zh-CN" altLang="en-US" sz="2200" dirty="0">
                    <a:latin typeface="等线" panose="02010600030101010101" pitchFamily="2" charset="-122"/>
                    <a:ea typeface="等线" panose="02010600030101010101" pitchFamily="2" charset="-122"/>
                    <a:sym typeface="+mn-ea"/>
                  </a:rPr>
                  <a:t>费用为</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0</m:t>
                    </m:r>
                  </m:oMath>
                </a14:m>
                <a:r>
                  <a:rPr lang="zh-CN" altLang="en-US" sz="2200" dirty="0">
                    <a:latin typeface="等线" panose="02010600030101010101" pitchFamily="2" charset="-122"/>
                    <a:ea typeface="等线" panose="02010600030101010101" pitchFamily="2" charset="-122"/>
                    <a:sym typeface="+mn-ea"/>
                  </a:rPr>
                  <a:t>的边，</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oMath>
                </a14:m>
                <a:r>
                  <a:rPr lang="zh-CN" altLang="en-US" sz="2200" dirty="0">
                    <a:latin typeface="等线" panose="02010600030101010101" pitchFamily="2" charset="-122"/>
                    <a:ea typeface="等线" panose="02010600030101010101" pitchFamily="2" charset="-122"/>
                    <a:sym typeface="+mn-ea"/>
                  </a:rPr>
                  <a:t>向</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𝑇</m:t>
                    </m:r>
                  </m:oMath>
                </a14:m>
                <a:r>
                  <a:rPr lang="zh-CN" altLang="en-US" sz="2200" dirty="0">
                    <a:latin typeface="等线" panose="02010600030101010101" pitchFamily="2" charset="-122"/>
                    <a:ea typeface="等线" panose="02010600030101010101" pitchFamily="2" charset="-122"/>
                    <a:sym typeface="+mn-ea"/>
                  </a:rPr>
                  <a:t>连容量为</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2</m:t>
                    </m:r>
                  </m:oMath>
                </a14:m>
                <a:r>
                  <a:rPr lang="zh-CN" altLang="en-US" sz="2200" dirty="0">
                    <a:latin typeface="等线" panose="02010600030101010101" pitchFamily="2" charset="-122"/>
                    <a:ea typeface="等线" panose="02010600030101010101" pitchFamily="2" charset="-122"/>
                    <a:sym typeface="+mn-ea"/>
                  </a:rPr>
                  <a:t>费用为</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0</m:t>
                    </m:r>
                  </m:oMath>
                </a14:m>
                <a:r>
                  <a:rPr lang="zh-CN" altLang="en-US" sz="2200" dirty="0">
                    <a:latin typeface="等线" panose="02010600030101010101" pitchFamily="2" charset="-122"/>
                    <a:ea typeface="等线" panose="02010600030101010101" pitchFamily="2" charset="-122"/>
                    <a:sym typeface="+mn-ea"/>
                  </a:rPr>
                  <a:t>的边，其它边容量都是</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1</m:t>
                    </m:r>
                  </m:oMath>
                </a14:m>
                <a:r>
                  <a:rPr lang="zh-CN" altLang="en-US" sz="2200" dirty="0">
                    <a:latin typeface="等线" panose="02010600030101010101" pitchFamily="2" charset="-122"/>
                    <a:ea typeface="等线" panose="02010600030101010101" pitchFamily="2" charset="-122"/>
                    <a:sym typeface="+mn-ea"/>
                  </a:rPr>
                  <a:t>，费用为原费用，跑最小费用最大流即可。</a:t>
                </a:r>
              </a:p>
              <a:p>
                <a:r>
                  <a:rPr lang="zh-CN" altLang="en-US" sz="2200" dirty="0">
                    <a:latin typeface="等线" panose="02010600030101010101" pitchFamily="2" charset="-122"/>
                    <a:ea typeface="等线" panose="02010600030101010101" pitchFamily="2" charset="-122"/>
                    <a:sym typeface="+mn-ea"/>
                  </a:rPr>
                  <a:t>由于中间的边容量都为</a:t>
                </a:r>
                <a:r>
                  <a:rPr lang="en-US" altLang="zh-CN" sz="2200" dirty="0">
                    <a:latin typeface="等线" panose="02010600030101010101" pitchFamily="2" charset="-122"/>
                    <a:ea typeface="等线" panose="02010600030101010101" pitchFamily="2" charset="-122"/>
                    <a:sym typeface="+mn-ea"/>
                  </a:rPr>
                  <a:t>1</a:t>
                </a:r>
                <a:r>
                  <a:rPr lang="zh-CN" altLang="en-US" sz="2200" dirty="0">
                    <a:latin typeface="等线" panose="02010600030101010101" pitchFamily="2" charset="-122"/>
                    <a:ea typeface="等线" panose="02010600030101010101" pitchFamily="2" charset="-122"/>
                    <a:sym typeface="+mn-ea"/>
                  </a:rPr>
                  <a:t>，每条边就只能走一次。</a:t>
                </a:r>
              </a:p>
              <a:p>
                <a:endParaRPr lang="zh-CN" altLang="en-US" dirty="0"/>
              </a:p>
            </p:txBody>
          </p:sp>
        </mc:Choice>
        <mc:Fallback xmlns="">
          <p:sp>
            <p:nvSpPr>
              <p:cNvPr id="3" name="内容占位符 2">
                <a:extLst>
                  <a:ext uri="{FF2B5EF4-FFF2-40B4-BE49-F238E27FC236}">
                    <a16:creationId xmlns:a16="http://schemas.microsoft.com/office/drawing/2014/main" id="{A859E025-6AFF-4D6F-9611-88F287DF53EE}"/>
                  </a:ext>
                </a:extLst>
              </p:cNvPr>
              <p:cNvSpPr>
                <a:spLocks noGrp="1" noRot="1" noChangeAspect="1" noMove="1" noResize="1" noEditPoints="1" noAdjustHandles="1" noChangeArrowheads="1" noChangeShapeType="1" noTextEdit="1"/>
              </p:cNvSpPr>
              <p:nvPr>
                <p:ph idx="1"/>
              </p:nvPr>
            </p:nvSpPr>
            <p:spPr>
              <a:blipFill>
                <a:blip r:embed="rId3"/>
                <a:stretch>
                  <a:fillRect l="-424" t="-1805" r="-345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E8496C59-B9EE-4D18-A0BA-919053923727}"/>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204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7EF7B-2BBB-4B1F-BC77-5CB7CC5144FE}"/>
              </a:ext>
            </a:extLst>
          </p:cNvPr>
          <p:cNvSpPr>
            <a:spLocks noGrp="1"/>
          </p:cNvSpPr>
          <p:nvPr>
            <p:ph type="title"/>
          </p:nvPr>
        </p:nvSpPr>
        <p:spPr/>
        <p:txBody>
          <a:bodyPr/>
          <a:lstStyle/>
          <a:p>
            <a:r>
              <a:rPr lang="zh-CN" altLang="en-US" dirty="0"/>
              <a:t>定义</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38BE21C-3869-4AF8-8D2B-B449309E7996}"/>
                  </a:ext>
                </a:extLst>
              </p:cNvPr>
              <p:cNvSpPr>
                <a:spLocks noGrp="1"/>
              </p:cNvSpPr>
              <p:nvPr>
                <p:ph idx="1"/>
              </p:nvPr>
            </p:nvSpPr>
            <p:spPr/>
            <p:txBody>
              <a:bodyPr>
                <a:noAutofit/>
              </a:bodyPr>
              <a:lstStyle/>
              <a:p>
                <a:r>
                  <a:rPr lang="zh-CN" altLang="en-US" sz="2200" dirty="0">
                    <a:latin typeface="等线" panose="02010600030101010101" pitchFamily="2" charset="-122"/>
                    <a:ea typeface="等线" panose="02010600030101010101" pitchFamily="2" charset="-122"/>
                  </a:rPr>
                  <a:t>设</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𝑉</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𝐸</m:t>
                    </m:r>
                    <m:r>
                      <a:rPr lang="en-US" altLang="zh-CN" sz="2200" dirty="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是一个无向图，如果顶点</a:t>
                </a:r>
                <a14:m>
                  <m:oMath xmlns:m="http://schemas.openxmlformats.org/officeDocument/2006/math">
                    <m:r>
                      <a:rPr lang="en-US" altLang="zh-CN" sz="2200" dirty="0">
                        <a:latin typeface="Cambria Math" panose="02040503050406030204" pitchFamily="18" charset="0"/>
                        <a:ea typeface="等线" panose="02010600030101010101" pitchFamily="2" charset="-122"/>
                      </a:rPr>
                      <m:t>𝑉</m:t>
                    </m:r>
                  </m:oMath>
                </a14:m>
                <a:r>
                  <a:rPr lang="zh-CN" altLang="en-US" sz="2200" dirty="0">
                    <a:latin typeface="等线" panose="02010600030101010101" pitchFamily="2" charset="-122"/>
                    <a:ea typeface="等线" panose="02010600030101010101" pitchFamily="2" charset="-122"/>
                  </a:rPr>
                  <a:t>可分割为两个互不相交的子集</a:t>
                </a:r>
                <a14:m>
                  <m:oMath xmlns:m="http://schemas.openxmlformats.org/officeDocument/2006/math">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𝐴</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𝐵</m:t>
                        </m:r>
                      </m:e>
                    </m:d>
                  </m:oMath>
                </a14:m>
                <a:r>
                  <a:rPr lang="zh-CN" altLang="en-US" sz="2200" dirty="0">
                    <a:latin typeface="等线" panose="02010600030101010101" pitchFamily="2" charset="-122"/>
                    <a:ea typeface="等线" panose="02010600030101010101" pitchFamily="2" charset="-122"/>
                  </a:rPr>
                  <a:t>，并且图中的每条边</a:t>
                </a:r>
                <a14:m>
                  <m:oMath xmlns:m="http://schemas.openxmlformats.org/officeDocument/2006/math">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𝑖</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𝑗</m:t>
                        </m:r>
                      </m:e>
                    </m:d>
                  </m:oMath>
                </a14:m>
                <a:r>
                  <a:rPr lang="zh-CN" altLang="en-US" sz="2200" dirty="0">
                    <a:latin typeface="等线" panose="02010600030101010101" pitchFamily="2" charset="-122"/>
                    <a:ea typeface="等线" panose="02010600030101010101" pitchFamily="2" charset="-122"/>
                  </a:rPr>
                  <a:t>所关联的两个顶点</a:t>
                </a:r>
                <a14:m>
                  <m:oMath xmlns:m="http://schemas.openxmlformats.org/officeDocument/2006/math">
                    <m:r>
                      <a:rPr lang="en-US" altLang="zh-CN" sz="2200" dirty="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r>
                      <a:rPr lang="en-US" altLang="zh-CN" sz="2200" dirty="0">
                        <a:latin typeface="Cambria Math" panose="02040503050406030204" pitchFamily="18" charset="0"/>
                        <a:ea typeface="等线" panose="02010600030101010101" pitchFamily="2" charset="-122"/>
                      </a:rPr>
                      <m:t>𝑗</m:t>
                    </m:r>
                  </m:oMath>
                </a14:m>
                <a:r>
                  <a:rPr lang="zh-CN" altLang="en-US" sz="2200" dirty="0">
                    <a:latin typeface="等线" panose="02010600030101010101" pitchFamily="2" charset="-122"/>
                    <a:ea typeface="等线" panose="02010600030101010101" pitchFamily="2" charset="-122"/>
                  </a:rPr>
                  <a:t>分别属于这两个不同的顶点集</a:t>
                </a:r>
                <a14:m>
                  <m:oMath xmlns:m="http://schemas.openxmlformats.org/officeDocument/2006/math">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𝐴</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𝐵</m:t>
                        </m:r>
                      </m:e>
                    </m:d>
                  </m:oMath>
                </a14:m>
                <a:r>
                  <a:rPr lang="zh-CN" altLang="en-US" sz="2200" dirty="0">
                    <a:latin typeface="等线" panose="02010600030101010101" pitchFamily="2" charset="-122"/>
                    <a:ea typeface="等线" panose="02010600030101010101" pitchFamily="2" charset="-122"/>
                  </a:rPr>
                  <a:t>，则称图</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oMath>
                </a14:m>
                <a:r>
                  <a:rPr lang="zh-CN" altLang="en-US" sz="2200" dirty="0">
                    <a:latin typeface="等线" panose="02010600030101010101" pitchFamily="2" charset="-122"/>
                    <a:ea typeface="等线" panose="02010600030101010101" pitchFamily="2" charset="-122"/>
                  </a:rPr>
                  <a:t>为一个二分图。</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zh-CN" sz="2200" dirty="0">
                    <a:latin typeface="等线" panose="02010600030101010101" pitchFamily="2" charset="-122"/>
                    <a:ea typeface="等线" panose="02010600030101010101" pitchFamily="2" charset="-122"/>
                  </a:rPr>
                  <a:t>对于图</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𝑉</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𝐸</m:t>
                    </m:r>
                    <m:r>
                      <a:rPr lang="en-US" altLang="zh-CN" sz="2200" dirty="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匹配：</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oMath>
                </a14:m>
                <a:r>
                  <a:rPr lang="zh-CN" altLang="en-US" sz="2200" dirty="0">
                    <a:latin typeface="等线" panose="02010600030101010101" pitchFamily="2" charset="-122"/>
                    <a:ea typeface="等线" panose="02010600030101010101" pitchFamily="2" charset="-122"/>
                  </a:rPr>
                  <a:t>中两两没有公共端点的边的集合。</a:t>
                </a:r>
              </a:p>
              <a:p>
                <a:pPr algn="just">
                  <a:lnSpc>
                    <a:spcPct val="120000"/>
                  </a:lnSpc>
                </a:pPr>
                <a:r>
                  <a:rPr lang="zh-CN" altLang="en-US" sz="2200" dirty="0">
                    <a:latin typeface="等线" panose="02010600030101010101" pitchFamily="2" charset="-122"/>
                    <a:ea typeface="等线" panose="02010600030101010101" pitchFamily="2" charset="-122"/>
                  </a:rPr>
                  <a:t>边覆盖：</a:t>
                </a:r>
                <a:r>
                  <a:rPr lang="zh-CN" altLang="en-US" sz="2200" dirty="0">
                    <a:latin typeface="等线" panose="02010600030101010101" pitchFamily="2" charset="-122"/>
                    <a:ea typeface="等线" panose="02010600030101010101" pitchFamily="2" charset="-122"/>
                    <a:sym typeface="+mn-ea"/>
                  </a:rPr>
                  <a:t>使得</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oMath>
                </a14:m>
                <a:r>
                  <a:rPr lang="zh-CN" altLang="en-US" sz="2200" dirty="0">
                    <a:latin typeface="等线" panose="02010600030101010101" pitchFamily="2" charset="-122"/>
                    <a:ea typeface="等线" panose="02010600030101010101" pitchFamily="2" charset="-122"/>
                  </a:rPr>
                  <a:t>中任意一个点都至少是一条边端点的边</a:t>
                </a:r>
                <a:r>
                  <a:rPr lang="zh-CN" altLang="en-US" sz="2200" dirty="0">
                    <a:latin typeface="等线" panose="02010600030101010101" pitchFamily="2" charset="-122"/>
                    <a:ea typeface="等线" panose="02010600030101010101" pitchFamily="2" charset="-122"/>
                    <a:sym typeface="+mn-ea"/>
                  </a:rPr>
                  <a:t>的</a:t>
                </a:r>
                <a:r>
                  <a:rPr lang="zh-CN" altLang="en-US" sz="2200" dirty="0">
                    <a:latin typeface="等线" panose="02010600030101010101" pitchFamily="2" charset="-122"/>
                    <a:ea typeface="等线" panose="02010600030101010101" pitchFamily="2" charset="-122"/>
                  </a:rPr>
                  <a:t>集</a:t>
                </a:r>
                <a:r>
                  <a:rPr lang="zh-CN" altLang="en-US" sz="2200" dirty="0">
                    <a:latin typeface="等线" panose="02010600030101010101" pitchFamily="2" charset="-122"/>
                    <a:ea typeface="等线" panose="02010600030101010101" pitchFamily="2" charset="-122"/>
                    <a:sym typeface="+mn-ea"/>
                  </a:rPr>
                  <a:t>合。</a:t>
                </a:r>
              </a:p>
              <a:p>
                <a:pPr algn="just">
                  <a:lnSpc>
                    <a:spcPct val="120000"/>
                  </a:lnSpc>
                </a:pPr>
                <a:r>
                  <a:rPr lang="zh-CN" altLang="en-US" sz="2200" dirty="0">
                    <a:latin typeface="等线" panose="02010600030101010101" pitchFamily="2" charset="-122"/>
                    <a:ea typeface="等线" panose="02010600030101010101" pitchFamily="2" charset="-122"/>
                    <a:sym typeface="+mn-ea"/>
                  </a:rPr>
                  <a:t>独立集：</a:t>
                </a:r>
                <a:r>
                  <a:rPr lang="en-US" altLang="zh-CN" sz="2200" dirty="0">
                    <a:latin typeface="等线" panose="02010600030101010101" pitchFamily="2" charset="-122"/>
                    <a:ea typeface="等线" panose="02010600030101010101" pitchFamily="2" charset="-122"/>
                  </a:rPr>
                  <a:t> </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oMath>
                </a14:m>
                <a:r>
                  <a:rPr lang="zh-CN" altLang="en-US" sz="2200" dirty="0">
                    <a:latin typeface="等线" panose="02010600030101010101" pitchFamily="2" charset="-122"/>
                    <a:ea typeface="等线" panose="02010600030101010101" pitchFamily="2" charset="-122"/>
                    <a:sym typeface="+mn-ea"/>
                  </a:rPr>
                  <a:t>中两两之间没有边直接相连的点的集合。</a:t>
                </a:r>
              </a:p>
              <a:p>
                <a:pPr algn="just">
                  <a:lnSpc>
                    <a:spcPct val="120000"/>
                  </a:lnSpc>
                </a:pPr>
                <a:r>
                  <a:rPr lang="zh-CN" altLang="en-US" sz="2200" dirty="0">
                    <a:latin typeface="等线" panose="02010600030101010101" pitchFamily="2" charset="-122"/>
                    <a:ea typeface="等线" panose="02010600030101010101" pitchFamily="2" charset="-122"/>
                    <a:sym typeface="+mn-ea"/>
                  </a:rPr>
                  <a:t>覆盖集：使得</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oMath>
                </a14:m>
                <a:r>
                  <a:rPr lang="zh-CN" altLang="en-US" sz="2200" dirty="0">
                    <a:latin typeface="等线" panose="02010600030101010101" pitchFamily="2" charset="-122"/>
                    <a:ea typeface="等线" panose="02010600030101010101" pitchFamily="2" charset="-122"/>
                    <a:sym typeface="+mn-ea"/>
                  </a:rPr>
                  <a:t>中任意一条边都至少有一个端点在集合内的点的集合。</a:t>
                </a:r>
                <a:endParaRPr lang="en-US" altLang="zh-CN" sz="2200" dirty="0">
                  <a:latin typeface="等线" panose="02010600030101010101" pitchFamily="2" charset="-122"/>
                  <a:ea typeface="等线" panose="02010600030101010101" pitchFamily="2" charset="-122"/>
                  <a:sym typeface="+mn-ea"/>
                </a:endParaRPr>
              </a:p>
              <a:p>
                <a:endParaRPr lang="zh-CN" altLang="en-US" sz="2200" dirty="0"/>
              </a:p>
            </p:txBody>
          </p:sp>
        </mc:Choice>
        <mc:Fallback>
          <p:sp>
            <p:nvSpPr>
              <p:cNvPr id="3" name="内容占位符 2">
                <a:extLst>
                  <a:ext uri="{FF2B5EF4-FFF2-40B4-BE49-F238E27FC236}">
                    <a16:creationId xmlns:a16="http://schemas.microsoft.com/office/drawing/2014/main" id="{238BE21C-3869-4AF8-8D2B-B449309E7996}"/>
                  </a:ext>
                </a:extLst>
              </p:cNvPr>
              <p:cNvSpPr>
                <a:spLocks noGrp="1" noRot="1" noChangeAspect="1" noMove="1" noResize="1" noEditPoints="1" noAdjustHandles="1" noChangeArrowheads="1" noChangeShapeType="1" noTextEdit="1"/>
              </p:cNvSpPr>
              <p:nvPr>
                <p:ph idx="1"/>
              </p:nvPr>
            </p:nvSpPr>
            <p:spPr>
              <a:blipFill>
                <a:blip r:embed="rId2"/>
                <a:stretch>
                  <a:fillRect l="-424" t="-1805" r="-727"/>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A4E16B7F-FF69-4FBE-91D9-6485C66267F5}"/>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017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22E974A-9471-4862-A0EC-B94C85240F3F}"/>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𝑆𝑡𝑜𝑛𝑒</m:t>
                      </m:r>
                    </m:oMath>
                  </m:oMathPara>
                </a14:m>
                <a:endParaRPr lang="zh-CN" altLang="en-US" dirty="0"/>
              </a:p>
            </p:txBody>
          </p:sp>
        </mc:Choice>
        <mc:Fallback xmlns="">
          <p:sp>
            <p:nvSpPr>
              <p:cNvPr id="2" name="标题 1">
                <a:extLst>
                  <a:ext uri="{FF2B5EF4-FFF2-40B4-BE49-F238E27FC236}">
                    <a16:creationId xmlns:a16="http://schemas.microsoft.com/office/drawing/2014/main" id="{D22E974A-9471-4862-A0EC-B94C85240F3F}"/>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D78CB8-26BB-4EC2-A0AA-530784758696}"/>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sym typeface="+mn-ea"/>
                  </a:rPr>
                  <a:t>在无向图</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𝐺</m:t>
                    </m:r>
                  </m:oMath>
                </a14:m>
                <a:r>
                  <a:rPr lang="zh-CN" altLang="en-US" sz="2200" dirty="0">
                    <a:latin typeface="等线" panose="02010600030101010101" pitchFamily="2" charset="-122"/>
                    <a:ea typeface="等线" panose="02010600030101010101" pitchFamily="2" charset="-122"/>
                    <a:sym typeface="+mn-ea"/>
                  </a:rPr>
                  <a:t>中，要从源点</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𝑆</m:t>
                    </m:r>
                  </m:oMath>
                </a14:m>
                <a:r>
                  <a:rPr lang="zh-CN" altLang="en-US" sz="2200" dirty="0">
                    <a:latin typeface="等线" panose="02010600030101010101" pitchFamily="2" charset="-122"/>
                    <a:ea typeface="等线" panose="02010600030101010101" pitchFamily="2" charset="-122"/>
                    <a:sym typeface="+mn-ea"/>
                  </a:rPr>
                  <a:t>购买一些石头并运到汇点</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𝑇</m:t>
                    </m:r>
                  </m:oMath>
                </a14:m>
                <a:r>
                  <a:rPr lang="zh-CN" altLang="en-US" sz="2200" dirty="0">
                    <a:latin typeface="等线" panose="02010600030101010101" pitchFamily="2" charset="-122"/>
                    <a:ea typeface="等线" panose="02010600030101010101" pitchFamily="2" charset="-122"/>
                    <a:sym typeface="+mn-ea"/>
                  </a:rPr>
                  <a:t>。每块石头单价是</a:t>
                </a:r>
                <a14:m>
                  <m:oMath xmlns:m="http://schemas.openxmlformats.org/officeDocument/2006/math">
                    <m:r>
                      <a:rPr lang="en-US" altLang="zh-CN" sz="2200">
                        <a:latin typeface="Cambria Math" panose="02040503050406030204" pitchFamily="18" charset="0"/>
                        <a:ea typeface="等线" panose="02010600030101010101" pitchFamily="2" charset="-122"/>
                        <a:sym typeface="+mn-ea"/>
                      </a:rPr>
                      <m:t>𝑃</m:t>
                    </m:r>
                  </m:oMath>
                </a14:m>
                <a:r>
                  <a:rPr lang="zh-CN" altLang="en-US" sz="2200" dirty="0">
                    <a:latin typeface="等线" panose="02010600030101010101" pitchFamily="2" charset="-122"/>
                    <a:ea typeface="等线" panose="02010600030101010101" pitchFamily="2" charset="-122"/>
                    <a:sym typeface="+mn-ea"/>
                  </a:rPr>
                  <a:t>元。每条边</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𝑖</m:t>
                    </m:r>
                  </m:oMath>
                </a14:m>
                <a:r>
                  <a:rPr lang="zh-CN" altLang="en-US" sz="2200" dirty="0">
                    <a:latin typeface="等线" panose="02010600030101010101" pitchFamily="2" charset="-122"/>
                    <a:ea typeface="等线" panose="02010600030101010101" pitchFamily="2" charset="-122"/>
                    <a:sym typeface="+mn-ea"/>
                  </a:rPr>
                  <a:t>有一个初始容量</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𝐶</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，当容量超过</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𝐶</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时，每增加一单位容量要额外花费</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𝐸</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元。现在你手头只有</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𝑐</m:t>
                    </m:r>
                  </m:oMath>
                </a14:m>
                <a:r>
                  <a:rPr lang="zh-CN" altLang="en-US" sz="2200" dirty="0">
                    <a:latin typeface="等线" panose="02010600030101010101" pitchFamily="2" charset="-122"/>
                    <a:ea typeface="等线" panose="02010600030101010101" pitchFamily="2" charset="-122"/>
                    <a:sym typeface="+mn-ea"/>
                  </a:rPr>
                  <a:t>元，问最多能买多少块石头并成功运到目的地。</a:t>
                </a:r>
                <a:endParaRPr lang="en-US" altLang="zh-CN" sz="2200" dirty="0">
                  <a:latin typeface="等线" panose="02010600030101010101" pitchFamily="2" charset="-122"/>
                  <a:ea typeface="等线" panose="02010600030101010101" pitchFamily="2" charset="-122"/>
                  <a:sym typeface="+mn-ea"/>
                </a:endParaRPr>
              </a:p>
              <a:p>
                <a14:m>
                  <m:oMath xmlns:m="http://schemas.openxmlformats.org/officeDocument/2006/math">
                    <m:r>
                      <a:rPr lang="en-US" altLang="zh-CN" sz="2200">
                        <a:latin typeface="Cambria Math" panose="02040503050406030204" pitchFamily="18" charset="0"/>
                        <a:ea typeface="等线" panose="02010600030101010101" pitchFamily="2" charset="-122"/>
                        <a:sym typeface="+mn-ea"/>
                      </a:rPr>
                      <m:t>𝑛</m:t>
                    </m:r>
                    <m:r>
                      <a:rPr lang="en-US" altLang="zh-CN" sz="2200">
                        <a:latin typeface="Cambria Math" panose="02040503050406030204" pitchFamily="18" charset="0"/>
                        <a:ea typeface="等线" panose="02010600030101010101" pitchFamily="2" charset="-122"/>
                        <a:sym typeface="+mn-ea"/>
                      </a:rPr>
                      <m:t>≤1000</m:t>
                    </m:r>
                  </m:oMath>
                </a14:m>
                <a:r>
                  <a:rPr lang="zh-CN" altLang="en-US" sz="2200" dirty="0">
                    <a:latin typeface="等线" panose="02010600030101010101" pitchFamily="2" charset="-122"/>
                    <a:ea typeface="等线" panose="02010600030101010101" pitchFamily="2" charset="-122"/>
                    <a:sym typeface="+mn-ea"/>
                  </a:rPr>
                  <a:t>，</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𝑚</m:t>
                    </m:r>
                    <m:r>
                      <a:rPr lang="en-US" altLang="zh-CN" sz="2200" dirty="0">
                        <a:latin typeface="Cambria Math" panose="02040503050406030204" pitchFamily="18" charset="0"/>
                        <a:ea typeface="等线" panose="02010600030101010101" pitchFamily="2" charset="-122"/>
                        <a:sym typeface="+mn-ea"/>
                      </a:rPr>
                      <m:t>,</m:t>
                    </m:r>
                    <m:r>
                      <a:rPr lang="en-US" altLang="zh-CN" sz="2200" dirty="0">
                        <a:latin typeface="Cambria Math" panose="02040503050406030204" pitchFamily="18" charset="0"/>
                        <a:ea typeface="等线" panose="02010600030101010101" pitchFamily="2" charset="-122"/>
                        <a:sym typeface="+mn-ea"/>
                      </a:rPr>
                      <m:t>𝑃</m:t>
                    </m:r>
                    <m:r>
                      <a:rPr lang="en-US" altLang="zh-CN" sz="2200" dirty="0">
                        <a:latin typeface="Cambria Math" panose="02040503050406030204" pitchFamily="18" charset="0"/>
                        <a:ea typeface="等线" panose="02010600030101010101" pitchFamily="2" charset="-122"/>
                        <a:sym typeface="+mn-ea"/>
                      </a:rPr>
                      <m:t>,</m:t>
                    </m:r>
                    <m:sSub>
                      <m:sSubPr>
                        <m:ctrlPr>
                          <a:rPr lang="en-US" altLang="zh-CN" sz="2200" i="1" dirty="0">
                            <a:latin typeface="Cambria Math" panose="02040503050406030204" pitchFamily="18" charset="0"/>
                            <a:ea typeface="等线" panose="02010600030101010101" pitchFamily="2" charset="-122"/>
                            <a:sym typeface="+mn-ea"/>
                          </a:rPr>
                        </m:ctrlPr>
                      </m:sSubPr>
                      <m:e>
                        <m:r>
                          <a:rPr lang="en-US" altLang="zh-CN" sz="2200" dirty="0">
                            <a:latin typeface="Cambria Math" panose="02040503050406030204" pitchFamily="18" charset="0"/>
                            <a:ea typeface="等线" panose="02010600030101010101" pitchFamily="2" charset="-122"/>
                            <a:sym typeface="+mn-ea"/>
                          </a:rPr>
                          <m:t>𝐶</m:t>
                        </m:r>
                      </m:e>
                      <m:sub>
                        <m:r>
                          <a:rPr lang="en-US" altLang="zh-CN" sz="2200" dirty="0">
                            <a:latin typeface="Cambria Math" panose="02040503050406030204" pitchFamily="18" charset="0"/>
                            <a:ea typeface="等线" panose="02010600030101010101" pitchFamily="2" charset="-122"/>
                            <a:sym typeface="+mn-ea"/>
                          </a:rPr>
                          <m:t>𝑖</m:t>
                        </m:r>
                      </m:sub>
                    </m:sSub>
                    <m:r>
                      <a:rPr lang="en-US" altLang="zh-CN" sz="2200" dirty="0">
                        <a:latin typeface="Cambria Math" panose="02040503050406030204" pitchFamily="18" charset="0"/>
                        <a:ea typeface="等线" panose="02010600030101010101" pitchFamily="2" charset="-122"/>
                        <a:sym typeface="+mn-ea"/>
                      </a:rPr>
                      <m:t>,</m:t>
                    </m:r>
                    <m:sSub>
                      <m:sSubPr>
                        <m:ctrlPr>
                          <a:rPr lang="en-US" altLang="zh-CN" sz="2200" i="1" dirty="0">
                            <a:latin typeface="Cambria Math" panose="02040503050406030204" pitchFamily="18" charset="0"/>
                            <a:ea typeface="等线" panose="02010600030101010101" pitchFamily="2" charset="-122"/>
                            <a:sym typeface="+mn-ea"/>
                          </a:rPr>
                        </m:ctrlPr>
                      </m:sSubPr>
                      <m:e>
                        <m:r>
                          <a:rPr lang="en-US" altLang="zh-CN" sz="2200" dirty="0">
                            <a:latin typeface="Cambria Math" panose="02040503050406030204" pitchFamily="18" charset="0"/>
                            <a:ea typeface="等线" panose="02010600030101010101" pitchFamily="2" charset="-122"/>
                            <a:sym typeface="+mn-ea"/>
                          </a:rPr>
                          <m:t>𝐸</m:t>
                        </m:r>
                      </m:e>
                      <m:sub>
                        <m:r>
                          <a:rPr lang="en-US" altLang="zh-CN" sz="2200" dirty="0">
                            <a:latin typeface="Cambria Math" panose="02040503050406030204" pitchFamily="18" charset="0"/>
                            <a:ea typeface="等线" panose="02010600030101010101" pitchFamily="2" charset="-122"/>
                            <a:sym typeface="+mn-ea"/>
                          </a:rPr>
                          <m:t>𝑖</m:t>
                        </m:r>
                      </m:sub>
                    </m:sSub>
                    <m:r>
                      <a:rPr lang="en-US" altLang="zh-CN" sz="2200" dirty="0">
                        <a:latin typeface="Cambria Math" panose="02040503050406030204" pitchFamily="18" charset="0"/>
                        <a:ea typeface="等线" panose="02010600030101010101" pitchFamily="2" charset="-122"/>
                        <a:sym typeface="+mn-ea"/>
                      </a:rPr>
                      <m:t>≤</m:t>
                    </m:r>
                    <m:sSup>
                      <m:sSupPr>
                        <m:ctrlPr>
                          <a:rPr lang="en-US" altLang="zh-CN" sz="2200" i="1" dirty="0">
                            <a:latin typeface="Cambria Math" panose="02040503050406030204" pitchFamily="18" charset="0"/>
                            <a:ea typeface="等线" panose="02010600030101010101" pitchFamily="2" charset="-122"/>
                            <a:sym typeface="+mn-ea"/>
                          </a:rPr>
                        </m:ctrlPr>
                      </m:sSupPr>
                      <m:e>
                        <m:r>
                          <a:rPr lang="en-US" altLang="zh-CN" sz="2200" dirty="0">
                            <a:latin typeface="Cambria Math" panose="02040503050406030204" pitchFamily="18" charset="0"/>
                            <a:ea typeface="等线" panose="02010600030101010101" pitchFamily="2" charset="-122"/>
                            <a:sym typeface="+mn-ea"/>
                          </a:rPr>
                          <m:t>10</m:t>
                        </m:r>
                      </m:e>
                      <m:sup>
                        <m:r>
                          <a:rPr lang="en-US" altLang="zh-CN" sz="2200" dirty="0">
                            <a:latin typeface="Cambria Math" panose="02040503050406030204" pitchFamily="18" charset="0"/>
                            <a:ea typeface="等线" panose="02010600030101010101" pitchFamily="2" charset="-122"/>
                            <a:sym typeface="+mn-ea"/>
                          </a:rPr>
                          <m:t>4</m:t>
                        </m:r>
                      </m:sup>
                    </m:sSup>
                  </m:oMath>
                </a14:m>
                <a:r>
                  <a:rPr lang="zh-CN" altLang="en-US" sz="2200" dirty="0">
                    <a:latin typeface="等线" panose="02010600030101010101" pitchFamily="2" charset="-122"/>
                    <a:ea typeface="等线" panose="02010600030101010101" pitchFamily="2" charset="-122"/>
                    <a:sym typeface="+mn-ea"/>
                  </a:rPr>
                  <a:t>，</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𝑐</m:t>
                    </m:r>
                    <m:r>
                      <a:rPr lang="en-US" altLang="zh-CN" sz="2200" dirty="0">
                        <a:latin typeface="Cambria Math" panose="02040503050406030204" pitchFamily="18" charset="0"/>
                        <a:ea typeface="等线" panose="02010600030101010101" pitchFamily="2" charset="-122"/>
                        <a:sym typeface="+mn-ea"/>
                      </a:rPr>
                      <m:t>≤</m:t>
                    </m:r>
                    <m:sSup>
                      <m:sSupPr>
                        <m:ctrlPr>
                          <a:rPr lang="en-US" altLang="zh-CN" sz="2200" i="1" dirty="0">
                            <a:latin typeface="Cambria Math" panose="02040503050406030204" pitchFamily="18" charset="0"/>
                            <a:ea typeface="等线" panose="02010600030101010101" pitchFamily="2" charset="-122"/>
                            <a:sym typeface="+mn-ea"/>
                          </a:rPr>
                        </m:ctrlPr>
                      </m:sSupPr>
                      <m:e>
                        <m:r>
                          <a:rPr lang="en-US" altLang="zh-CN" sz="2200" dirty="0">
                            <a:latin typeface="Cambria Math" panose="02040503050406030204" pitchFamily="18" charset="0"/>
                            <a:ea typeface="等线" panose="02010600030101010101" pitchFamily="2" charset="-122"/>
                            <a:sym typeface="+mn-ea"/>
                          </a:rPr>
                          <m:t>10</m:t>
                        </m:r>
                      </m:e>
                      <m:sup>
                        <m:r>
                          <a:rPr lang="en-US" altLang="zh-CN" sz="2200" dirty="0">
                            <a:latin typeface="Cambria Math" panose="02040503050406030204" pitchFamily="18" charset="0"/>
                            <a:ea typeface="等线" panose="02010600030101010101" pitchFamily="2" charset="-122"/>
                            <a:sym typeface="+mn-ea"/>
                          </a:rPr>
                          <m:t>8</m:t>
                        </m:r>
                      </m:sup>
                    </m:sSup>
                  </m:oMath>
                </a14:m>
                <a:r>
                  <a:rPr lang="zh-CN" altLang="en-US" sz="2200" dirty="0">
                    <a:latin typeface="等线" panose="02010600030101010101" pitchFamily="2" charset="-122"/>
                    <a:ea typeface="等线" panose="02010600030101010101" pitchFamily="2" charset="-122"/>
                    <a:sym typeface="+mn-ea"/>
                  </a:rPr>
                  <a:t>。</a:t>
                </a:r>
              </a:p>
              <a:p>
                <a:endParaRPr lang="zh-CN" altLang="en-US" dirty="0"/>
              </a:p>
            </p:txBody>
          </p:sp>
        </mc:Choice>
        <mc:Fallback xmlns="">
          <p:sp>
            <p:nvSpPr>
              <p:cNvPr id="3" name="内容占位符 2">
                <a:extLst>
                  <a:ext uri="{FF2B5EF4-FFF2-40B4-BE49-F238E27FC236}">
                    <a16:creationId xmlns:a16="http://schemas.microsoft.com/office/drawing/2014/main" id="{98D78CB8-26BB-4EC2-A0AA-530784758696}"/>
                  </a:ext>
                </a:extLst>
              </p:cNvPr>
              <p:cNvSpPr>
                <a:spLocks noGrp="1" noRot="1" noChangeAspect="1" noMove="1" noResize="1" noEditPoints="1" noAdjustHandles="1" noChangeArrowheads="1" noChangeShapeType="1" noTextEdit="1"/>
              </p:cNvSpPr>
              <p:nvPr>
                <p:ph idx="1"/>
              </p:nvPr>
            </p:nvSpPr>
            <p:spPr>
              <a:blipFill>
                <a:blip r:embed="rId3"/>
                <a:stretch>
                  <a:fillRect l="-424" t="-1805" r="-351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F83B1055-5298-456A-B38C-908090F7B9A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088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F00EF75-E52C-4223-9B95-201361CEC66F}"/>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𝑆𝑡𝑜𝑛𝑒</m:t>
                      </m:r>
                    </m:oMath>
                  </m:oMathPara>
                </a14:m>
                <a:endParaRPr lang="zh-CN" altLang="en-US" dirty="0"/>
              </a:p>
            </p:txBody>
          </p:sp>
        </mc:Choice>
        <mc:Fallback xmlns="">
          <p:sp>
            <p:nvSpPr>
              <p:cNvPr id="2" name="标题 1">
                <a:extLst>
                  <a:ext uri="{FF2B5EF4-FFF2-40B4-BE49-F238E27FC236}">
                    <a16:creationId xmlns:a16="http://schemas.microsoft.com/office/drawing/2014/main" id="{DF00EF75-E52C-4223-9B95-201361CEC66F}"/>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C352DE-1E0F-4FE4-B713-E730840B857F}"/>
                  </a:ext>
                </a:extLst>
              </p:cNvPr>
              <p:cNvSpPr>
                <a:spLocks noGrp="1"/>
              </p:cNvSpPr>
              <p:nvPr>
                <p:ph idx="1"/>
              </p:nvPr>
            </p:nvSpPr>
            <p:spPr/>
            <p:txBody>
              <a:bodyPr>
                <a:normAutofit/>
              </a:bodyPr>
              <a:lstStyle/>
              <a:p>
                <a:r>
                  <a:rPr lang="zh-CN" altLang="en-US" sz="2200" dirty="0">
                    <a:latin typeface="等线" panose="02010600030101010101" pitchFamily="2" charset="-122"/>
                    <a:ea typeface="等线" panose="02010600030101010101" pitchFamily="2" charset="-122"/>
                    <a:sym typeface="+mn-ea"/>
                  </a:rPr>
                  <a:t>当流量不大于初始容量时费用为</a:t>
                </a:r>
                <a14:m>
                  <m:oMath xmlns:m="http://schemas.openxmlformats.org/officeDocument/2006/math">
                    <m:r>
                      <a:rPr lang="zh-CN" altLang="en-US" sz="2200" dirty="0">
                        <a:latin typeface="Cambria Math" panose="02040503050406030204" pitchFamily="18" charset="0"/>
                        <a:ea typeface="等线" panose="02010600030101010101" pitchFamily="2" charset="-122"/>
                        <a:sym typeface="+mn-ea"/>
                      </a:rPr>
                      <m:t>0</m:t>
                    </m:r>
                  </m:oMath>
                </a14:m>
                <a:r>
                  <a:rPr lang="zh-CN" altLang="en-US" sz="2200" dirty="0">
                    <a:latin typeface="等线" panose="02010600030101010101" pitchFamily="2" charset="-122"/>
                    <a:ea typeface="等线" panose="02010600030101010101" pitchFamily="2" charset="-122"/>
                    <a:sym typeface="+mn-ea"/>
                  </a:rPr>
                  <a:t>，大于则费用为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𝐸</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，可以流无限流量。</a:t>
                </a:r>
                <a:endParaRPr lang="en-US" altLang="zh-CN" sz="2200" dirty="0">
                  <a:latin typeface="等线" panose="02010600030101010101" pitchFamily="2" charset="-122"/>
                  <a:ea typeface="等线" panose="02010600030101010101" pitchFamily="2" charset="-122"/>
                  <a:sym typeface="+mn-ea"/>
                </a:endParaRPr>
              </a:p>
              <a:p>
                <a:r>
                  <a:rPr lang="zh-CN" altLang="en-US" sz="2200" dirty="0">
                    <a:latin typeface="等线" panose="02010600030101010101" pitchFamily="2" charset="-122"/>
                    <a:ea typeface="等线" panose="02010600030101010101" pitchFamily="2" charset="-122"/>
                    <a:sym typeface="+mn-ea"/>
                  </a:rPr>
                  <a:t>我们可以把边</a:t>
                </a:r>
                <a14:m>
                  <m:oMath xmlns:m="http://schemas.openxmlformats.org/officeDocument/2006/math">
                    <m:d>
                      <m:dPr>
                        <m:ctrlPr>
                          <a:rPr lang="en-US" altLang="zh-CN" sz="2200" i="1">
                            <a:latin typeface="Cambria Math" panose="02040503050406030204" pitchFamily="18" charset="0"/>
                            <a:ea typeface="等线" panose="02010600030101010101" pitchFamily="2" charset="-122"/>
                            <a:sym typeface="+mn-ea"/>
                          </a:rPr>
                        </m:ctrlPr>
                      </m:dPr>
                      <m:e>
                        <m:r>
                          <a:rPr lang="en-US" altLang="zh-CN" sz="2200">
                            <a:latin typeface="Cambria Math" panose="02040503050406030204" pitchFamily="18" charset="0"/>
                            <a:ea typeface="等线" panose="02010600030101010101" pitchFamily="2" charset="-122"/>
                            <a:sym typeface="+mn-ea"/>
                          </a:rPr>
                          <m:t>𝑢</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𝑣</m:t>
                        </m:r>
                      </m:e>
                    </m:d>
                  </m:oMath>
                </a14:m>
                <a:r>
                  <a:rPr lang="zh-CN" altLang="en-US" sz="2200" dirty="0">
                    <a:latin typeface="等线" panose="02010600030101010101" pitchFamily="2" charset="-122"/>
                    <a:ea typeface="等线" panose="02010600030101010101" pitchFamily="2" charset="-122"/>
                    <a:sym typeface="+mn-ea"/>
                  </a:rPr>
                  <a:t>拆成两条，</a:t>
                </a:r>
                <a14:m>
                  <m:oMath xmlns:m="http://schemas.openxmlformats.org/officeDocument/2006/math">
                    <m:d>
                      <m:dPr>
                        <m:ctrlPr>
                          <a:rPr lang="en-US" altLang="zh-CN" sz="2200" i="1">
                            <a:latin typeface="Cambria Math" panose="02040503050406030204" pitchFamily="18" charset="0"/>
                            <a:ea typeface="等线" panose="02010600030101010101" pitchFamily="2" charset="-122"/>
                            <a:sym typeface="+mn-ea"/>
                          </a:rPr>
                        </m:ctrlPr>
                      </m:dPr>
                      <m:e>
                        <m:r>
                          <a:rPr lang="en-US" altLang="zh-CN" sz="2200">
                            <a:latin typeface="Cambria Math" panose="02040503050406030204" pitchFamily="18" charset="0"/>
                            <a:ea typeface="等线" panose="02010600030101010101" pitchFamily="2" charset="-122"/>
                            <a:sym typeface="+mn-ea"/>
                          </a:rPr>
                          <m:t>𝑢</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𝑣</m:t>
                        </m:r>
                        <m:r>
                          <a:rPr lang="en-US" altLang="zh-CN" sz="2200">
                            <a:latin typeface="Cambria Math" panose="02040503050406030204" pitchFamily="18" charset="0"/>
                            <a:ea typeface="等线" panose="02010600030101010101" pitchFamily="2" charset="-122"/>
                            <a:sym typeface="+mn-ea"/>
                          </a:rPr>
                          <m:t>,</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𝐶</m:t>
                            </m:r>
                          </m:e>
                          <m:sub>
                            <m:r>
                              <a:rPr lang="en-US" altLang="zh-CN" sz="2200">
                                <a:latin typeface="Cambria Math" panose="02040503050406030204" pitchFamily="18" charset="0"/>
                                <a:ea typeface="等线" panose="02010600030101010101" pitchFamily="2" charset="-122"/>
                                <a:sym typeface="+mn-ea"/>
                              </a:rPr>
                              <m:t>𝑖</m:t>
                            </m:r>
                          </m:sub>
                        </m:sSub>
                        <m:r>
                          <a:rPr lang="en-US" altLang="zh-CN" sz="2200">
                            <a:latin typeface="Cambria Math" panose="02040503050406030204" pitchFamily="18" charset="0"/>
                            <a:ea typeface="等线" panose="02010600030101010101" pitchFamily="2" charset="-122"/>
                            <a:sym typeface="+mn-ea"/>
                          </a:rPr>
                          <m:t>,0</m:t>
                        </m:r>
                      </m:e>
                    </m:d>
                  </m:oMath>
                </a14:m>
                <a:r>
                  <a:rPr lang="zh-CN" altLang="en-US" sz="2200" dirty="0">
                    <a:latin typeface="等线" panose="02010600030101010101" pitchFamily="2" charset="-122"/>
                    <a:ea typeface="等线" panose="02010600030101010101" pitchFamily="2" charset="-122"/>
                    <a:sym typeface="+mn-ea"/>
                  </a:rPr>
                  <a:t>和</a:t>
                </a:r>
                <a14:m>
                  <m:oMath xmlns:m="http://schemas.openxmlformats.org/officeDocument/2006/math">
                    <m:d>
                      <m:dPr>
                        <m:ctrlPr>
                          <a:rPr lang="en-US" altLang="zh-CN" sz="2200" i="1">
                            <a:latin typeface="Cambria Math" panose="02040503050406030204" pitchFamily="18" charset="0"/>
                            <a:ea typeface="等线" panose="02010600030101010101" pitchFamily="2" charset="-122"/>
                            <a:sym typeface="+mn-ea"/>
                          </a:rPr>
                        </m:ctrlPr>
                      </m:dPr>
                      <m:e>
                        <m:r>
                          <a:rPr lang="en-US" altLang="zh-CN" sz="2200">
                            <a:latin typeface="Cambria Math" panose="02040503050406030204" pitchFamily="18" charset="0"/>
                            <a:ea typeface="等线" panose="02010600030101010101" pitchFamily="2" charset="-122"/>
                            <a:sym typeface="+mn-ea"/>
                          </a:rPr>
                          <m:t>𝑢</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𝑣</m:t>
                        </m:r>
                        <m:r>
                          <a:rPr lang="en-US" altLang="zh-CN" sz="2200">
                            <a:latin typeface="Cambria Math" panose="02040503050406030204" pitchFamily="18" charset="0"/>
                            <a:ea typeface="等线" panose="02010600030101010101" pitchFamily="2" charset="-122"/>
                            <a:sym typeface="+mn-ea"/>
                          </a:rPr>
                          <m:t>,∞,</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𝐸</m:t>
                            </m:r>
                          </m:e>
                          <m:sub>
                            <m:r>
                              <a:rPr lang="en-US" altLang="zh-CN" sz="2200">
                                <a:latin typeface="Cambria Math" panose="02040503050406030204" pitchFamily="18" charset="0"/>
                                <a:ea typeface="等线" panose="02010600030101010101" pitchFamily="2" charset="-122"/>
                                <a:sym typeface="+mn-ea"/>
                              </a:rPr>
                              <m:t>𝑖</m:t>
                            </m:r>
                          </m:sub>
                        </m:sSub>
                      </m:e>
                    </m:d>
                  </m:oMath>
                </a14:m>
                <a:r>
                  <a:rPr lang="zh-CN" altLang="en-US" sz="2200" dirty="0">
                    <a:latin typeface="等线" panose="02010600030101010101" pitchFamily="2" charset="-122"/>
                    <a:ea typeface="等线" panose="02010600030101010101" pitchFamily="2" charset="-122"/>
                    <a:sym typeface="+mn-ea"/>
                  </a:rPr>
                  <a:t>。</a:t>
                </a:r>
                <a:endParaRPr lang="en-US" altLang="zh-CN" sz="2200" dirty="0">
                  <a:latin typeface="等线" panose="02010600030101010101" pitchFamily="2" charset="-122"/>
                  <a:ea typeface="等线" panose="02010600030101010101" pitchFamily="2" charset="-122"/>
                  <a:sym typeface="+mn-ea"/>
                </a:endParaRPr>
              </a:p>
              <a:p>
                <a:r>
                  <a:rPr lang="zh-CN" altLang="en-US" sz="2200" dirty="0">
                    <a:latin typeface="等线" panose="02010600030101010101" pitchFamily="2" charset="-122"/>
                    <a:ea typeface="等线" panose="02010600030101010101" pitchFamily="2" charset="-122"/>
                    <a:sym typeface="+mn-ea"/>
                  </a:rPr>
                  <a:t>在前一条边还没流满的情况下，流后一条边肯定是不优的。</a:t>
                </a:r>
              </a:p>
              <a:p>
                <a:r>
                  <a:rPr lang="zh-CN" altLang="en-US" sz="2200" dirty="0">
                    <a:latin typeface="等线" panose="02010600030101010101" pitchFamily="2" charset="-122"/>
                    <a:ea typeface="等线" panose="02010600030101010101" pitchFamily="2" charset="-122"/>
                  </a:rPr>
                  <a:t>每次寻找费用最小的一条路径，一直到前不够用或找不到新的路径为止。</a:t>
                </a:r>
              </a:p>
            </p:txBody>
          </p:sp>
        </mc:Choice>
        <mc:Fallback xmlns="">
          <p:sp>
            <p:nvSpPr>
              <p:cNvPr id="3" name="内容占位符 2">
                <a:extLst>
                  <a:ext uri="{FF2B5EF4-FFF2-40B4-BE49-F238E27FC236}">
                    <a16:creationId xmlns:a16="http://schemas.microsoft.com/office/drawing/2014/main" id="{8BC352DE-1E0F-4FE4-B713-E730840B857F}"/>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A734A598-CF7F-4F48-ABDE-15263820392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401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21CC206-B5E3-4DA4-BA99-E921ED50DA5F}"/>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𝐼𝑛𝑡𝑒𝑟𝑣𝑎𝑙𝑠</m:t>
                      </m:r>
                    </m:oMath>
                  </m:oMathPara>
                </a14:m>
                <a:endParaRPr lang="zh-CN" altLang="en-US" dirty="0"/>
              </a:p>
            </p:txBody>
          </p:sp>
        </mc:Choice>
        <mc:Fallback xmlns="">
          <p:sp>
            <p:nvSpPr>
              <p:cNvPr id="2" name="标题 1">
                <a:extLst>
                  <a:ext uri="{FF2B5EF4-FFF2-40B4-BE49-F238E27FC236}">
                    <a16:creationId xmlns:a16="http://schemas.microsoft.com/office/drawing/2014/main" id="{B21CC206-B5E3-4DA4-BA99-E921ED50DA5F}"/>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24F1DB-837B-4496-B80F-6E74813ECA4B}"/>
                  </a:ext>
                </a:extLst>
              </p:cNvPr>
              <p:cNvSpPr>
                <a:spLocks noGrp="1"/>
              </p:cNvSpPr>
              <p:nvPr>
                <p:ph idx="1"/>
              </p:nvPr>
            </p:nvSpPr>
            <p:spPr/>
            <p:txBody>
              <a:bodyPr>
                <a:normAutofit/>
              </a:bodyPr>
              <a:lstStyle/>
              <a:p>
                <a:r>
                  <a:rPr lang="zh-CN" altLang="en-US" sz="2200" dirty="0">
                    <a:latin typeface="等线" panose="02010600030101010101" pitchFamily="2" charset="-122"/>
                    <a:ea typeface="等线" panose="02010600030101010101" pitchFamily="2" charset="-122"/>
                    <a:sym typeface="+mn-ea"/>
                  </a:rPr>
                  <a:t>给定</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𝑁</m:t>
                    </m:r>
                  </m:oMath>
                </a14:m>
                <a:r>
                  <a:rPr lang="zh-CN" altLang="en-US" sz="2200" dirty="0">
                    <a:latin typeface="等线" panose="02010600030101010101" pitchFamily="2" charset="-122"/>
                    <a:ea typeface="等线" panose="02010600030101010101" pitchFamily="2" charset="-122"/>
                    <a:sym typeface="+mn-ea"/>
                  </a:rPr>
                  <a:t>个带权的左闭右开区间。</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𝑖</m:t>
                    </m:r>
                  </m:oMath>
                </a14:m>
                <a:r>
                  <a:rPr lang="zh-CN" altLang="en-US" sz="2200" dirty="0">
                    <a:latin typeface="等线" panose="02010600030101010101" pitchFamily="2" charset="-122"/>
                    <a:ea typeface="等线" panose="02010600030101010101" pitchFamily="2" charset="-122"/>
                    <a:sym typeface="+mn-ea"/>
                  </a:rPr>
                  <a:t>号区间覆盖</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m:t>
                    </m:r>
                    <m:sSub>
                      <m:sSubPr>
                        <m:ctrlPr>
                          <a:rPr lang="en-US" altLang="zh-CN" sz="2200" i="1" dirty="0">
                            <a:latin typeface="Cambria Math" panose="02040503050406030204" pitchFamily="18" charset="0"/>
                            <a:ea typeface="等线" panose="02010600030101010101" pitchFamily="2" charset="-122"/>
                            <a:sym typeface="+mn-ea"/>
                          </a:rPr>
                        </m:ctrlPr>
                      </m:sSubPr>
                      <m:e>
                        <m:r>
                          <a:rPr lang="en-US" altLang="zh-CN" sz="2200" dirty="0">
                            <a:latin typeface="Cambria Math" panose="02040503050406030204" pitchFamily="18" charset="0"/>
                            <a:ea typeface="等线" panose="02010600030101010101" pitchFamily="2" charset="-122"/>
                            <a:sym typeface="+mn-ea"/>
                          </a:rPr>
                          <m:t>𝑎</m:t>
                        </m:r>
                      </m:e>
                      <m:sub>
                        <m:r>
                          <a:rPr lang="en-US" altLang="zh-CN" sz="2200" dirty="0">
                            <a:latin typeface="Cambria Math" panose="02040503050406030204" pitchFamily="18" charset="0"/>
                            <a:ea typeface="等线" panose="02010600030101010101" pitchFamily="2" charset="-122"/>
                            <a:sym typeface="+mn-ea"/>
                          </a:rPr>
                          <m:t>𝑖</m:t>
                        </m:r>
                      </m:sub>
                    </m:sSub>
                    <m:r>
                      <a:rPr lang="en-US" altLang="zh-CN" sz="2200" dirty="0" err="1">
                        <a:latin typeface="Cambria Math" panose="02040503050406030204" pitchFamily="18" charset="0"/>
                        <a:ea typeface="等线" panose="02010600030101010101" pitchFamily="2" charset="-122"/>
                        <a:sym typeface="+mn-ea"/>
                      </a:rPr>
                      <m:t>,</m:t>
                    </m:r>
                    <m:sSub>
                      <m:sSubPr>
                        <m:ctrlPr>
                          <a:rPr lang="en-US" altLang="zh-CN" sz="2200" i="1" dirty="0">
                            <a:latin typeface="Cambria Math" panose="02040503050406030204" pitchFamily="18" charset="0"/>
                            <a:ea typeface="等线" panose="02010600030101010101" pitchFamily="2" charset="-122"/>
                            <a:sym typeface="+mn-ea"/>
                          </a:rPr>
                        </m:ctrlPr>
                      </m:sSubPr>
                      <m:e>
                        <m:r>
                          <a:rPr lang="en-US" altLang="zh-CN" sz="2200" dirty="0">
                            <a:latin typeface="Cambria Math" panose="02040503050406030204" pitchFamily="18" charset="0"/>
                            <a:ea typeface="等线" panose="02010600030101010101" pitchFamily="2" charset="-122"/>
                            <a:sym typeface="+mn-ea"/>
                          </a:rPr>
                          <m:t>𝑏</m:t>
                        </m:r>
                      </m:e>
                      <m:sub>
                        <m:r>
                          <a:rPr lang="en-US" altLang="zh-CN" sz="2200" dirty="0">
                            <a:latin typeface="Cambria Math" panose="02040503050406030204" pitchFamily="18" charset="0"/>
                            <a:ea typeface="等线" panose="02010600030101010101" pitchFamily="2" charset="-122"/>
                            <a:sym typeface="+mn-ea"/>
                          </a:rPr>
                          <m:t>𝑖</m:t>
                        </m:r>
                      </m:sub>
                    </m:sSub>
                    <m:r>
                      <a:rPr lang="en-US" altLang="zh-CN" sz="2200" dirty="0">
                        <a:latin typeface="Cambria Math" panose="02040503050406030204" pitchFamily="18" charset="0"/>
                        <a:ea typeface="等线" panose="02010600030101010101" pitchFamily="2" charset="-122"/>
                        <a:sym typeface="+mn-ea"/>
                      </a:rPr>
                      <m:t>)</m:t>
                    </m:r>
                  </m:oMath>
                </a14:m>
                <a:r>
                  <a:rPr lang="zh-CN" altLang="en-US" sz="2200" dirty="0">
                    <a:latin typeface="等线" panose="02010600030101010101" pitchFamily="2" charset="-122"/>
                    <a:ea typeface="等线" panose="02010600030101010101" pitchFamily="2" charset="-122"/>
                    <a:sym typeface="+mn-ea"/>
                  </a:rPr>
                  <a:t>，权重为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𝑤</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。现在要从中选取一些区间，要求任意点都不被超过</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𝐾</m:t>
                    </m:r>
                  </m:oMath>
                </a14:m>
                <a:r>
                  <a:rPr lang="zh-CN" altLang="en-US" sz="2200" dirty="0">
                    <a:latin typeface="等线" panose="02010600030101010101" pitchFamily="2" charset="-122"/>
                    <a:ea typeface="等线" panose="02010600030101010101" pitchFamily="2" charset="-122"/>
                    <a:sym typeface="+mn-ea"/>
                  </a:rPr>
                  <a:t>个区间覆盖，目标是最大化总的权重。</a:t>
                </a:r>
                <a:endParaRPr lang="en-US" altLang="zh-CN" sz="2200" dirty="0">
                  <a:latin typeface="等线" panose="02010600030101010101" pitchFamily="2" charset="-122"/>
                  <a:ea typeface="等线" panose="02010600030101010101" pitchFamily="2" charset="-122"/>
                  <a:sym typeface="+mn-ea"/>
                </a:endParaRPr>
              </a:p>
              <a:p>
                <a14:m>
                  <m:oMath xmlns:m="http://schemas.openxmlformats.org/officeDocument/2006/math">
                    <m:r>
                      <a:rPr lang="en-US" altLang="zh-CN" sz="2200">
                        <a:latin typeface="Cambria Math" panose="02040503050406030204" pitchFamily="18" charset="0"/>
                        <a:ea typeface="等线" panose="02010600030101010101" pitchFamily="2" charset="-122"/>
                        <a:sym typeface="+mn-ea"/>
                      </a:rPr>
                      <m:t>1≤</m:t>
                    </m:r>
                    <m:r>
                      <a:rPr lang="en-US" altLang="zh-CN" sz="2200">
                        <a:latin typeface="Cambria Math" panose="02040503050406030204" pitchFamily="18" charset="0"/>
                        <a:ea typeface="等线" panose="02010600030101010101" pitchFamily="2" charset="-122"/>
                        <a:sym typeface="+mn-ea"/>
                      </a:rPr>
                      <m:t>𝐾</m:t>
                    </m:r>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𝑁</m:t>
                    </m:r>
                    <m:r>
                      <a:rPr lang="en-US" altLang="zh-CN" sz="2200">
                        <a:latin typeface="Cambria Math" panose="02040503050406030204" pitchFamily="18" charset="0"/>
                        <a:ea typeface="等线" panose="02010600030101010101" pitchFamily="2" charset="-122"/>
                        <a:sym typeface="+mn-ea"/>
                      </a:rPr>
                      <m:t>≤200,1≤</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𝑎</m:t>
                        </m:r>
                      </m:e>
                      <m:sub>
                        <m:r>
                          <a:rPr lang="en-US" altLang="zh-CN" sz="2200">
                            <a:latin typeface="Cambria Math" panose="02040503050406030204" pitchFamily="18" charset="0"/>
                            <a:ea typeface="等线" panose="02010600030101010101" pitchFamily="2" charset="-122"/>
                            <a:sym typeface="+mn-ea"/>
                          </a:rPr>
                          <m:t>𝑖</m:t>
                        </m:r>
                      </m:sub>
                    </m:sSub>
                    <m:r>
                      <a:rPr lang="en-US" altLang="zh-CN" sz="2200">
                        <a:latin typeface="Cambria Math" panose="02040503050406030204" pitchFamily="18" charset="0"/>
                        <a:ea typeface="等线" panose="02010600030101010101" pitchFamily="2" charset="-122"/>
                        <a:sym typeface="+mn-ea"/>
                      </a:rPr>
                      <m:t>&lt;</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𝑏</m:t>
                        </m:r>
                      </m:e>
                      <m:sub>
                        <m:r>
                          <a:rPr lang="en-US" altLang="zh-CN" sz="2200">
                            <a:latin typeface="Cambria Math" panose="02040503050406030204" pitchFamily="18" charset="0"/>
                            <a:ea typeface="等线" panose="02010600030101010101" pitchFamily="2" charset="-122"/>
                            <a:sym typeface="+mn-ea"/>
                          </a:rPr>
                          <m:t>𝑖</m:t>
                        </m:r>
                      </m:sub>
                    </m:sSub>
                    <m:r>
                      <a:rPr lang="en-US" altLang="zh-CN" sz="2200">
                        <a:latin typeface="Cambria Math" panose="02040503050406030204" pitchFamily="18" charset="0"/>
                        <a:ea typeface="等线" panose="02010600030101010101" pitchFamily="2" charset="-122"/>
                        <a:sym typeface="+mn-ea"/>
                      </a:rPr>
                      <m:t>≤</m:t>
                    </m:r>
                    <m:sSup>
                      <m:sSupPr>
                        <m:ctrlPr>
                          <a:rPr lang="en-US" altLang="zh-CN" sz="2200" i="1">
                            <a:latin typeface="Cambria Math" panose="02040503050406030204" pitchFamily="18" charset="0"/>
                            <a:ea typeface="等线" panose="02010600030101010101" pitchFamily="2" charset="-122"/>
                            <a:sym typeface="+mn-ea"/>
                          </a:rPr>
                        </m:ctrlPr>
                      </m:sSupPr>
                      <m:e>
                        <m:r>
                          <a:rPr lang="en-US" altLang="zh-CN" sz="2200">
                            <a:latin typeface="Cambria Math" panose="02040503050406030204" pitchFamily="18" charset="0"/>
                            <a:ea typeface="等线" panose="02010600030101010101" pitchFamily="2" charset="-122"/>
                            <a:sym typeface="+mn-ea"/>
                          </a:rPr>
                          <m:t>10</m:t>
                        </m:r>
                      </m:e>
                      <m:sup>
                        <m:r>
                          <a:rPr lang="en-US" altLang="zh-CN" sz="2200">
                            <a:latin typeface="Cambria Math" panose="02040503050406030204" pitchFamily="18" charset="0"/>
                            <a:ea typeface="等线" panose="02010600030101010101" pitchFamily="2" charset="-122"/>
                            <a:sym typeface="+mn-ea"/>
                          </a:rPr>
                          <m:t>6</m:t>
                        </m:r>
                      </m:sup>
                    </m:sSup>
                    <m:r>
                      <a:rPr lang="en-US" altLang="zh-CN" sz="2200">
                        <a:latin typeface="Cambria Math" panose="02040503050406030204" pitchFamily="18" charset="0"/>
                        <a:ea typeface="等线" panose="02010600030101010101" pitchFamily="2" charset="-122"/>
                        <a:sym typeface="+mn-ea"/>
                      </a:rPr>
                      <m:t>,1≤</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𝑤</m:t>
                        </m:r>
                      </m:e>
                      <m:sub>
                        <m:r>
                          <a:rPr lang="en-US" altLang="zh-CN" sz="2200">
                            <a:latin typeface="Cambria Math" panose="02040503050406030204" pitchFamily="18" charset="0"/>
                            <a:ea typeface="等线" panose="02010600030101010101" pitchFamily="2" charset="-122"/>
                            <a:sym typeface="+mn-ea"/>
                          </a:rPr>
                          <m:t>𝑖</m:t>
                        </m:r>
                      </m:sub>
                    </m:sSub>
                    <m:r>
                      <a:rPr lang="en-US" altLang="zh-CN" sz="2200">
                        <a:latin typeface="Cambria Math" panose="02040503050406030204" pitchFamily="18" charset="0"/>
                        <a:ea typeface="等线" panose="02010600030101010101" pitchFamily="2" charset="-122"/>
                        <a:sym typeface="+mn-ea"/>
                      </a:rPr>
                      <m:t>≤</m:t>
                    </m:r>
                    <m:sSup>
                      <m:sSupPr>
                        <m:ctrlPr>
                          <a:rPr lang="en-US" altLang="zh-CN" sz="2200" i="1">
                            <a:latin typeface="Cambria Math" panose="02040503050406030204" pitchFamily="18" charset="0"/>
                            <a:ea typeface="等线" panose="02010600030101010101" pitchFamily="2" charset="-122"/>
                            <a:sym typeface="+mn-ea"/>
                          </a:rPr>
                        </m:ctrlPr>
                      </m:sSupPr>
                      <m:e>
                        <m:r>
                          <a:rPr lang="en-US" altLang="zh-CN" sz="2200">
                            <a:latin typeface="Cambria Math" panose="02040503050406030204" pitchFamily="18" charset="0"/>
                            <a:ea typeface="等线" panose="02010600030101010101" pitchFamily="2" charset="-122"/>
                            <a:sym typeface="+mn-ea"/>
                          </a:rPr>
                          <m:t>10</m:t>
                        </m:r>
                      </m:e>
                      <m:sup>
                        <m:r>
                          <a:rPr lang="en-US" altLang="zh-CN" sz="2200">
                            <a:latin typeface="Cambria Math" panose="02040503050406030204" pitchFamily="18" charset="0"/>
                            <a:ea typeface="等线" panose="02010600030101010101" pitchFamily="2" charset="-122"/>
                            <a:sym typeface="+mn-ea"/>
                          </a:rPr>
                          <m:t>6</m:t>
                        </m:r>
                      </m:sup>
                    </m:sSup>
                  </m:oMath>
                </a14:m>
                <a:r>
                  <a:rPr lang="zh-CN" altLang="en-US" sz="2200" dirty="0">
                    <a:latin typeface="等线" panose="02010600030101010101" pitchFamily="2" charset="-122"/>
                    <a:ea typeface="等线" panose="02010600030101010101" pitchFamily="2" charset="-122"/>
                    <a:sym typeface="+mn-ea"/>
                  </a:rPr>
                  <a:t>。</a:t>
                </a:r>
                <a:endParaRPr lang="zh-CN" altLang="en-US" sz="22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4924F1DB-837B-4496-B80F-6E74813ECA4B}"/>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1553AE3C-38A0-4F6E-AEA6-B4951B894B07}"/>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568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C08B3E0-9C7B-4583-AE6E-63A97E8AB780}"/>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𝐼𝑛𝑡𝑒𝑟𝑣𝑎𝑙𝑠</m:t>
                      </m:r>
                    </m:oMath>
                  </m:oMathPara>
                </a14:m>
                <a:endParaRPr lang="zh-CN" altLang="en-US" dirty="0"/>
              </a:p>
            </p:txBody>
          </p:sp>
        </mc:Choice>
        <mc:Fallback xmlns="">
          <p:sp>
            <p:nvSpPr>
              <p:cNvPr id="2" name="标题 1">
                <a:extLst>
                  <a:ext uri="{FF2B5EF4-FFF2-40B4-BE49-F238E27FC236}">
                    <a16:creationId xmlns:a16="http://schemas.microsoft.com/office/drawing/2014/main" id="{BC08B3E0-9C7B-4583-AE6E-63A97E8AB78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3EF3AAE-B002-403A-A432-77A3DFDA6911}"/>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sym typeface="+mn-ea"/>
                  </a:rPr>
                  <a:t>设一个点还可以被区间覆盖的次数为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𝑐</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，则一开始</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𝑐</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都是</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𝐾</m:t>
                    </m:r>
                  </m:oMath>
                </a14:m>
                <a:r>
                  <a:rPr lang="zh-CN" altLang="en-US" sz="2200" dirty="0">
                    <a:latin typeface="等线" panose="02010600030101010101" pitchFamily="2" charset="-122"/>
                    <a:ea typeface="等线" panose="02010600030101010101" pitchFamily="2" charset="-122"/>
                    <a:sym typeface="+mn-ea"/>
                  </a:rPr>
                  <a:t>。</a:t>
                </a:r>
                <a:endParaRPr lang="en-US" altLang="zh-CN" sz="2200" dirty="0">
                  <a:latin typeface="等线" panose="02010600030101010101" pitchFamily="2" charset="-122"/>
                  <a:ea typeface="等线" panose="02010600030101010101" pitchFamily="2" charset="-122"/>
                  <a:sym typeface="+mn-ea"/>
                </a:endParaRPr>
              </a:p>
              <a:p>
                <a:r>
                  <a:rPr lang="zh-CN" altLang="en-US" sz="2200" dirty="0">
                    <a:latin typeface="等线" panose="02010600030101010101" pitchFamily="2" charset="-122"/>
                    <a:ea typeface="等线" panose="02010600030101010101" pitchFamily="2" charset="-122"/>
                    <a:sym typeface="+mn-ea"/>
                  </a:rPr>
                  <a:t>如果选择一个区间，则该区间内所有点的</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𝑐</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都要减</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1</m:t>
                    </m:r>
                  </m:oMath>
                </a14:m>
                <a:r>
                  <a:rPr lang="zh-CN" altLang="en-US" sz="2200" dirty="0">
                    <a:latin typeface="等线" panose="02010600030101010101" pitchFamily="2" charset="-122"/>
                    <a:ea typeface="等线" panose="02010600030101010101" pitchFamily="2" charset="-122"/>
                    <a:sym typeface="+mn-ea"/>
                  </a:rPr>
                  <a:t>。</a:t>
                </a:r>
                <a:endParaRPr lang="en-US" altLang="zh-CN" sz="2200" dirty="0">
                  <a:latin typeface="等线" panose="02010600030101010101" pitchFamily="2" charset="-122"/>
                  <a:ea typeface="等线" panose="02010600030101010101" pitchFamily="2" charset="-122"/>
                  <a:sym typeface="+mn-ea"/>
                </a:endParaRPr>
              </a:p>
              <a:p>
                <a:r>
                  <a:rPr lang="zh-CN" altLang="en-US" sz="2200" dirty="0">
                    <a:latin typeface="等线" panose="02010600030101010101" pitchFamily="2" charset="-122"/>
                    <a:ea typeface="等线" panose="02010600030101010101" pitchFamily="2" charset="-122"/>
                  </a:rPr>
                  <a:t>给每一个端点建立一个对应的顶点</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𝑣</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从</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𝑣</m:t>
                        </m:r>
                      </m:e>
                      <m:sub>
                        <m:r>
                          <a:rPr lang="en-US" altLang="zh-CN" sz="2200">
                            <a:latin typeface="Cambria Math" panose="02040503050406030204" pitchFamily="18" charset="0"/>
                            <a:ea typeface="等线" panose="02010600030101010101" pitchFamily="2" charset="-122"/>
                            <a:sym typeface="+mn-ea"/>
                          </a:rPr>
                          <m:t>𝑖</m:t>
                        </m:r>
                        <m:r>
                          <a:rPr lang="en-US" altLang="zh-CN" sz="2200">
                            <a:latin typeface="Cambria Math" panose="02040503050406030204" pitchFamily="18" charset="0"/>
                            <a:ea typeface="等线" panose="02010600030101010101" pitchFamily="2" charset="-122"/>
                            <a:sym typeface="+mn-ea"/>
                          </a:rPr>
                          <m:t>−1</m:t>
                        </m:r>
                      </m:sub>
                    </m:sSub>
                  </m:oMath>
                </a14:m>
                <a:r>
                  <a:rPr lang="zh-CN" altLang="en-US" sz="2200" dirty="0">
                    <a:latin typeface="等线" panose="02010600030101010101" pitchFamily="2" charset="-122"/>
                    <a:ea typeface="等线" panose="02010600030101010101" pitchFamily="2" charset="-122"/>
                  </a:rPr>
                  <a:t>向</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𝑣</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rPr>
                  <a:t>连一条，费用为</a:t>
                </a:r>
                <a14:m>
                  <m:oMath xmlns:m="http://schemas.openxmlformats.org/officeDocument/2006/math">
                    <m:r>
                      <a:rPr lang="en-US" altLang="zh-CN" sz="2200" dirty="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，容量无限的边。</a:t>
                </a:r>
              </a:p>
              <a:p>
                <a:r>
                  <a:rPr lang="zh-CN" altLang="en-US" sz="2200" dirty="0">
                    <a:latin typeface="等线" panose="02010600030101010101" pitchFamily="2" charset="-122"/>
                    <a:ea typeface="等线" panose="02010600030101010101" pitchFamily="2" charset="-122"/>
                  </a:rPr>
                  <a:t>对区间</a:t>
                </a:r>
                <a14:m>
                  <m:oMath xmlns:m="http://schemas.openxmlformats.org/officeDocument/2006/math">
                    <m:r>
                      <a:rPr lang="en-US" altLang="zh-CN" sz="2200" dirty="0">
                        <a:latin typeface="Cambria Math" panose="02040503050406030204" pitchFamily="18" charset="0"/>
                        <a:ea typeface="等线" panose="02010600030101010101" pitchFamily="2" charset="-122"/>
                      </a:rPr>
                      <m:t>𝑘</m:t>
                    </m:r>
                  </m:oMath>
                </a14:m>
                <a:r>
                  <a:rPr lang="zh-CN" altLang="en-US" sz="2200" dirty="0">
                    <a:latin typeface="等线" panose="02010600030101010101" pitchFamily="2" charset="-122"/>
                    <a:ea typeface="等线" panose="02010600030101010101" pitchFamily="2" charset="-122"/>
                  </a:rPr>
                  <a:t>，</a:t>
                </a:r>
                <a14:m>
                  <m:oMath xmlns:m="http://schemas.openxmlformats.org/officeDocument/2006/math">
                    <m:sSub>
                      <m:sSubPr>
                        <m:ctrlPr>
                          <a:rPr lang="en-US" altLang="zh-CN" sz="2200" i="1" dirty="0">
                            <a:latin typeface="Cambria Math" panose="02040503050406030204" pitchFamily="18" charset="0"/>
                            <a:ea typeface="等线" panose="02010600030101010101" pitchFamily="2" charset="-122"/>
                          </a:rPr>
                        </m:ctrlPr>
                      </m:sSubPr>
                      <m:e>
                        <m:r>
                          <a:rPr lang="en-US" altLang="zh-CN" sz="2200" dirty="0">
                            <a:latin typeface="Cambria Math" panose="02040503050406030204" pitchFamily="18" charset="0"/>
                            <a:ea typeface="等线" panose="02010600030101010101" pitchFamily="2" charset="-122"/>
                          </a:rPr>
                          <m:t>𝑣</m:t>
                        </m:r>
                      </m:e>
                      <m:sub>
                        <m:sSub>
                          <m:sSubPr>
                            <m:ctrlPr>
                              <a:rPr lang="en-US" altLang="zh-CN" sz="2200" i="1" dirty="0">
                                <a:latin typeface="Cambria Math" panose="02040503050406030204" pitchFamily="18" charset="0"/>
                                <a:ea typeface="等线" panose="02010600030101010101" pitchFamily="2" charset="-122"/>
                              </a:rPr>
                            </m:ctrlPr>
                          </m:sSubPr>
                          <m:e>
                            <m:r>
                              <a:rPr lang="en-US" altLang="zh-CN" sz="2200" dirty="0">
                                <a:latin typeface="Cambria Math" panose="02040503050406030204" pitchFamily="18" charset="0"/>
                                <a:ea typeface="等线" panose="02010600030101010101" pitchFamily="2" charset="-122"/>
                              </a:rPr>
                              <m:t>𝑎</m:t>
                            </m:r>
                          </m:e>
                          <m:sub>
                            <m:r>
                              <a:rPr lang="en-US" altLang="zh-CN" sz="2200" dirty="0">
                                <a:latin typeface="Cambria Math" panose="02040503050406030204" pitchFamily="18" charset="0"/>
                                <a:ea typeface="等线" panose="02010600030101010101" pitchFamily="2" charset="-122"/>
                              </a:rPr>
                              <m:t>𝑘</m:t>
                            </m:r>
                          </m:sub>
                        </m:sSub>
                      </m:sub>
                    </m:sSub>
                  </m:oMath>
                </a14:m>
                <a:r>
                  <a:rPr lang="zh-CN" altLang="en-US" sz="2200" dirty="0">
                    <a:latin typeface="等线" panose="02010600030101010101" pitchFamily="2" charset="-122"/>
                    <a:ea typeface="等线" panose="02010600030101010101" pitchFamily="2" charset="-122"/>
                  </a:rPr>
                  <a:t>向</a:t>
                </a:r>
                <a14:m>
                  <m:oMath xmlns:m="http://schemas.openxmlformats.org/officeDocument/2006/math">
                    <m:sSub>
                      <m:sSubPr>
                        <m:ctrlPr>
                          <a:rPr lang="en-US" altLang="zh-CN" sz="2200" i="1" dirty="0">
                            <a:latin typeface="Cambria Math" panose="02040503050406030204" pitchFamily="18" charset="0"/>
                            <a:ea typeface="等线" panose="02010600030101010101" pitchFamily="2" charset="-122"/>
                          </a:rPr>
                        </m:ctrlPr>
                      </m:sSubPr>
                      <m:e>
                        <m:r>
                          <a:rPr lang="en-US" altLang="zh-CN" sz="2200" dirty="0">
                            <a:latin typeface="Cambria Math" panose="02040503050406030204" pitchFamily="18" charset="0"/>
                            <a:ea typeface="等线" panose="02010600030101010101" pitchFamily="2" charset="-122"/>
                          </a:rPr>
                          <m:t>𝑣</m:t>
                        </m:r>
                      </m:e>
                      <m:sub>
                        <m:sSub>
                          <m:sSubPr>
                            <m:ctrlPr>
                              <a:rPr lang="en-US" altLang="zh-CN" sz="2200" i="1" dirty="0">
                                <a:latin typeface="Cambria Math" panose="02040503050406030204" pitchFamily="18" charset="0"/>
                                <a:ea typeface="等线" panose="02010600030101010101" pitchFamily="2" charset="-122"/>
                              </a:rPr>
                            </m:ctrlPr>
                          </m:sSubPr>
                          <m:e>
                            <m:r>
                              <a:rPr lang="en-US" altLang="zh-CN" sz="2200" dirty="0">
                                <a:latin typeface="Cambria Math" panose="02040503050406030204" pitchFamily="18" charset="0"/>
                                <a:ea typeface="等线" panose="02010600030101010101" pitchFamily="2" charset="-122"/>
                              </a:rPr>
                              <m:t>𝑏</m:t>
                            </m:r>
                          </m:e>
                          <m:sub>
                            <m:r>
                              <a:rPr lang="en-US" altLang="zh-CN" sz="2200" dirty="0">
                                <a:latin typeface="Cambria Math" panose="02040503050406030204" pitchFamily="18" charset="0"/>
                                <a:ea typeface="等线" panose="02010600030101010101" pitchFamily="2" charset="-122"/>
                              </a:rPr>
                              <m:t>𝑘</m:t>
                            </m:r>
                          </m:sub>
                        </m:sSub>
                      </m:sub>
                    </m:sSub>
                  </m:oMath>
                </a14:m>
                <a:r>
                  <a:rPr lang="zh-CN" altLang="en-US" sz="2200" dirty="0">
                    <a:latin typeface="等线" panose="02010600030101010101" pitchFamily="2" charset="-122"/>
                    <a:ea typeface="等线" panose="02010600030101010101" pitchFamily="2" charset="-122"/>
                  </a:rPr>
                  <a:t>连一条容量为</a:t>
                </a:r>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，费用</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𝑤</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如果选择这一条边，那么</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m:t>
                    </m:r>
                    <m:sSub>
                      <m:sSubPr>
                        <m:ctrlPr>
                          <a:rPr lang="en-US" altLang="zh-CN" sz="2200" i="1" dirty="0">
                            <a:latin typeface="Cambria Math" panose="02040503050406030204" pitchFamily="18" charset="0"/>
                            <a:ea typeface="等线" panose="02010600030101010101" pitchFamily="2" charset="-122"/>
                            <a:sym typeface="+mn-ea"/>
                          </a:rPr>
                        </m:ctrlPr>
                      </m:sSubPr>
                      <m:e>
                        <m:r>
                          <a:rPr lang="en-US" altLang="zh-CN" sz="2200" dirty="0">
                            <a:latin typeface="Cambria Math" panose="02040503050406030204" pitchFamily="18" charset="0"/>
                            <a:ea typeface="等线" panose="02010600030101010101" pitchFamily="2" charset="-122"/>
                            <a:sym typeface="+mn-ea"/>
                          </a:rPr>
                          <m:t>𝑎</m:t>
                        </m:r>
                      </m:e>
                      <m:sub>
                        <m:r>
                          <a:rPr lang="en-US" altLang="zh-CN" sz="2200" dirty="0">
                            <a:latin typeface="Cambria Math" panose="02040503050406030204" pitchFamily="18" charset="0"/>
                            <a:ea typeface="等线" panose="02010600030101010101" pitchFamily="2" charset="-122"/>
                            <a:sym typeface="+mn-ea"/>
                          </a:rPr>
                          <m:t>𝑘</m:t>
                        </m:r>
                      </m:sub>
                    </m:sSub>
                    <m:r>
                      <a:rPr lang="en-US" altLang="zh-CN" sz="2200" dirty="0" err="1">
                        <a:latin typeface="Cambria Math" panose="02040503050406030204" pitchFamily="18" charset="0"/>
                        <a:ea typeface="等线" panose="02010600030101010101" pitchFamily="2" charset="-122"/>
                        <a:sym typeface="+mn-ea"/>
                      </a:rPr>
                      <m:t>,</m:t>
                    </m:r>
                    <m:sSub>
                      <m:sSubPr>
                        <m:ctrlPr>
                          <a:rPr lang="en-US" altLang="zh-CN" sz="2200" i="1" dirty="0">
                            <a:latin typeface="Cambria Math" panose="02040503050406030204" pitchFamily="18" charset="0"/>
                            <a:ea typeface="等线" panose="02010600030101010101" pitchFamily="2" charset="-122"/>
                            <a:sym typeface="+mn-ea"/>
                          </a:rPr>
                        </m:ctrlPr>
                      </m:sSubPr>
                      <m:e>
                        <m:r>
                          <a:rPr lang="en-US" altLang="zh-CN" sz="2200" dirty="0">
                            <a:latin typeface="Cambria Math" panose="02040503050406030204" pitchFamily="18" charset="0"/>
                            <a:ea typeface="等线" panose="02010600030101010101" pitchFamily="2" charset="-122"/>
                            <a:sym typeface="+mn-ea"/>
                          </a:rPr>
                          <m:t>𝑏</m:t>
                        </m:r>
                      </m:e>
                      <m:sub>
                        <m:r>
                          <a:rPr lang="en-US" altLang="zh-CN" sz="2200" dirty="0">
                            <a:latin typeface="Cambria Math" panose="02040503050406030204" pitchFamily="18" charset="0"/>
                            <a:ea typeface="等线" panose="02010600030101010101" pitchFamily="2" charset="-122"/>
                            <a:sym typeface="+mn-ea"/>
                          </a:rPr>
                          <m:t>𝑘</m:t>
                        </m:r>
                      </m:sub>
                    </m:sSub>
                    <m:r>
                      <a:rPr lang="en-US" altLang="zh-CN" sz="2200" dirty="0">
                        <a:latin typeface="Cambria Math" panose="02040503050406030204" pitchFamily="18" charset="0"/>
                        <a:ea typeface="等线" panose="02010600030101010101" pitchFamily="2" charset="-122"/>
                        <a:sym typeface="+mn-ea"/>
                      </a:rPr>
                      <m:t>) </m:t>
                    </m:r>
                  </m:oMath>
                </a14:m>
                <a:r>
                  <a:rPr lang="zh-CN" altLang="en-US" sz="2200" dirty="0">
                    <a:latin typeface="等线" panose="02010600030101010101" pitchFamily="2" charset="-122"/>
                    <a:ea typeface="等线" panose="02010600030101010101" pitchFamily="2" charset="-122"/>
                  </a:rPr>
                  <a:t>中的点流量将会减少一。</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这样我们可以利用最大费用最大流模拟这个过程。</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在最小费用最大流的基础上改最短路为最长路即可。</a:t>
                </a:r>
                <a:endParaRPr lang="en-US" altLang="zh-CN" sz="2200" dirty="0">
                  <a:latin typeface="等线" panose="02010600030101010101" pitchFamily="2" charset="-122"/>
                  <a:ea typeface="等线" panose="02010600030101010101" pitchFamily="2" charset="-122"/>
                </a:endParaRPr>
              </a:p>
              <a:p>
                <a:pPr algn="just">
                  <a:lnSpc>
                    <a:spcPct val="120000"/>
                  </a:lnSpc>
                </a:pPr>
                <a:endParaRPr lang="zh-CN" altLang="en-US" dirty="0"/>
              </a:p>
              <a:p>
                <a:endParaRPr lang="en-US" altLang="zh-CN" dirty="0">
                  <a:sym typeface="+mn-ea"/>
                </a:endParaRPr>
              </a:p>
              <a:p>
                <a:endParaRPr lang="zh-CN" altLang="en-US" dirty="0"/>
              </a:p>
            </p:txBody>
          </p:sp>
        </mc:Choice>
        <mc:Fallback xmlns="">
          <p:sp>
            <p:nvSpPr>
              <p:cNvPr id="3" name="内容占位符 2">
                <a:extLst>
                  <a:ext uri="{FF2B5EF4-FFF2-40B4-BE49-F238E27FC236}">
                    <a16:creationId xmlns:a16="http://schemas.microsoft.com/office/drawing/2014/main" id="{63EF3AAE-B002-403A-A432-77A3DFDA6911}"/>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02F70668-318F-464C-AA14-984A3C2E50F8}"/>
              </a:ext>
            </a:extLst>
          </p:cNvPr>
          <p:cNvGrpSpPr/>
          <p:nvPr/>
        </p:nvGrpSpPr>
        <p:grpSpPr>
          <a:xfrm>
            <a:off x="7801068" y="2323491"/>
            <a:ext cx="3943350" cy="1410970"/>
            <a:chOff x="11781" y="2100"/>
            <a:chExt cx="6210" cy="2222"/>
          </a:xfrm>
        </p:grpSpPr>
        <p:grpSp>
          <p:nvGrpSpPr>
            <p:cNvPr id="5" name="组合 4">
              <a:extLst>
                <a:ext uri="{FF2B5EF4-FFF2-40B4-BE49-F238E27FC236}">
                  <a16:creationId xmlns:a16="http://schemas.microsoft.com/office/drawing/2014/main" id="{C509B9F4-56E3-4FC5-B888-B7A84C58ADA4}"/>
                </a:ext>
              </a:extLst>
            </p:cNvPr>
            <p:cNvGrpSpPr/>
            <p:nvPr/>
          </p:nvGrpSpPr>
          <p:grpSpPr>
            <a:xfrm>
              <a:off x="11781" y="2100"/>
              <a:ext cx="6210" cy="2222"/>
              <a:chOff x="11577" y="3078"/>
              <a:chExt cx="6210" cy="2222"/>
            </a:xfrm>
          </p:grpSpPr>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A5F1840A-2120-4504-A4EC-70406A3412DE}"/>
                      </a:ext>
                    </a:extLst>
                  </p:cNvPr>
                  <p:cNvSpPr/>
                  <p:nvPr/>
                </p:nvSpPr>
                <p:spPr>
                  <a:xfrm>
                    <a:off x="11577"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11" name="椭圆 10">
                    <a:extLst>
                      <a:ext uri="{FF2B5EF4-FFF2-40B4-BE49-F238E27FC236}">
                        <a16:creationId xmlns:a16="http://schemas.microsoft.com/office/drawing/2014/main" id="{A5F1840A-2120-4504-A4EC-70406A3412DE}"/>
                      </a:ext>
                    </a:extLst>
                  </p:cNvPr>
                  <p:cNvSpPr>
                    <a:spLocks noRot="1" noChangeAspect="1" noMove="1" noResize="1" noEditPoints="1" noAdjustHandles="1" noChangeArrowheads="1" noChangeShapeType="1" noTextEdit="1"/>
                  </p:cNvSpPr>
                  <p:nvPr/>
                </p:nvSpPr>
                <p:spPr>
                  <a:xfrm>
                    <a:off x="11577" y="3666"/>
                    <a:ext cx="855" cy="85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994427B0-6001-470F-8AC7-1A38F9DC1047}"/>
                      </a:ext>
                    </a:extLst>
                  </p:cNvPr>
                  <p:cNvSpPr/>
                  <p:nvPr/>
                </p:nvSpPr>
                <p:spPr>
                  <a:xfrm>
                    <a:off x="12936"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1</m:t>
                          </m:r>
                        </m:oMath>
                      </m:oMathPara>
                    </a14:m>
                    <a:endParaRPr lang="en-US" altLang="zh-CN" dirty="0">
                      <a:solidFill>
                        <a:schemeClr val="tx1"/>
                      </a:solidFill>
                    </a:endParaRPr>
                  </a:p>
                </p:txBody>
              </p:sp>
            </mc:Choice>
            <mc:Fallback xmlns="">
              <p:sp>
                <p:nvSpPr>
                  <p:cNvPr id="12" name="椭圆 11">
                    <a:extLst>
                      <a:ext uri="{FF2B5EF4-FFF2-40B4-BE49-F238E27FC236}">
                        <a16:creationId xmlns:a16="http://schemas.microsoft.com/office/drawing/2014/main" id="{994427B0-6001-470F-8AC7-1A38F9DC1047}"/>
                      </a:ext>
                    </a:extLst>
                  </p:cNvPr>
                  <p:cNvSpPr>
                    <a:spLocks noRot="1" noChangeAspect="1" noMove="1" noResize="1" noEditPoints="1" noAdjustHandles="1" noChangeArrowheads="1" noChangeShapeType="1" noTextEdit="1"/>
                  </p:cNvSpPr>
                  <p:nvPr/>
                </p:nvSpPr>
                <p:spPr>
                  <a:xfrm>
                    <a:off x="12936" y="3666"/>
                    <a:ext cx="855" cy="855"/>
                  </a:xfrm>
                  <a:prstGeom prst="ellipse">
                    <a:avLst/>
                  </a:prstGeom>
                  <a:blipFill>
                    <a:blip r:embed="rId5"/>
                    <a:stretch>
                      <a:fillRect/>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58AA9C04-A53E-4D0D-B024-68FD0AAA6EF3}"/>
                  </a:ext>
                </a:extLst>
              </p:cNvPr>
              <p:cNvCxnSpPr>
                <a:stCxn id="11" idx="6"/>
                <a:endCxn id="12" idx="2"/>
              </p:cNvCxnSpPr>
              <p:nvPr/>
            </p:nvCxnSpPr>
            <p:spPr>
              <a:xfrm>
                <a:off x="12432" y="4094"/>
                <a:ext cx="5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48743A76-F9CE-44C2-B55B-9EEFF08C9A75}"/>
                      </a:ext>
                    </a:extLst>
                  </p:cNvPr>
                  <p:cNvSpPr/>
                  <p:nvPr/>
                </p:nvSpPr>
                <p:spPr>
                  <a:xfrm>
                    <a:off x="14265"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2</m:t>
                          </m:r>
                        </m:oMath>
                      </m:oMathPara>
                    </a14:m>
                    <a:endParaRPr lang="en-US" altLang="zh-CN" dirty="0">
                      <a:solidFill>
                        <a:schemeClr val="tx1"/>
                      </a:solidFill>
                    </a:endParaRPr>
                  </a:p>
                </p:txBody>
              </p:sp>
            </mc:Choice>
            <mc:Fallback xmlns="">
              <p:sp>
                <p:nvSpPr>
                  <p:cNvPr id="14" name="椭圆 13">
                    <a:extLst>
                      <a:ext uri="{FF2B5EF4-FFF2-40B4-BE49-F238E27FC236}">
                        <a16:creationId xmlns:a16="http://schemas.microsoft.com/office/drawing/2014/main" id="{48743A76-F9CE-44C2-B55B-9EEFF08C9A75}"/>
                      </a:ext>
                    </a:extLst>
                  </p:cNvPr>
                  <p:cNvSpPr>
                    <a:spLocks noRot="1" noChangeAspect="1" noMove="1" noResize="1" noEditPoints="1" noAdjustHandles="1" noChangeArrowheads="1" noChangeShapeType="1" noTextEdit="1"/>
                  </p:cNvSpPr>
                  <p:nvPr/>
                </p:nvSpPr>
                <p:spPr>
                  <a:xfrm>
                    <a:off x="14265" y="3666"/>
                    <a:ext cx="855" cy="855"/>
                  </a:xfrm>
                  <a:prstGeom prst="ellipse">
                    <a:avLst/>
                  </a:prstGeom>
                  <a:blipFill>
                    <a:blip r:embed="rId6"/>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E5DBD007-3BE3-4C96-9461-BE4E2D0D449E}"/>
                  </a:ext>
                </a:extLst>
              </p:cNvPr>
              <p:cNvCxnSpPr>
                <a:endCxn id="14" idx="2"/>
              </p:cNvCxnSpPr>
              <p:nvPr/>
            </p:nvCxnSpPr>
            <p:spPr>
              <a:xfrm>
                <a:off x="13761" y="4094"/>
                <a:ext cx="5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73E3C8DF-5DB4-4312-9DFA-B0E00B9C28F6}"/>
                      </a:ext>
                    </a:extLst>
                  </p:cNvPr>
                  <p:cNvSpPr/>
                  <p:nvPr/>
                </p:nvSpPr>
                <p:spPr>
                  <a:xfrm>
                    <a:off x="15609"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3</m:t>
                          </m:r>
                        </m:oMath>
                      </m:oMathPara>
                    </a14:m>
                    <a:endParaRPr lang="en-US" altLang="zh-CN" dirty="0">
                      <a:solidFill>
                        <a:schemeClr val="tx1"/>
                      </a:solidFill>
                    </a:endParaRPr>
                  </a:p>
                </p:txBody>
              </p:sp>
            </mc:Choice>
            <mc:Fallback xmlns="">
              <p:sp>
                <p:nvSpPr>
                  <p:cNvPr id="16" name="椭圆 15">
                    <a:extLst>
                      <a:ext uri="{FF2B5EF4-FFF2-40B4-BE49-F238E27FC236}">
                        <a16:creationId xmlns:a16="http://schemas.microsoft.com/office/drawing/2014/main" id="{73E3C8DF-5DB4-4312-9DFA-B0E00B9C28F6}"/>
                      </a:ext>
                    </a:extLst>
                  </p:cNvPr>
                  <p:cNvSpPr>
                    <a:spLocks noRot="1" noChangeAspect="1" noMove="1" noResize="1" noEditPoints="1" noAdjustHandles="1" noChangeArrowheads="1" noChangeShapeType="1" noTextEdit="1"/>
                  </p:cNvSpPr>
                  <p:nvPr/>
                </p:nvSpPr>
                <p:spPr>
                  <a:xfrm>
                    <a:off x="15609" y="3666"/>
                    <a:ext cx="855" cy="855"/>
                  </a:xfrm>
                  <a:prstGeom prst="ellipse">
                    <a:avLst/>
                  </a:prstGeom>
                  <a:blipFill>
                    <a:blip r:embed="rId7"/>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F3A557FB-5D95-4B42-BB00-3DD53D72FE20}"/>
                  </a:ext>
                </a:extLst>
              </p:cNvPr>
              <p:cNvCxnSpPr>
                <a:endCxn id="16" idx="2"/>
              </p:cNvCxnSpPr>
              <p:nvPr/>
            </p:nvCxnSpPr>
            <p:spPr>
              <a:xfrm>
                <a:off x="15105" y="4094"/>
                <a:ext cx="5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08211098-FA20-4F24-A846-257BB9349318}"/>
                      </a:ext>
                    </a:extLst>
                  </p:cNvPr>
                  <p:cNvSpPr/>
                  <p:nvPr/>
                </p:nvSpPr>
                <p:spPr>
                  <a:xfrm>
                    <a:off x="16933"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18" name="椭圆 17">
                    <a:extLst>
                      <a:ext uri="{FF2B5EF4-FFF2-40B4-BE49-F238E27FC236}">
                        <a16:creationId xmlns:a16="http://schemas.microsoft.com/office/drawing/2014/main" id="{08211098-FA20-4F24-A846-257BB9349318}"/>
                      </a:ext>
                    </a:extLst>
                  </p:cNvPr>
                  <p:cNvSpPr>
                    <a:spLocks noRot="1" noChangeAspect="1" noMove="1" noResize="1" noEditPoints="1" noAdjustHandles="1" noChangeArrowheads="1" noChangeShapeType="1" noTextEdit="1"/>
                  </p:cNvSpPr>
                  <p:nvPr/>
                </p:nvSpPr>
                <p:spPr>
                  <a:xfrm>
                    <a:off x="16933" y="3666"/>
                    <a:ext cx="855" cy="855"/>
                  </a:xfrm>
                  <a:prstGeom prst="ellipse">
                    <a:avLst/>
                  </a:prstGeom>
                  <a:blipFill>
                    <a:blip r:embed="rId8"/>
                    <a:stretch>
                      <a:fillRect/>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C9D00F87-AE40-4DD4-B6BA-8835E00AE2DA}"/>
                  </a:ext>
                </a:extLst>
              </p:cNvPr>
              <p:cNvCxnSpPr>
                <a:endCxn id="18" idx="2"/>
              </p:cNvCxnSpPr>
              <p:nvPr/>
            </p:nvCxnSpPr>
            <p:spPr>
              <a:xfrm>
                <a:off x="16429" y="4094"/>
                <a:ext cx="5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B4B7E44-821B-45C3-BF69-D338C5D6D7BA}"/>
                      </a:ext>
                    </a:extLst>
                  </p:cNvPr>
                  <p:cNvSpPr txBox="1"/>
                  <p:nvPr/>
                </p:nvSpPr>
                <p:spPr>
                  <a:xfrm>
                    <a:off x="12386" y="3078"/>
                    <a:ext cx="596" cy="1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m:t>
                          </m:r>
                        </m:oMath>
                      </m:oMathPara>
                    </a14:m>
                    <a:endParaRPr lang="en-US" altLang="zh-CN" dirty="0"/>
                  </a:p>
                </p:txBody>
              </p:sp>
            </mc:Choice>
            <mc:Fallback xmlns="">
              <p:sp>
                <p:nvSpPr>
                  <p:cNvPr id="20" name="文本框 19">
                    <a:extLst>
                      <a:ext uri="{FF2B5EF4-FFF2-40B4-BE49-F238E27FC236}">
                        <a16:creationId xmlns:a16="http://schemas.microsoft.com/office/drawing/2014/main" id="{AB4B7E44-821B-45C3-BF69-D338C5D6D7BA}"/>
                      </a:ext>
                    </a:extLst>
                  </p:cNvPr>
                  <p:cNvSpPr txBox="1">
                    <a:spLocks noRot="1" noChangeAspect="1" noMove="1" noResize="1" noEditPoints="1" noAdjustHandles="1" noChangeArrowheads="1" noChangeShapeType="1" noTextEdit="1"/>
                  </p:cNvSpPr>
                  <p:nvPr/>
                </p:nvSpPr>
                <p:spPr>
                  <a:xfrm>
                    <a:off x="12386" y="3078"/>
                    <a:ext cx="596" cy="101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34975A7-C8BF-4CFA-9796-4AB5AC52A0E6}"/>
                      </a:ext>
                    </a:extLst>
                  </p:cNvPr>
                  <p:cNvSpPr txBox="1"/>
                  <p:nvPr/>
                </p:nvSpPr>
                <p:spPr>
                  <a:xfrm>
                    <a:off x="13715" y="3078"/>
                    <a:ext cx="596" cy="1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0</m:t>
                          </m:r>
                        </m:oMath>
                      </m:oMathPara>
                    </a14:m>
                    <a:endParaRPr lang="en-US" altLang="zh-CN" dirty="0"/>
                  </a:p>
                </p:txBody>
              </p:sp>
            </mc:Choice>
            <mc:Fallback xmlns="">
              <p:sp>
                <p:nvSpPr>
                  <p:cNvPr id="21" name="文本框 20">
                    <a:extLst>
                      <a:ext uri="{FF2B5EF4-FFF2-40B4-BE49-F238E27FC236}">
                        <a16:creationId xmlns:a16="http://schemas.microsoft.com/office/drawing/2014/main" id="{734975A7-C8BF-4CFA-9796-4AB5AC52A0E6}"/>
                      </a:ext>
                    </a:extLst>
                  </p:cNvPr>
                  <p:cNvSpPr txBox="1">
                    <a:spLocks noRot="1" noChangeAspect="1" noMove="1" noResize="1" noEditPoints="1" noAdjustHandles="1" noChangeArrowheads="1" noChangeShapeType="1" noTextEdit="1"/>
                  </p:cNvSpPr>
                  <p:nvPr/>
                </p:nvSpPr>
                <p:spPr>
                  <a:xfrm>
                    <a:off x="13715" y="3078"/>
                    <a:ext cx="596" cy="101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8AFD588-EB84-4083-A1B5-054A4E47BD36}"/>
                      </a:ext>
                    </a:extLst>
                  </p:cNvPr>
                  <p:cNvSpPr txBox="1"/>
                  <p:nvPr/>
                </p:nvSpPr>
                <p:spPr>
                  <a:xfrm>
                    <a:off x="15059" y="3078"/>
                    <a:ext cx="596" cy="1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0</m:t>
                          </m:r>
                        </m:oMath>
                      </m:oMathPara>
                    </a14:m>
                    <a:endParaRPr lang="en-US" altLang="zh-CN" dirty="0"/>
                  </a:p>
                </p:txBody>
              </p:sp>
            </mc:Choice>
            <mc:Fallback xmlns="">
              <p:sp>
                <p:nvSpPr>
                  <p:cNvPr id="22" name="文本框 21">
                    <a:extLst>
                      <a:ext uri="{FF2B5EF4-FFF2-40B4-BE49-F238E27FC236}">
                        <a16:creationId xmlns:a16="http://schemas.microsoft.com/office/drawing/2014/main" id="{D8AFD588-EB84-4083-A1B5-054A4E47BD36}"/>
                      </a:ext>
                    </a:extLst>
                  </p:cNvPr>
                  <p:cNvSpPr txBox="1">
                    <a:spLocks noRot="1" noChangeAspect="1" noMove="1" noResize="1" noEditPoints="1" noAdjustHandles="1" noChangeArrowheads="1" noChangeShapeType="1" noTextEdit="1"/>
                  </p:cNvSpPr>
                  <p:nvPr/>
                </p:nvSpPr>
                <p:spPr>
                  <a:xfrm>
                    <a:off x="15059" y="3078"/>
                    <a:ext cx="596" cy="101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659F83-48B8-49BC-98FC-B4C51ADFF379}"/>
                      </a:ext>
                    </a:extLst>
                  </p:cNvPr>
                  <p:cNvSpPr txBox="1"/>
                  <p:nvPr/>
                </p:nvSpPr>
                <p:spPr>
                  <a:xfrm>
                    <a:off x="16383" y="3078"/>
                    <a:ext cx="596" cy="1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0</m:t>
                          </m:r>
                        </m:oMath>
                      </m:oMathPara>
                    </a14:m>
                    <a:endParaRPr lang="en-US" altLang="zh-CN" dirty="0"/>
                  </a:p>
                </p:txBody>
              </p:sp>
            </mc:Choice>
            <mc:Fallback xmlns="">
              <p:sp>
                <p:nvSpPr>
                  <p:cNvPr id="23" name="文本框 22">
                    <a:extLst>
                      <a:ext uri="{FF2B5EF4-FFF2-40B4-BE49-F238E27FC236}">
                        <a16:creationId xmlns:a16="http://schemas.microsoft.com/office/drawing/2014/main" id="{65659F83-48B8-49BC-98FC-B4C51ADFF379}"/>
                      </a:ext>
                    </a:extLst>
                  </p:cNvPr>
                  <p:cNvSpPr txBox="1">
                    <a:spLocks noRot="1" noChangeAspect="1" noMove="1" noResize="1" noEditPoints="1" noAdjustHandles="1" noChangeArrowheads="1" noChangeShapeType="1" noTextEdit="1"/>
                  </p:cNvSpPr>
                  <p:nvPr/>
                </p:nvSpPr>
                <p:spPr>
                  <a:xfrm>
                    <a:off x="16383" y="3078"/>
                    <a:ext cx="596" cy="1016"/>
                  </a:xfrm>
                  <a:prstGeom prst="rect">
                    <a:avLst/>
                  </a:prstGeom>
                  <a:blipFill>
                    <a:blip r:embed="rId11"/>
                    <a:stretch>
                      <a:fillRect/>
                    </a:stretch>
                  </a:blipFill>
                </p:spPr>
                <p:txBody>
                  <a:bodyPr/>
                  <a:lstStyle/>
                  <a:p>
                    <a:r>
                      <a:rPr lang="zh-CN" altLang="en-US">
                        <a:noFill/>
                      </a:rPr>
                      <a:t> </a:t>
                    </a:r>
                  </a:p>
                </p:txBody>
              </p:sp>
            </mc:Fallback>
          </mc:AlternateContent>
          <p:cxnSp>
            <p:nvCxnSpPr>
              <p:cNvPr id="24" name="直接连接符 23">
                <a:extLst>
                  <a:ext uri="{FF2B5EF4-FFF2-40B4-BE49-F238E27FC236}">
                    <a16:creationId xmlns:a16="http://schemas.microsoft.com/office/drawing/2014/main" id="{C14BE19D-BDE5-48AB-810E-1CB714BC0868}"/>
                  </a:ext>
                </a:extLst>
              </p:cNvPr>
              <p:cNvCxnSpPr>
                <a:stCxn id="12" idx="4"/>
              </p:cNvCxnSpPr>
              <p:nvPr/>
            </p:nvCxnSpPr>
            <p:spPr>
              <a:xfrm>
                <a:off x="13364" y="4521"/>
                <a:ext cx="1344" cy="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AC6E9CA-3245-415A-ACC9-748A89F11B06}"/>
                  </a:ext>
                </a:extLst>
              </p:cNvPr>
              <p:cNvCxnSpPr>
                <a:endCxn id="16" idx="3"/>
              </p:cNvCxnSpPr>
              <p:nvPr/>
            </p:nvCxnSpPr>
            <p:spPr>
              <a:xfrm flipV="1">
                <a:off x="14693" y="4396"/>
                <a:ext cx="1041" cy="9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5C85E16-66F1-443B-893F-D7DF7F6F02F5}"/>
                      </a:ext>
                    </a:extLst>
                  </p:cNvPr>
                  <p:cNvSpPr txBox="1"/>
                  <p:nvPr/>
                </p:nvSpPr>
                <p:spPr>
                  <a:xfrm>
                    <a:off x="14215" y="4558"/>
                    <a:ext cx="955" cy="580"/>
                  </a:xfrm>
                  <a:prstGeom prst="rect">
                    <a:avLst/>
                  </a:prstGeom>
                  <a:noFill/>
                </p:spPr>
                <p:txBody>
                  <a:bodyPr wrap="square" rtlCol="0">
                    <a:spAutoFit/>
                  </a:bodyPr>
                  <a:lstStyle/>
                  <a:p>
                    <a14:m>
                      <m:oMath xmlns:m="http://schemas.openxmlformats.org/officeDocument/2006/math">
                        <m:r>
                          <a:rPr lang="en-US" altLang="zh-CN" i="1" dirty="0" smtClean="0">
                            <a:latin typeface="Cambria Math" panose="02040503050406030204" pitchFamily="18" charset="0"/>
                          </a:rPr>
                          <m:t>1</m:t>
                        </m:r>
                      </m:oMath>
                    </a14:m>
                    <a:r>
                      <a:rPr lang="en-US" altLang="zh-CN" dirty="0"/>
                      <a:t>  </a:t>
                    </a:r>
                    <a14:m>
                      <m:oMath xmlns:m="http://schemas.openxmlformats.org/officeDocument/2006/math">
                        <m:r>
                          <a:rPr lang="en-US" altLang="zh-CN" b="0" i="1" dirty="0" smtClean="0">
                            <a:latin typeface="Cambria Math" panose="02040503050406030204" pitchFamily="18" charset="0"/>
                          </a:rPr>
                          <m:t>𝑤</m:t>
                        </m:r>
                      </m:oMath>
                    </a14:m>
                    <a:endParaRPr lang="en-US" altLang="zh-CN" dirty="0"/>
                  </a:p>
                </p:txBody>
              </p:sp>
            </mc:Choice>
            <mc:Fallback xmlns="">
              <p:sp>
                <p:nvSpPr>
                  <p:cNvPr id="26" name="文本框 25">
                    <a:extLst>
                      <a:ext uri="{FF2B5EF4-FFF2-40B4-BE49-F238E27FC236}">
                        <a16:creationId xmlns:a16="http://schemas.microsoft.com/office/drawing/2014/main" id="{25C85E16-66F1-443B-893F-D7DF7F6F02F5}"/>
                      </a:ext>
                    </a:extLst>
                  </p:cNvPr>
                  <p:cNvSpPr txBox="1">
                    <a:spLocks noRot="1" noChangeAspect="1" noMove="1" noResize="1" noEditPoints="1" noAdjustHandles="1" noChangeArrowheads="1" noChangeShapeType="1" noTextEdit="1"/>
                  </p:cNvSpPr>
                  <p:nvPr/>
                </p:nvSpPr>
                <p:spPr>
                  <a:xfrm>
                    <a:off x="14215" y="4558"/>
                    <a:ext cx="955" cy="580"/>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BC64B1-D092-40E1-ABEA-34F4293B70BC}"/>
                    </a:ext>
                  </a:extLst>
                </p:cNvPr>
                <p:cNvSpPr txBox="1"/>
                <p:nvPr/>
              </p:nvSpPr>
              <p:spPr>
                <a:xfrm>
                  <a:off x="11957" y="2108"/>
                  <a:ext cx="504"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𝑐</m:t>
                        </m:r>
                      </m:oMath>
                    </m:oMathPara>
                  </a14:m>
                  <a:endParaRPr lang="en-US" altLang="zh-CN" dirty="0"/>
                </a:p>
              </p:txBody>
            </p:sp>
          </mc:Choice>
          <mc:Fallback xmlns="">
            <p:sp>
              <p:nvSpPr>
                <p:cNvPr id="6" name="文本框 5">
                  <a:extLst>
                    <a:ext uri="{FF2B5EF4-FFF2-40B4-BE49-F238E27FC236}">
                      <a16:creationId xmlns:a16="http://schemas.microsoft.com/office/drawing/2014/main" id="{1DBC64B1-D092-40E1-ABEA-34F4293B70BC}"/>
                    </a:ext>
                  </a:extLst>
                </p:cNvPr>
                <p:cNvSpPr txBox="1">
                  <a:spLocks noRot="1" noChangeAspect="1" noMove="1" noResize="1" noEditPoints="1" noAdjustHandles="1" noChangeArrowheads="1" noChangeShapeType="1" noTextEdit="1"/>
                </p:cNvSpPr>
                <p:nvPr/>
              </p:nvSpPr>
              <p:spPr>
                <a:xfrm>
                  <a:off x="11957" y="2108"/>
                  <a:ext cx="504" cy="58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5FB7334-DF10-40AC-9DA5-B5FDCD2D2CD1}"/>
                    </a:ext>
                  </a:extLst>
                </p:cNvPr>
                <p:cNvSpPr txBox="1"/>
                <p:nvPr/>
              </p:nvSpPr>
              <p:spPr>
                <a:xfrm>
                  <a:off x="13315" y="2108"/>
                  <a:ext cx="504"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𝑐</m:t>
                        </m:r>
                      </m:oMath>
                    </m:oMathPara>
                  </a14:m>
                  <a:endParaRPr lang="en-US" altLang="zh-CN" dirty="0"/>
                </a:p>
              </p:txBody>
            </p:sp>
          </mc:Choice>
          <mc:Fallback xmlns="">
            <p:sp>
              <p:nvSpPr>
                <p:cNvPr id="7" name="文本框 6">
                  <a:extLst>
                    <a:ext uri="{FF2B5EF4-FFF2-40B4-BE49-F238E27FC236}">
                      <a16:creationId xmlns:a16="http://schemas.microsoft.com/office/drawing/2014/main" id="{25FB7334-DF10-40AC-9DA5-B5FDCD2D2CD1}"/>
                    </a:ext>
                  </a:extLst>
                </p:cNvPr>
                <p:cNvSpPr txBox="1">
                  <a:spLocks noRot="1" noChangeAspect="1" noMove="1" noResize="1" noEditPoints="1" noAdjustHandles="1" noChangeArrowheads="1" noChangeShapeType="1" noTextEdit="1"/>
                </p:cNvSpPr>
                <p:nvPr/>
              </p:nvSpPr>
              <p:spPr>
                <a:xfrm>
                  <a:off x="13315" y="2108"/>
                  <a:ext cx="504" cy="58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6A33277-2CA7-4D23-BD0D-DF2A501AEEF3}"/>
                    </a:ext>
                  </a:extLst>
                </p:cNvPr>
                <p:cNvSpPr txBox="1"/>
                <p:nvPr/>
              </p:nvSpPr>
              <p:spPr>
                <a:xfrm>
                  <a:off x="14645" y="2108"/>
                  <a:ext cx="504"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𝑐</m:t>
                        </m:r>
                      </m:oMath>
                    </m:oMathPara>
                  </a14:m>
                  <a:endParaRPr lang="en-US" altLang="zh-CN" dirty="0"/>
                </a:p>
              </p:txBody>
            </p:sp>
          </mc:Choice>
          <mc:Fallback xmlns="">
            <p:sp>
              <p:nvSpPr>
                <p:cNvPr id="8" name="文本框 7">
                  <a:extLst>
                    <a:ext uri="{FF2B5EF4-FFF2-40B4-BE49-F238E27FC236}">
                      <a16:creationId xmlns:a16="http://schemas.microsoft.com/office/drawing/2014/main" id="{76A33277-2CA7-4D23-BD0D-DF2A501AEEF3}"/>
                    </a:ext>
                  </a:extLst>
                </p:cNvPr>
                <p:cNvSpPr txBox="1">
                  <a:spLocks noRot="1" noChangeAspect="1" noMove="1" noResize="1" noEditPoints="1" noAdjustHandles="1" noChangeArrowheads="1" noChangeShapeType="1" noTextEdit="1"/>
                </p:cNvSpPr>
                <p:nvPr/>
              </p:nvSpPr>
              <p:spPr>
                <a:xfrm>
                  <a:off x="14645" y="2108"/>
                  <a:ext cx="504" cy="58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1E981A3-92EA-4889-BD50-D9C670E82831}"/>
                    </a:ext>
                  </a:extLst>
                </p:cNvPr>
                <p:cNvSpPr txBox="1"/>
                <p:nvPr/>
              </p:nvSpPr>
              <p:spPr>
                <a:xfrm>
                  <a:off x="15989" y="2108"/>
                  <a:ext cx="504"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𝑐</m:t>
                        </m:r>
                      </m:oMath>
                    </m:oMathPara>
                  </a14:m>
                  <a:endParaRPr lang="en-US" altLang="zh-CN" dirty="0"/>
                </a:p>
              </p:txBody>
            </p:sp>
          </mc:Choice>
          <mc:Fallback xmlns="">
            <p:sp>
              <p:nvSpPr>
                <p:cNvPr id="9" name="文本框 8">
                  <a:extLst>
                    <a:ext uri="{FF2B5EF4-FFF2-40B4-BE49-F238E27FC236}">
                      <a16:creationId xmlns:a16="http://schemas.microsoft.com/office/drawing/2014/main" id="{31E981A3-92EA-4889-BD50-D9C670E82831}"/>
                    </a:ext>
                  </a:extLst>
                </p:cNvPr>
                <p:cNvSpPr txBox="1">
                  <a:spLocks noRot="1" noChangeAspect="1" noMove="1" noResize="1" noEditPoints="1" noAdjustHandles="1" noChangeArrowheads="1" noChangeShapeType="1" noTextEdit="1"/>
                </p:cNvSpPr>
                <p:nvPr/>
              </p:nvSpPr>
              <p:spPr>
                <a:xfrm>
                  <a:off x="15989" y="2108"/>
                  <a:ext cx="504" cy="58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7797FD6-FCF5-4FC3-A4E9-535829854833}"/>
                    </a:ext>
                  </a:extLst>
                </p:cNvPr>
                <p:cNvSpPr txBox="1"/>
                <p:nvPr/>
              </p:nvSpPr>
              <p:spPr>
                <a:xfrm>
                  <a:off x="17312" y="2108"/>
                  <a:ext cx="504"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𝑐</m:t>
                        </m:r>
                      </m:oMath>
                    </m:oMathPara>
                  </a14:m>
                  <a:endParaRPr lang="en-US" altLang="zh-CN" dirty="0"/>
                </a:p>
              </p:txBody>
            </p:sp>
          </mc:Choice>
          <mc:Fallback xmlns="">
            <p:sp>
              <p:nvSpPr>
                <p:cNvPr id="10" name="文本框 9">
                  <a:extLst>
                    <a:ext uri="{FF2B5EF4-FFF2-40B4-BE49-F238E27FC236}">
                      <a16:creationId xmlns:a16="http://schemas.microsoft.com/office/drawing/2014/main" id="{27797FD6-FCF5-4FC3-A4E9-535829854833}"/>
                    </a:ext>
                  </a:extLst>
                </p:cNvPr>
                <p:cNvSpPr txBox="1">
                  <a:spLocks noRot="1" noChangeAspect="1" noMove="1" noResize="1" noEditPoints="1" noAdjustHandles="1" noChangeArrowheads="1" noChangeShapeType="1" noTextEdit="1"/>
                </p:cNvSpPr>
                <p:nvPr/>
              </p:nvSpPr>
              <p:spPr>
                <a:xfrm>
                  <a:off x="17312" y="2108"/>
                  <a:ext cx="504" cy="580"/>
                </a:xfrm>
                <a:prstGeom prst="rect">
                  <a:avLst/>
                </a:prstGeom>
                <a:blipFill>
                  <a:blip r:embed="rId15"/>
                  <a:stretch>
                    <a:fillRect/>
                  </a:stretch>
                </a:blipFill>
              </p:spPr>
              <p:txBody>
                <a:bodyPr/>
                <a:lstStyle/>
                <a:p>
                  <a:r>
                    <a:rPr lang="zh-CN" altLang="en-US">
                      <a:noFill/>
                    </a:rPr>
                    <a:t> </a:t>
                  </a:r>
                </a:p>
              </p:txBody>
            </p:sp>
          </mc:Fallback>
        </mc:AlternateContent>
      </p:grpSp>
      <p:grpSp>
        <p:nvGrpSpPr>
          <p:cNvPr id="27" name="组合 26">
            <a:extLst>
              <a:ext uri="{FF2B5EF4-FFF2-40B4-BE49-F238E27FC236}">
                <a16:creationId xmlns:a16="http://schemas.microsoft.com/office/drawing/2014/main" id="{F6423434-8CCB-40FA-A7CB-D6C21FDFC8DA}"/>
              </a:ext>
            </a:extLst>
          </p:cNvPr>
          <p:cNvGrpSpPr/>
          <p:nvPr/>
        </p:nvGrpSpPr>
        <p:grpSpPr>
          <a:xfrm>
            <a:off x="7801068" y="4395959"/>
            <a:ext cx="3943350" cy="1410970"/>
            <a:chOff x="11781" y="2100"/>
            <a:chExt cx="6210" cy="2222"/>
          </a:xfrm>
        </p:grpSpPr>
        <p:grpSp>
          <p:nvGrpSpPr>
            <p:cNvPr id="28" name="组合 27">
              <a:extLst>
                <a:ext uri="{FF2B5EF4-FFF2-40B4-BE49-F238E27FC236}">
                  <a16:creationId xmlns:a16="http://schemas.microsoft.com/office/drawing/2014/main" id="{8EB5B9E8-5791-4ECE-9833-1FB70605F3E2}"/>
                </a:ext>
              </a:extLst>
            </p:cNvPr>
            <p:cNvGrpSpPr/>
            <p:nvPr/>
          </p:nvGrpSpPr>
          <p:grpSpPr>
            <a:xfrm>
              <a:off x="11781" y="2100"/>
              <a:ext cx="6210" cy="2222"/>
              <a:chOff x="11577" y="3078"/>
              <a:chExt cx="6210" cy="2222"/>
            </a:xfrm>
          </p:grpSpPr>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BF827594-E84E-47F3-BC48-E89E140EC8CE}"/>
                      </a:ext>
                    </a:extLst>
                  </p:cNvPr>
                  <p:cNvSpPr/>
                  <p:nvPr/>
                </p:nvSpPr>
                <p:spPr>
                  <a:xfrm>
                    <a:off x="11577"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34" name="椭圆 33">
                    <a:extLst>
                      <a:ext uri="{FF2B5EF4-FFF2-40B4-BE49-F238E27FC236}">
                        <a16:creationId xmlns:a16="http://schemas.microsoft.com/office/drawing/2014/main" id="{BF827594-E84E-47F3-BC48-E89E140EC8CE}"/>
                      </a:ext>
                    </a:extLst>
                  </p:cNvPr>
                  <p:cNvSpPr>
                    <a:spLocks noRot="1" noChangeAspect="1" noMove="1" noResize="1" noEditPoints="1" noAdjustHandles="1" noChangeArrowheads="1" noChangeShapeType="1" noTextEdit="1"/>
                  </p:cNvSpPr>
                  <p:nvPr/>
                </p:nvSpPr>
                <p:spPr>
                  <a:xfrm>
                    <a:off x="11577" y="3666"/>
                    <a:ext cx="855" cy="855"/>
                  </a:xfrm>
                  <a:prstGeom prst="ellipse">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AC9D1524-BC11-4DF1-946D-3B4BA326D34E}"/>
                      </a:ext>
                    </a:extLst>
                  </p:cNvPr>
                  <p:cNvSpPr/>
                  <p:nvPr/>
                </p:nvSpPr>
                <p:spPr>
                  <a:xfrm>
                    <a:off x="12936"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1</m:t>
                          </m:r>
                        </m:oMath>
                      </m:oMathPara>
                    </a14:m>
                    <a:endParaRPr lang="en-US" altLang="zh-CN" dirty="0">
                      <a:solidFill>
                        <a:schemeClr val="tx1"/>
                      </a:solidFill>
                    </a:endParaRPr>
                  </a:p>
                </p:txBody>
              </p:sp>
            </mc:Choice>
            <mc:Fallback xmlns="">
              <p:sp>
                <p:nvSpPr>
                  <p:cNvPr id="35" name="椭圆 34">
                    <a:extLst>
                      <a:ext uri="{FF2B5EF4-FFF2-40B4-BE49-F238E27FC236}">
                        <a16:creationId xmlns:a16="http://schemas.microsoft.com/office/drawing/2014/main" id="{AC9D1524-BC11-4DF1-946D-3B4BA326D34E}"/>
                      </a:ext>
                    </a:extLst>
                  </p:cNvPr>
                  <p:cNvSpPr>
                    <a:spLocks noRot="1" noChangeAspect="1" noMove="1" noResize="1" noEditPoints="1" noAdjustHandles="1" noChangeArrowheads="1" noChangeShapeType="1" noTextEdit="1"/>
                  </p:cNvSpPr>
                  <p:nvPr/>
                </p:nvSpPr>
                <p:spPr>
                  <a:xfrm>
                    <a:off x="12936" y="3666"/>
                    <a:ext cx="855" cy="855"/>
                  </a:xfrm>
                  <a:prstGeom prst="ellipse">
                    <a:avLst/>
                  </a:prstGeom>
                  <a:blipFill>
                    <a:blip r:embed="rId17"/>
                    <a:stretch>
                      <a:fillRect/>
                    </a:stretch>
                  </a:blipFill>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CAB9A3AA-65E1-4498-A125-5712F93AA49D}"/>
                  </a:ext>
                </a:extLst>
              </p:cNvPr>
              <p:cNvCxnSpPr>
                <a:stCxn id="34" idx="6"/>
                <a:endCxn id="35" idx="2"/>
              </p:cNvCxnSpPr>
              <p:nvPr/>
            </p:nvCxnSpPr>
            <p:spPr>
              <a:xfrm>
                <a:off x="12432" y="4094"/>
                <a:ext cx="5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FB76522B-78D6-4094-A3E8-FDD92128E7FE}"/>
                      </a:ext>
                    </a:extLst>
                  </p:cNvPr>
                  <p:cNvSpPr/>
                  <p:nvPr/>
                </p:nvSpPr>
                <p:spPr>
                  <a:xfrm>
                    <a:off x="14265"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2</m:t>
                          </m:r>
                        </m:oMath>
                      </m:oMathPara>
                    </a14:m>
                    <a:endParaRPr lang="en-US" altLang="zh-CN" dirty="0">
                      <a:solidFill>
                        <a:schemeClr val="tx1"/>
                      </a:solidFill>
                    </a:endParaRPr>
                  </a:p>
                </p:txBody>
              </p:sp>
            </mc:Choice>
            <mc:Fallback xmlns="">
              <p:sp>
                <p:nvSpPr>
                  <p:cNvPr id="37" name="椭圆 36">
                    <a:extLst>
                      <a:ext uri="{FF2B5EF4-FFF2-40B4-BE49-F238E27FC236}">
                        <a16:creationId xmlns:a16="http://schemas.microsoft.com/office/drawing/2014/main" id="{FB76522B-78D6-4094-A3E8-FDD92128E7FE}"/>
                      </a:ext>
                    </a:extLst>
                  </p:cNvPr>
                  <p:cNvSpPr>
                    <a:spLocks noRot="1" noChangeAspect="1" noMove="1" noResize="1" noEditPoints="1" noAdjustHandles="1" noChangeArrowheads="1" noChangeShapeType="1" noTextEdit="1"/>
                  </p:cNvSpPr>
                  <p:nvPr/>
                </p:nvSpPr>
                <p:spPr>
                  <a:xfrm>
                    <a:off x="14265" y="3666"/>
                    <a:ext cx="855" cy="855"/>
                  </a:xfrm>
                  <a:prstGeom prst="ellipse">
                    <a:avLst/>
                  </a:prstGeom>
                  <a:blipFill>
                    <a:blip r:embed="rId18"/>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0EFE1B31-AF11-4800-8055-96933238056B}"/>
                  </a:ext>
                </a:extLst>
              </p:cNvPr>
              <p:cNvCxnSpPr>
                <a:endCxn id="37" idx="2"/>
              </p:cNvCxnSpPr>
              <p:nvPr/>
            </p:nvCxnSpPr>
            <p:spPr>
              <a:xfrm>
                <a:off x="13761" y="4094"/>
                <a:ext cx="5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069AA3C9-9A35-4F03-A6D1-C510613C7EE4}"/>
                      </a:ext>
                    </a:extLst>
                  </p:cNvPr>
                  <p:cNvSpPr/>
                  <p:nvPr/>
                </p:nvSpPr>
                <p:spPr>
                  <a:xfrm>
                    <a:off x="15609"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3</m:t>
                          </m:r>
                        </m:oMath>
                      </m:oMathPara>
                    </a14:m>
                    <a:endParaRPr lang="en-US" altLang="zh-CN" dirty="0">
                      <a:solidFill>
                        <a:schemeClr val="tx1"/>
                      </a:solidFill>
                    </a:endParaRPr>
                  </a:p>
                </p:txBody>
              </p:sp>
            </mc:Choice>
            <mc:Fallback xmlns="">
              <p:sp>
                <p:nvSpPr>
                  <p:cNvPr id="39" name="椭圆 38">
                    <a:extLst>
                      <a:ext uri="{FF2B5EF4-FFF2-40B4-BE49-F238E27FC236}">
                        <a16:creationId xmlns:a16="http://schemas.microsoft.com/office/drawing/2014/main" id="{069AA3C9-9A35-4F03-A6D1-C510613C7EE4}"/>
                      </a:ext>
                    </a:extLst>
                  </p:cNvPr>
                  <p:cNvSpPr>
                    <a:spLocks noRot="1" noChangeAspect="1" noMove="1" noResize="1" noEditPoints="1" noAdjustHandles="1" noChangeArrowheads="1" noChangeShapeType="1" noTextEdit="1"/>
                  </p:cNvSpPr>
                  <p:nvPr/>
                </p:nvSpPr>
                <p:spPr>
                  <a:xfrm>
                    <a:off x="15609" y="3666"/>
                    <a:ext cx="855" cy="855"/>
                  </a:xfrm>
                  <a:prstGeom prst="ellipse">
                    <a:avLst/>
                  </a:prstGeom>
                  <a:blipFill>
                    <a:blip r:embed="rId19"/>
                    <a:stretch>
                      <a:fillRect/>
                    </a:stretch>
                  </a:blipFill>
                </p:spPr>
                <p:txBody>
                  <a:bodyPr/>
                  <a:lstStyle/>
                  <a:p>
                    <a:r>
                      <a:rPr lang="zh-CN" altLang="en-US">
                        <a:noFill/>
                      </a:rPr>
                      <a:t> </a:t>
                    </a:r>
                  </a:p>
                </p:txBody>
              </p:sp>
            </mc:Fallback>
          </mc:AlternateContent>
          <p:cxnSp>
            <p:nvCxnSpPr>
              <p:cNvPr id="40" name="直接箭头连接符 39">
                <a:extLst>
                  <a:ext uri="{FF2B5EF4-FFF2-40B4-BE49-F238E27FC236}">
                    <a16:creationId xmlns:a16="http://schemas.microsoft.com/office/drawing/2014/main" id="{B5E5FEAD-0E59-442F-9A58-304A2804FEFC}"/>
                  </a:ext>
                </a:extLst>
              </p:cNvPr>
              <p:cNvCxnSpPr>
                <a:endCxn id="39" idx="2"/>
              </p:cNvCxnSpPr>
              <p:nvPr/>
            </p:nvCxnSpPr>
            <p:spPr>
              <a:xfrm>
                <a:off x="15105" y="4094"/>
                <a:ext cx="5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13A86F52-D464-41DF-AF83-27448C96AFE3}"/>
                      </a:ext>
                    </a:extLst>
                  </p:cNvPr>
                  <p:cNvSpPr/>
                  <p:nvPr/>
                </p:nvSpPr>
                <p:spPr>
                  <a:xfrm>
                    <a:off x="16933" y="3666"/>
                    <a:ext cx="855" cy="85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41" name="椭圆 40">
                    <a:extLst>
                      <a:ext uri="{FF2B5EF4-FFF2-40B4-BE49-F238E27FC236}">
                        <a16:creationId xmlns:a16="http://schemas.microsoft.com/office/drawing/2014/main" id="{13A86F52-D464-41DF-AF83-27448C96AFE3}"/>
                      </a:ext>
                    </a:extLst>
                  </p:cNvPr>
                  <p:cNvSpPr>
                    <a:spLocks noRot="1" noChangeAspect="1" noMove="1" noResize="1" noEditPoints="1" noAdjustHandles="1" noChangeArrowheads="1" noChangeShapeType="1" noTextEdit="1"/>
                  </p:cNvSpPr>
                  <p:nvPr/>
                </p:nvSpPr>
                <p:spPr>
                  <a:xfrm>
                    <a:off x="16933" y="3666"/>
                    <a:ext cx="855" cy="855"/>
                  </a:xfrm>
                  <a:prstGeom prst="ellipse">
                    <a:avLst/>
                  </a:prstGeom>
                  <a:blipFill>
                    <a:blip r:embed="rId20"/>
                    <a:stretch>
                      <a:fillRect/>
                    </a:stretch>
                  </a:blipFill>
                </p:spPr>
                <p:txBody>
                  <a:bodyPr/>
                  <a:lstStyle/>
                  <a:p>
                    <a:r>
                      <a:rPr lang="zh-CN" altLang="en-US">
                        <a:noFill/>
                      </a:rPr>
                      <a:t> </a:t>
                    </a:r>
                  </a:p>
                </p:txBody>
              </p:sp>
            </mc:Fallback>
          </mc:AlternateContent>
          <p:cxnSp>
            <p:nvCxnSpPr>
              <p:cNvPr id="42" name="直接箭头连接符 41">
                <a:extLst>
                  <a:ext uri="{FF2B5EF4-FFF2-40B4-BE49-F238E27FC236}">
                    <a16:creationId xmlns:a16="http://schemas.microsoft.com/office/drawing/2014/main" id="{68A652EC-3AEF-4D26-95D8-9A5520C20DDB}"/>
                  </a:ext>
                </a:extLst>
              </p:cNvPr>
              <p:cNvCxnSpPr>
                <a:endCxn id="41" idx="2"/>
              </p:cNvCxnSpPr>
              <p:nvPr/>
            </p:nvCxnSpPr>
            <p:spPr>
              <a:xfrm>
                <a:off x="16429" y="4094"/>
                <a:ext cx="5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156EBD4-FF83-40BE-8E2A-BDEF5B7FA077}"/>
                      </a:ext>
                    </a:extLst>
                  </p:cNvPr>
                  <p:cNvSpPr txBox="1"/>
                  <p:nvPr/>
                </p:nvSpPr>
                <p:spPr>
                  <a:xfrm>
                    <a:off x="12386" y="3078"/>
                    <a:ext cx="596" cy="1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m:t>
                          </m:r>
                        </m:oMath>
                      </m:oMathPara>
                    </a14:m>
                    <a:endParaRPr lang="en-US" altLang="zh-CN" dirty="0"/>
                  </a:p>
                </p:txBody>
              </p:sp>
            </mc:Choice>
            <mc:Fallback xmlns="">
              <p:sp>
                <p:nvSpPr>
                  <p:cNvPr id="43" name="文本框 42">
                    <a:extLst>
                      <a:ext uri="{FF2B5EF4-FFF2-40B4-BE49-F238E27FC236}">
                        <a16:creationId xmlns:a16="http://schemas.microsoft.com/office/drawing/2014/main" id="{4156EBD4-FF83-40BE-8E2A-BDEF5B7FA077}"/>
                      </a:ext>
                    </a:extLst>
                  </p:cNvPr>
                  <p:cNvSpPr txBox="1">
                    <a:spLocks noRot="1" noChangeAspect="1" noMove="1" noResize="1" noEditPoints="1" noAdjustHandles="1" noChangeArrowheads="1" noChangeShapeType="1" noTextEdit="1"/>
                  </p:cNvSpPr>
                  <p:nvPr/>
                </p:nvSpPr>
                <p:spPr>
                  <a:xfrm>
                    <a:off x="12386" y="3078"/>
                    <a:ext cx="596" cy="101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3BC76C17-6F5D-4324-AE59-72651779CE3F}"/>
                      </a:ext>
                    </a:extLst>
                  </p:cNvPr>
                  <p:cNvSpPr txBox="1"/>
                  <p:nvPr/>
                </p:nvSpPr>
                <p:spPr>
                  <a:xfrm>
                    <a:off x="13715" y="3078"/>
                    <a:ext cx="596" cy="1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0</m:t>
                          </m:r>
                        </m:oMath>
                      </m:oMathPara>
                    </a14:m>
                    <a:endParaRPr lang="en-US" altLang="zh-CN" dirty="0"/>
                  </a:p>
                </p:txBody>
              </p:sp>
            </mc:Choice>
            <mc:Fallback xmlns="">
              <p:sp>
                <p:nvSpPr>
                  <p:cNvPr id="44" name="文本框 43">
                    <a:extLst>
                      <a:ext uri="{FF2B5EF4-FFF2-40B4-BE49-F238E27FC236}">
                        <a16:creationId xmlns:a16="http://schemas.microsoft.com/office/drawing/2014/main" id="{3BC76C17-6F5D-4324-AE59-72651779CE3F}"/>
                      </a:ext>
                    </a:extLst>
                  </p:cNvPr>
                  <p:cNvSpPr txBox="1">
                    <a:spLocks noRot="1" noChangeAspect="1" noMove="1" noResize="1" noEditPoints="1" noAdjustHandles="1" noChangeArrowheads="1" noChangeShapeType="1" noTextEdit="1"/>
                  </p:cNvSpPr>
                  <p:nvPr/>
                </p:nvSpPr>
                <p:spPr>
                  <a:xfrm>
                    <a:off x="13715" y="3078"/>
                    <a:ext cx="596" cy="1016"/>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C9F2F05-BBCF-4748-AAC3-AE0FFE5FDB81}"/>
                      </a:ext>
                    </a:extLst>
                  </p:cNvPr>
                  <p:cNvSpPr txBox="1"/>
                  <p:nvPr/>
                </p:nvSpPr>
                <p:spPr>
                  <a:xfrm>
                    <a:off x="15059" y="3078"/>
                    <a:ext cx="596" cy="1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0</m:t>
                          </m:r>
                        </m:oMath>
                      </m:oMathPara>
                    </a14:m>
                    <a:endParaRPr lang="en-US" altLang="zh-CN" dirty="0"/>
                  </a:p>
                </p:txBody>
              </p:sp>
            </mc:Choice>
            <mc:Fallback xmlns="">
              <p:sp>
                <p:nvSpPr>
                  <p:cNvPr id="45" name="文本框 44">
                    <a:extLst>
                      <a:ext uri="{FF2B5EF4-FFF2-40B4-BE49-F238E27FC236}">
                        <a16:creationId xmlns:a16="http://schemas.microsoft.com/office/drawing/2014/main" id="{FC9F2F05-BBCF-4748-AAC3-AE0FFE5FDB81}"/>
                      </a:ext>
                    </a:extLst>
                  </p:cNvPr>
                  <p:cNvSpPr txBox="1">
                    <a:spLocks noRot="1" noChangeAspect="1" noMove="1" noResize="1" noEditPoints="1" noAdjustHandles="1" noChangeArrowheads="1" noChangeShapeType="1" noTextEdit="1"/>
                  </p:cNvSpPr>
                  <p:nvPr/>
                </p:nvSpPr>
                <p:spPr>
                  <a:xfrm>
                    <a:off x="15059" y="3078"/>
                    <a:ext cx="596" cy="1016"/>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7E87F13-E312-428A-B01E-C426EFAFA53D}"/>
                      </a:ext>
                    </a:extLst>
                  </p:cNvPr>
                  <p:cNvSpPr txBox="1"/>
                  <p:nvPr/>
                </p:nvSpPr>
                <p:spPr>
                  <a:xfrm>
                    <a:off x="16383" y="3078"/>
                    <a:ext cx="596" cy="1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0</m:t>
                          </m:r>
                        </m:oMath>
                      </m:oMathPara>
                    </a14:m>
                    <a:endParaRPr lang="en-US" altLang="zh-CN" dirty="0"/>
                  </a:p>
                </p:txBody>
              </p:sp>
            </mc:Choice>
            <mc:Fallback xmlns="">
              <p:sp>
                <p:nvSpPr>
                  <p:cNvPr id="46" name="文本框 45">
                    <a:extLst>
                      <a:ext uri="{FF2B5EF4-FFF2-40B4-BE49-F238E27FC236}">
                        <a16:creationId xmlns:a16="http://schemas.microsoft.com/office/drawing/2014/main" id="{D7E87F13-E312-428A-B01E-C426EFAFA53D}"/>
                      </a:ext>
                    </a:extLst>
                  </p:cNvPr>
                  <p:cNvSpPr txBox="1">
                    <a:spLocks noRot="1" noChangeAspect="1" noMove="1" noResize="1" noEditPoints="1" noAdjustHandles="1" noChangeArrowheads="1" noChangeShapeType="1" noTextEdit="1"/>
                  </p:cNvSpPr>
                  <p:nvPr/>
                </p:nvSpPr>
                <p:spPr>
                  <a:xfrm>
                    <a:off x="16383" y="3078"/>
                    <a:ext cx="596" cy="1016"/>
                  </a:xfrm>
                  <a:prstGeom prst="rect">
                    <a:avLst/>
                  </a:prstGeom>
                  <a:blipFill>
                    <a:blip r:embed="rId23"/>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8B87CE35-9D72-4EF9-A03D-867CE695C947}"/>
                  </a:ext>
                </a:extLst>
              </p:cNvPr>
              <p:cNvCxnSpPr>
                <a:stCxn id="35" idx="4"/>
              </p:cNvCxnSpPr>
              <p:nvPr/>
            </p:nvCxnSpPr>
            <p:spPr>
              <a:xfrm>
                <a:off x="13364" y="4521"/>
                <a:ext cx="1344" cy="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2F2B6A38-85A6-41B4-B9EE-2E35D9627D37}"/>
                  </a:ext>
                </a:extLst>
              </p:cNvPr>
              <p:cNvCxnSpPr>
                <a:endCxn id="39" idx="3"/>
              </p:cNvCxnSpPr>
              <p:nvPr/>
            </p:nvCxnSpPr>
            <p:spPr>
              <a:xfrm flipV="1">
                <a:off x="14693" y="4396"/>
                <a:ext cx="1041" cy="9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8548F636-7EA2-4BBF-967A-CF5DE66AE3AB}"/>
                      </a:ext>
                    </a:extLst>
                  </p:cNvPr>
                  <p:cNvSpPr txBox="1"/>
                  <p:nvPr/>
                </p:nvSpPr>
                <p:spPr>
                  <a:xfrm>
                    <a:off x="14215" y="4558"/>
                    <a:ext cx="955" cy="580"/>
                  </a:xfrm>
                  <a:prstGeom prst="rect">
                    <a:avLst/>
                  </a:prstGeom>
                  <a:noFill/>
                </p:spPr>
                <p:txBody>
                  <a:bodyPr wrap="square" rtlCol="0">
                    <a:spAutoFit/>
                  </a:bodyPr>
                  <a:lstStyle/>
                  <a:p>
                    <a14:m>
                      <m:oMath xmlns:m="http://schemas.openxmlformats.org/officeDocument/2006/math">
                        <m:r>
                          <a:rPr lang="en-US" altLang="zh-CN" b="0" i="1" dirty="0" smtClean="0">
                            <a:solidFill>
                              <a:srgbClr val="FF0000"/>
                            </a:solidFill>
                            <a:latin typeface="Cambria Math" panose="02040503050406030204" pitchFamily="18" charset="0"/>
                          </a:rPr>
                          <m:t>0</m:t>
                        </m:r>
                      </m:oMath>
                    </a14:m>
                    <a:r>
                      <a:rPr lang="en-US" altLang="zh-CN" dirty="0"/>
                      <a:t>  </a:t>
                    </a:r>
                    <a14:m>
                      <m:oMath xmlns:m="http://schemas.openxmlformats.org/officeDocument/2006/math">
                        <m:r>
                          <a:rPr lang="en-US" altLang="zh-CN" b="0" i="1" dirty="0" smtClean="0">
                            <a:latin typeface="Cambria Math" panose="02040503050406030204" pitchFamily="18" charset="0"/>
                          </a:rPr>
                          <m:t>𝑤</m:t>
                        </m:r>
                      </m:oMath>
                    </a14:m>
                    <a:endParaRPr lang="en-US" altLang="zh-CN" dirty="0"/>
                  </a:p>
                </p:txBody>
              </p:sp>
            </mc:Choice>
            <mc:Fallback xmlns="">
              <p:sp>
                <p:nvSpPr>
                  <p:cNvPr id="49" name="文本框 48">
                    <a:extLst>
                      <a:ext uri="{FF2B5EF4-FFF2-40B4-BE49-F238E27FC236}">
                        <a16:creationId xmlns:a16="http://schemas.microsoft.com/office/drawing/2014/main" id="{8548F636-7EA2-4BBF-967A-CF5DE66AE3AB}"/>
                      </a:ext>
                    </a:extLst>
                  </p:cNvPr>
                  <p:cNvSpPr txBox="1">
                    <a:spLocks noRot="1" noChangeAspect="1" noMove="1" noResize="1" noEditPoints="1" noAdjustHandles="1" noChangeArrowheads="1" noChangeShapeType="1" noTextEdit="1"/>
                  </p:cNvSpPr>
                  <p:nvPr/>
                </p:nvSpPr>
                <p:spPr>
                  <a:xfrm>
                    <a:off x="14215" y="4558"/>
                    <a:ext cx="955" cy="580"/>
                  </a:xfrm>
                  <a:prstGeom prst="rect">
                    <a:avLst/>
                  </a:prstGeom>
                  <a:blipFill>
                    <a:blip r:embed="rId2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7EDA8-B504-417E-94A1-E3B7F027050A}"/>
                    </a:ext>
                  </a:extLst>
                </p:cNvPr>
                <p:cNvSpPr txBox="1"/>
                <p:nvPr/>
              </p:nvSpPr>
              <p:spPr>
                <a:xfrm>
                  <a:off x="11957" y="2108"/>
                  <a:ext cx="504"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𝑐</m:t>
                        </m:r>
                      </m:oMath>
                    </m:oMathPara>
                  </a14:m>
                  <a:endParaRPr lang="en-US" altLang="zh-CN" dirty="0"/>
                </a:p>
              </p:txBody>
            </p:sp>
          </mc:Choice>
          <mc:Fallback xmlns="">
            <p:sp>
              <p:nvSpPr>
                <p:cNvPr id="29" name="文本框 28">
                  <a:extLst>
                    <a:ext uri="{FF2B5EF4-FFF2-40B4-BE49-F238E27FC236}">
                      <a16:creationId xmlns:a16="http://schemas.microsoft.com/office/drawing/2014/main" id="{12F7EDA8-B504-417E-94A1-E3B7F027050A}"/>
                    </a:ext>
                  </a:extLst>
                </p:cNvPr>
                <p:cNvSpPr txBox="1">
                  <a:spLocks noRot="1" noChangeAspect="1" noMove="1" noResize="1" noEditPoints="1" noAdjustHandles="1" noChangeArrowheads="1" noChangeShapeType="1" noTextEdit="1"/>
                </p:cNvSpPr>
                <p:nvPr/>
              </p:nvSpPr>
              <p:spPr>
                <a:xfrm>
                  <a:off x="11957" y="2108"/>
                  <a:ext cx="504" cy="58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5F738DB-839A-41A2-B04B-97AFD95F1B51}"/>
                    </a:ext>
                  </a:extLst>
                </p:cNvPr>
                <p:cNvSpPr txBox="1"/>
                <p:nvPr/>
              </p:nvSpPr>
              <p:spPr>
                <a:xfrm>
                  <a:off x="13026" y="2108"/>
                  <a:ext cx="1113" cy="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panose="02040503050406030204" pitchFamily="18" charset="0"/>
                          </a:rPr>
                          <m:t>𝑐</m:t>
                        </m:r>
                        <m:r>
                          <a:rPr lang="en-US" altLang="zh-CN" b="0" i="1" dirty="0" smtClean="0">
                            <a:solidFill>
                              <a:srgbClr val="FF0000"/>
                            </a:solidFill>
                            <a:latin typeface="Cambria Math" panose="02040503050406030204" pitchFamily="18" charset="0"/>
                          </a:rPr>
                          <m:t>−1</m:t>
                        </m:r>
                      </m:oMath>
                    </m:oMathPara>
                  </a14:m>
                  <a:endParaRPr lang="en-US" altLang="zh-CN" dirty="0">
                    <a:solidFill>
                      <a:srgbClr val="FF0000"/>
                    </a:solidFill>
                  </a:endParaRPr>
                </a:p>
              </p:txBody>
            </p:sp>
          </mc:Choice>
          <mc:Fallback xmlns="">
            <p:sp>
              <p:nvSpPr>
                <p:cNvPr id="30" name="文本框 29">
                  <a:extLst>
                    <a:ext uri="{FF2B5EF4-FFF2-40B4-BE49-F238E27FC236}">
                      <a16:creationId xmlns:a16="http://schemas.microsoft.com/office/drawing/2014/main" id="{A5F738DB-839A-41A2-B04B-97AFD95F1B51}"/>
                    </a:ext>
                  </a:extLst>
                </p:cNvPr>
                <p:cNvSpPr txBox="1">
                  <a:spLocks noRot="1" noChangeAspect="1" noMove="1" noResize="1" noEditPoints="1" noAdjustHandles="1" noChangeArrowheads="1" noChangeShapeType="1" noTextEdit="1"/>
                </p:cNvSpPr>
                <p:nvPr/>
              </p:nvSpPr>
              <p:spPr>
                <a:xfrm>
                  <a:off x="13026" y="2108"/>
                  <a:ext cx="1113" cy="58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D5DCEA0-721B-4E6B-8447-7D55AC1234E9}"/>
                    </a:ext>
                  </a:extLst>
                </p:cNvPr>
                <p:cNvSpPr txBox="1"/>
                <p:nvPr/>
              </p:nvSpPr>
              <p:spPr>
                <a:xfrm>
                  <a:off x="14240" y="2108"/>
                  <a:ext cx="1354" cy="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panose="02040503050406030204" pitchFamily="18" charset="0"/>
                          </a:rPr>
                          <m:t>𝑐</m:t>
                        </m:r>
                        <m:r>
                          <a:rPr lang="en-US" altLang="zh-CN" b="0" i="1" dirty="0" smtClean="0">
                            <a:solidFill>
                              <a:srgbClr val="FF0000"/>
                            </a:solidFill>
                            <a:latin typeface="Cambria Math" panose="02040503050406030204" pitchFamily="18" charset="0"/>
                          </a:rPr>
                          <m:t>−1</m:t>
                        </m:r>
                      </m:oMath>
                    </m:oMathPara>
                  </a14:m>
                  <a:endParaRPr lang="en-US" altLang="zh-CN" dirty="0">
                    <a:solidFill>
                      <a:srgbClr val="FF0000"/>
                    </a:solidFill>
                  </a:endParaRPr>
                </a:p>
              </p:txBody>
            </p:sp>
          </mc:Choice>
          <mc:Fallback xmlns="">
            <p:sp>
              <p:nvSpPr>
                <p:cNvPr id="31" name="文本框 30">
                  <a:extLst>
                    <a:ext uri="{FF2B5EF4-FFF2-40B4-BE49-F238E27FC236}">
                      <a16:creationId xmlns:a16="http://schemas.microsoft.com/office/drawing/2014/main" id="{CD5DCEA0-721B-4E6B-8447-7D55AC1234E9}"/>
                    </a:ext>
                  </a:extLst>
                </p:cNvPr>
                <p:cNvSpPr txBox="1">
                  <a:spLocks noRot="1" noChangeAspect="1" noMove="1" noResize="1" noEditPoints="1" noAdjustHandles="1" noChangeArrowheads="1" noChangeShapeType="1" noTextEdit="1"/>
                </p:cNvSpPr>
                <p:nvPr/>
              </p:nvSpPr>
              <p:spPr>
                <a:xfrm>
                  <a:off x="14240" y="2108"/>
                  <a:ext cx="1354" cy="58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361B811-48E1-474B-A831-177DF5493D4C}"/>
                    </a:ext>
                  </a:extLst>
                </p:cNvPr>
                <p:cNvSpPr txBox="1"/>
                <p:nvPr/>
              </p:nvSpPr>
              <p:spPr>
                <a:xfrm>
                  <a:off x="15989" y="2108"/>
                  <a:ext cx="504"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𝑐</m:t>
                        </m:r>
                      </m:oMath>
                    </m:oMathPara>
                  </a14:m>
                  <a:endParaRPr lang="en-US" altLang="zh-CN" dirty="0"/>
                </a:p>
              </p:txBody>
            </p:sp>
          </mc:Choice>
          <mc:Fallback xmlns="">
            <p:sp>
              <p:nvSpPr>
                <p:cNvPr id="32" name="文本框 31">
                  <a:extLst>
                    <a:ext uri="{FF2B5EF4-FFF2-40B4-BE49-F238E27FC236}">
                      <a16:creationId xmlns:a16="http://schemas.microsoft.com/office/drawing/2014/main" id="{C361B811-48E1-474B-A831-177DF5493D4C}"/>
                    </a:ext>
                  </a:extLst>
                </p:cNvPr>
                <p:cNvSpPr txBox="1">
                  <a:spLocks noRot="1" noChangeAspect="1" noMove="1" noResize="1" noEditPoints="1" noAdjustHandles="1" noChangeArrowheads="1" noChangeShapeType="1" noTextEdit="1"/>
                </p:cNvSpPr>
                <p:nvPr/>
              </p:nvSpPr>
              <p:spPr>
                <a:xfrm>
                  <a:off x="15989" y="2108"/>
                  <a:ext cx="504" cy="58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D346F34-F961-4B83-98A4-3BC0EC183F11}"/>
                    </a:ext>
                  </a:extLst>
                </p:cNvPr>
                <p:cNvSpPr txBox="1"/>
                <p:nvPr/>
              </p:nvSpPr>
              <p:spPr>
                <a:xfrm>
                  <a:off x="17312" y="2108"/>
                  <a:ext cx="504"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𝑐</m:t>
                        </m:r>
                      </m:oMath>
                    </m:oMathPara>
                  </a14:m>
                  <a:endParaRPr lang="en-US" altLang="zh-CN" dirty="0"/>
                </a:p>
              </p:txBody>
            </p:sp>
          </mc:Choice>
          <mc:Fallback xmlns="">
            <p:sp>
              <p:nvSpPr>
                <p:cNvPr id="33" name="文本框 32">
                  <a:extLst>
                    <a:ext uri="{FF2B5EF4-FFF2-40B4-BE49-F238E27FC236}">
                      <a16:creationId xmlns:a16="http://schemas.microsoft.com/office/drawing/2014/main" id="{0D346F34-F961-4B83-98A4-3BC0EC183F11}"/>
                    </a:ext>
                  </a:extLst>
                </p:cNvPr>
                <p:cNvSpPr txBox="1">
                  <a:spLocks noRot="1" noChangeAspect="1" noMove="1" noResize="1" noEditPoints="1" noAdjustHandles="1" noChangeArrowheads="1" noChangeShapeType="1" noTextEdit="1"/>
                </p:cNvSpPr>
                <p:nvPr/>
              </p:nvSpPr>
              <p:spPr>
                <a:xfrm>
                  <a:off x="17312" y="2108"/>
                  <a:ext cx="504" cy="580"/>
                </a:xfrm>
                <a:prstGeom prst="rect">
                  <a:avLst/>
                </a:prstGeom>
                <a:blipFill>
                  <a:blip r:embed="rId28"/>
                  <a:stretch>
                    <a:fillRect/>
                  </a:stretch>
                </a:blipFill>
              </p:spPr>
              <p:txBody>
                <a:bodyPr/>
                <a:lstStyle/>
                <a:p>
                  <a:r>
                    <a:rPr lang="zh-CN" altLang="en-US">
                      <a:noFill/>
                    </a:rPr>
                    <a:t> </a:t>
                  </a:r>
                </a:p>
              </p:txBody>
            </p:sp>
          </mc:Fallback>
        </mc:AlternateContent>
      </p:grpSp>
      <p:cxnSp>
        <p:nvCxnSpPr>
          <p:cNvPr id="51" name="直接箭头连接符 50">
            <a:extLst>
              <a:ext uri="{FF2B5EF4-FFF2-40B4-BE49-F238E27FC236}">
                <a16:creationId xmlns:a16="http://schemas.microsoft.com/office/drawing/2014/main" id="{B6318B41-928F-4E2C-987B-B6E6381BE66E}"/>
              </a:ext>
            </a:extLst>
          </p:cNvPr>
          <p:cNvCxnSpPr/>
          <p:nvPr/>
        </p:nvCxnSpPr>
        <p:spPr>
          <a:xfrm>
            <a:off x="9779410" y="3732556"/>
            <a:ext cx="0" cy="66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1">
            <a:hlinkClick r:id="rId29" action="ppaction://hlinksldjump"/>
            <a:extLst>
              <a:ext uri="{FF2B5EF4-FFF2-40B4-BE49-F238E27FC236}">
                <a16:creationId xmlns:a16="http://schemas.microsoft.com/office/drawing/2014/main" id="{40AAF8D9-E0DB-4532-8442-81DDB430445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24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590D1-8A2A-4408-990C-C82F058B6827}"/>
              </a:ext>
            </a:extLst>
          </p:cNvPr>
          <p:cNvSpPr>
            <a:spLocks noGrp="1"/>
          </p:cNvSpPr>
          <p:nvPr>
            <p:ph type="title"/>
          </p:nvPr>
        </p:nvSpPr>
        <p:spPr/>
        <p:txBody>
          <a:bodyPr/>
          <a:lstStyle/>
          <a:p>
            <a:r>
              <a:rPr lang="zh-CN" altLang="en-US" dirty="0"/>
              <a:t>星际穿越</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7AAF92-0DE9-411A-B561-41B9A8FEF9A8}"/>
                  </a:ext>
                </a:extLst>
              </p:cNvPr>
              <p:cNvSpPr>
                <a:spLocks noGrp="1"/>
              </p:cNvSpPr>
              <p:nvPr>
                <p:ph idx="1"/>
              </p:nvPr>
            </p:nvSpPr>
            <p:spPr/>
            <p:txBody>
              <a:bodyPr/>
              <a:lstStyle/>
              <a:p>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𝑛</m:t>
                    </m:r>
                  </m:oMath>
                </a14:m>
                <a:r>
                  <a:rPr lang="zh-CN" altLang="en-US" sz="2200" dirty="0">
                    <a:latin typeface="等线" panose="02010600030101010101" pitchFamily="2" charset="-122"/>
                    <a:ea typeface="等线" panose="02010600030101010101" pitchFamily="2" charset="-122"/>
                    <a:sym typeface="+mn-ea"/>
                  </a:rPr>
                  <a:t>个星球用</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𝑚</m:t>
                    </m:r>
                  </m:oMath>
                </a14:m>
                <a:r>
                  <a:rPr lang="zh-CN" altLang="en-US" sz="2200" dirty="0">
                    <a:latin typeface="等线" panose="02010600030101010101" pitchFamily="2" charset="-122"/>
                    <a:ea typeface="等线" panose="02010600030101010101" pitchFamily="2" charset="-122"/>
                    <a:sym typeface="+mn-ea"/>
                  </a:rPr>
                  <a:t>条带权边连接，每条边只能从编号小星球的到编号大的星球，现在要求经过所有点恰好</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1</m:t>
                    </m:r>
                  </m:oMath>
                </a14:m>
                <a:r>
                  <a:rPr lang="zh-CN" altLang="en-US" sz="2200" dirty="0">
                    <a:latin typeface="等线" panose="02010600030101010101" pitchFamily="2" charset="-122"/>
                    <a:ea typeface="等线" panose="02010600030101010101" pitchFamily="2" charset="-122"/>
                    <a:sym typeface="+mn-ea"/>
                  </a:rPr>
                  <a:t>次，你有瞬移能力，从任意点瞬移到</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𝑖</m:t>
                    </m:r>
                  </m:oMath>
                </a14:m>
                <a:r>
                  <a:rPr lang="zh-CN" altLang="en-US" sz="2200" dirty="0">
                    <a:latin typeface="等线" panose="02010600030101010101" pitchFamily="2" charset="-122"/>
                    <a:ea typeface="等线" panose="02010600030101010101" pitchFamily="2" charset="-122"/>
                    <a:sym typeface="+mn-ea"/>
                  </a:rPr>
                  <a:t>号点代价为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𝐴</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，求最小代价。</a:t>
                </a:r>
                <a:endParaRPr lang="en-US" altLang="zh-CN" sz="2200" dirty="0">
                  <a:latin typeface="等线" panose="02010600030101010101" pitchFamily="2" charset="-122"/>
                  <a:ea typeface="等线" panose="02010600030101010101" pitchFamily="2" charset="-122"/>
                  <a:sym typeface="+mn-ea"/>
                </a:endParaRPr>
              </a:p>
              <a:p>
                <a14:m>
                  <m:oMath xmlns:m="http://schemas.openxmlformats.org/officeDocument/2006/math">
                    <m:r>
                      <a:rPr lang="zh-CN" altLang="en-US" sz="2200" dirty="0">
                        <a:latin typeface="Cambria Math" panose="02040503050406030204" pitchFamily="18" charset="0"/>
                        <a:ea typeface="等线" panose="02010600030101010101" pitchFamily="2" charset="-122"/>
                        <a:sym typeface="+mn-ea"/>
                      </a:rPr>
                      <m:t>𝑛</m:t>
                    </m:r>
                    <m:r>
                      <a:rPr lang="zh-CN" altLang="en-US" sz="2200" dirty="0">
                        <a:latin typeface="Cambria Math" panose="02040503050406030204" pitchFamily="18" charset="0"/>
                        <a:ea typeface="等线" panose="02010600030101010101" pitchFamily="2" charset="-122"/>
                        <a:sym typeface="+mn-ea"/>
                      </a:rPr>
                      <m:t>≤800,</m:t>
                    </m:r>
                    <m:r>
                      <a:rPr lang="zh-CN" altLang="en-US" sz="2200" dirty="0">
                        <a:latin typeface="Cambria Math" panose="02040503050406030204" pitchFamily="18" charset="0"/>
                        <a:ea typeface="等线" panose="02010600030101010101" pitchFamily="2" charset="-122"/>
                        <a:sym typeface="+mn-ea"/>
                      </a:rPr>
                      <m:t>𝑚</m:t>
                    </m:r>
                    <m:r>
                      <a:rPr lang="zh-CN" altLang="en-US" sz="2200" dirty="0">
                        <a:latin typeface="Cambria Math" panose="02040503050406030204" pitchFamily="18" charset="0"/>
                        <a:ea typeface="等线" panose="02010600030101010101" pitchFamily="2" charset="-122"/>
                        <a:sym typeface="+mn-ea"/>
                      </a:rPr>
                      <m:t>≤15000</m:t>
                    </m:r>
                  </m:oMath>
                </a14:m>
                <a:r>
                  <a:rPr lang="zh-CN" altLang="en-US" sz="2200" dirty="0">
                    <a:latin typeface="等线" panose="02010600030101010101" pitchFamily="2" charset="-122"/>
                    <a:ea typeface="等线" panose="02010600030101010101" pitchFamily="2" charset="-122"/>
                    <a:sym typeface="+mn-ea"/>
                  </a:rPr>
                  <a:t>。</a:t>
                </a:r>
              </a:p>
              <a:p>
                <a:endParaRPr lang="zh-CN" altLang="en-US" dirty="0"/>
              </a:p>
            </p:txBody>
          </p:sp>
        </mc:Choice>
        <mc:Fallback xmlns="">
          <p:sp>
            <p:nvSpPr>
              <p:cNvPr id="3" name="内容占位符 2">
                <a:extLst>
                  <a:ext uri="{FF2B5EF4-FFF2-40B4-BE49-F238E27FC236}">
                    <a16:creationId xmlns:a16="http://schemas.microsoft.com/office/drawing/2014/main" id="{697AAF92-0DE9-411A-B561-41B9A8FEF9A8}"/>
                  </a:ext>
                </a:extLst>
              </p:cNvPr>
              <p:cNvSpPr>
                <a:spLocks noGrp="1" noRot="1" noChangeAspect="1" noMove="1" noResize="1" noEditPoints="1" noAdjustHandles="1" noChangeArrowheads="1" noChangeShapeType="1" noTextEdit="1"/>
              </p:cNvSpPr>
              <p:nvPr>
                <p:ph idx="1"/>
              </p:nvPr>
            </p:nvSpPr>
            <p:spPr>
              <a:blipFill>
                <a:blip r:embed="rId2"/>
                <a:stretch>
                  <a:fillRect l="-424" t="-1805" r="-242"/>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18358043-1FEE-4BA5-B7E0-54358516DFF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156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E192A-909F-492B-800E-FDFD4E6D2D43}"/>
              </a:ext>
            </a:extLst>
          </p:cNvPr>
          <p:cNvSpPr>
            <a:spLocks noGrp="1"/>
          </p:cNvSpPr>
          <p:nvPr>
            <p:ph type="title"/>
          </p:nvPr>
        </p:nvSpPr>
        <p:spPr/>
        <p:txBody>
          <a:bodyPr/>
          <a:lstStyle/>
          <a:p>
            <a:r>
              <a:rPr lang="zh-CN" altLang="en-US" dirty="0"/>
              <a:t>星际穿越</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52D1052-B45B-43B1-BAE9-5B44248EFF5E}"/>
                  </a:ext>
                </a:extLst>
              </p:cNvPr>
              <p:cNvSpPr>
                <a:spLocks noGrp="1"/>
              </p:cNvSpPr>
              <p:nvPr>
                <p:ph idx="1"/>
              </p:nvPr>
            </p:nvSpPr>
            <p:spPr/>
            <p:txBody>
              <a:bodyPr>
                <a:normAutofit fontScale="92500"/>
              </a:bodyPr>
              <a:lstStyle/>
              <a:p>
                <a:r>
                  <a:rPr lang="zh-CN" altLang="en-US" sz="2200" dirty="0">
                    <a:latin typeface="等线" panose="02010600030101010101" pitchFamily="2" charset="-122"/>
                    <a:ea typeface="等线" panose="02010600030101010101" pitchFamily="2" charset="-122"/>
                  </a:rPr>
                  <a:t>对于顺义过来的点，费用为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除去瞬移过来的点，每一个点一定有一个来源，费用为边权。</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将一个点拆成出点和入点，</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向出点、入点向</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连容量为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，费用为</a:t>
                </a:r>
                <a14:m>
                  <m:oMath xmlns:m="http://schemas.openxmlformats.org/officeDocument/2006/math">
                    <m:r>
                      <a:rPr lang="en-US" altLang="zh-CN" sz="2200" dirty="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对于每条边，编号小的点的出点向编号大的点的入点连一条容量为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费用为边权的边。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对于第</a:t>
                </a:r>
                <a14:m>
                  <m:oMath xmlns:m="http://schemas.openxmlformats.org/officeDocument/2006/math">
                    <m:r>
                      <a:rPr lang="en-US" altLang="zh-CN" sz="220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个点，其入点向出点连容量为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，费用为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𝐴</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如果一个点有来源，那么它一定是某一个点出点沿着一条边过来，花费边权的费用。</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如果一个点是顺义过来的，那么它一定是从自己的出点向自己的入点走来，花费瞬移的费用。</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跑最小费用最大流即可。</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E52D1052-B45B-43B1-BAE9-5B44248EFF5E}"/>
                  </a:ext>
                </a:extLst>
              </p:cNvPr>
              <p:cNvSpPr>
                <a:spLocks noGrp="1" noRot="1" noChangeAspect="1" noMove="1" noResize="1" noEditPoints="1" noAdjustHandles="1" noChangeArrowheads="1" noChangeShapeType="1" noTextEdit="1"/>
              </p:cNvSpPr>
              <p:nvPr>
                <p:ph idx="1"/>
              </p:nvPr>
            </p:nvSpPr>
            <p:spPr>
              <a:blipFill>
                <a:blip r:embed="rId2"/>
                <a:stretch>
                  <a:fillRect l="-303" t="-1504" r="-364"/>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2220F55D-3986-4780-B0CD-9B66F4587C75}"/>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13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5D0EF7-7386-4298-BAD1-F84FFF7C38D1}"/>
              </a:ext>
            </a:extLst>
          </p:cNvPr>
          <p:cNvSpPr>
            <a:spLocks noGrp="1"/>
          </p:cNvSpPr>
          <p:nvPr>
            <p:ph type="title"/>
          </p:nvPr>
        </p:nvSpPr>
        <p:spPr/>
        <p:txBody>
          <a:bodyPr/>
          <a:lstStyle/>
          <a:p>
            <a:r>
              <a:rPr lang="zh-CN" altLang="en-US" dirty="0"/>
              <a:t>定义</a:t>
            </a:r>
          </a:p>
        </p:txBody>
      </p:sp>
      <p:sp>
        <p:nvSpPr>
          <p:cNvPr id="3" name="内容占位符 2">
            <a:extLst>
              <a:ext uri="{FF2B5EF4-FFF2-40B4-BE49-F238E27FC236}">
                <a16:creationId xmlns:a16="http://schemas.microsoft.com/office/drawing/2014/main" id="{037A63D3-BBD4-4C00-A637-BA8D8F4E2B0A}"/>
              </a:ext>
            </a:extLst>
          </p:cNvPr>
          <p:cNvSpPr>
            <a:spLocks noGrp="1"/>
          </p:cNvSpPr>
          <p:nvPr>
            <p:ph idx="1"/>
          </p:nvPr>
        </p:nvSpPr>
        <p:spPr/>
        <p:txBody>
          <a:bodyPr>
            <a:noAutofit/>
          </a:bodyPr>
          <a:lstStyle/>
          <a:p>
            <a:pPr algn="just">
              <a:lnSpc>
                <a:spcPct val="120000"/>
              </a:lnSpc>
            </a:pPr>
            <a:r>
              <a:rPr lang="zh-CN" altLang="en-US" sz="2200" dirty="0">
                <a:latin typeface="等线" panose="02010600030101010101" pitchFamily="2" charset="-122"/>
                <a:ea typeface="等线" panose="02010600030101010101" pitchFamily="2" charset="-122"/>
                <a:sym typeface="+mn-ea"/>
              </a:rPr>
              <a:t>最大匹配：一张图中匹配集合大小最大的匹配。</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完美匹配：如果一张图的某一匹配，图中所有顶点都是匹配点，那么该匹配为该图的一个完美匹配。</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二分图完备匹配：如果一张二分图的某一匹配，二分图某一点集中所有顶点都是匹配点，那么该匹配为该二分图的一个完备匹配。</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对于二分图：最小顶点覆盖</a:t>
            </a:r>
            <a:r>
              <a:rPr lang="en-US" altLang="zh-CN" sz="2200" dirty="0">
                <a:latin typeface="等线" panose="02010600030101010101" pitchFamily="2" charset="-122"/>
                <a:ea typeface="等线" panose="02010600030101010101" pitchFamily="2" charset="-122"/>
                <a:sym typeface="+mn-ea"/>
              </a:rPr>
              <a:t>=</a:t>
            </a:r>
            <a:r>
              <a:rPr lang="zh-CN" altLang="en-US" sz="2200" dirty="0">
                <a:latin typeface="等线" panose="02010600030101010101" pitchFamily="2" charset="-122"/>
                <a:ea typeface="等线" panose="02010600030101010101" pitchFamily="2" charset="-122"/>
                <a:sym typeface="+mn-ea"/>
              </a:rPr>
              <a:t>最大匹配。</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对于不存在孤立点的图：最大匹配</a:t>
            </a:r>
            <a:r>
              <a:rPr lang="en-US" altLang="zh-CN" sz="2200" dirty="0">
                <a:latin typeface="等线" panose="02010600030101010101" pitchFamily="2" charset="-122"/>
                <a:ea typeface="等线" panose="02010600030101010101" pitchFamily="2" charset="-122"/>
                <a:sym typeface="+mn-ea"/>
              </a:rPr>
              <a:t>+</a:t>
            </a:r>
            <a:r>
              <a:rPr lang="zh-CN" altLang="en-US" sz="2200" dirty="0">
                <a:latin typeface="等线" panose="02010600030101010101" pitchFamily="2" charset="-122"/>
                <a:ea typeface="等线" panose="02010600030101010101" pitchFamily="2" charset="-122"/>
                <a:sym typeface="+mn-ea"/>
              </a:rPr>
              <a:t>最小边覆盖</a:t>
            </a:r>
            <a:r>
              <a:rPr lang="en-US" altLang="zh-CN" sz="2200" dirty="0">
                <a:latin typeface="等线" panose="02010600030101010101" pitchFamily="2" charset="-122"/>
                <a:ea typeface="等线" panose="02010600030101010101" pitchFamily="2" charset="-122"/>
                <a:sym typeface="+mn-ea"/>
              </a:rPr>
              <a:t>=</a:t>
            </a:r>
            <a:r>
              <a:rPr lang="zh-CN" altLang="en-US" sz="2200" dirty="0">
                <a:latin typeface="等线" panose="02010600030101010101" pitchFamily="2" charset="-122"/>
                <a:ea typeface="等线" panose="02010600030101010101" pitchFamily="2" charset="-122"/>
                <a:sym typeface="+mn-ea"/>
              </a:rPr>
              <a:t>总点数。</a:t>
            </a:r>
          </a:p>
          <a:p>
            <a:pPr algn="just">
              <a:lnSpc>
                <a:spcPct val="120000"/>
              </a:lnSpc>
            </a:pPr>
            <a:r>
              <a:rPr lang="zh-CN" altLang="en-US" sz="2200" dirty="0">
                <a:latin typeface="等线" panose="02010600030101010101" pitchFamily="2" charset="-122"/>
                <a:ea typeface="等线" panose="02010600030101010101" pitchFamily="2" charset="-122"/>
                <a:sym typeface="+mn-ea"/>
              </a:rPr>
              <a:t>对于所有的图：最小顶点覆盖</a:t>
            </a:r>
            <a:r>
              <a:rPr lang="en-US" altLang="zh-CN" sz="2200" dirty="0">
                <a:latin typeface="等线" panose="02010600030101010101" pitchFamily="2" charset="-122"/>
                <a:ea typeface="等线" panose="02010600030101010101" pitchFamily="2" charset="-122"/>
                <a:sym typeface="+mn-ea"/>
              </a:rPr>
              <a:t>+</a:t>
            </a:r>
            <a:r>
              <a:rPr lang="zh-CN" altLang="en-US" sz="2200" dirty="0">
                <a:latin typeface="等线" panose="02010600030101010101" pitchFamily="2" charset="-122"/>
                <a:ea typeface="等线" panose="02010600030101010101" pitchFamily="2" charset="-122"/>
                <a:sym typeface="+mn-ea"/>
              </a:rPr>
              <a:t>最大独立集</a:t>
            </a:r>
            <a:r>
              <a:rPr lang="en-US" altLang="zh-CN" sz="2200" dirty="0">
                <a:latin typeface="等线" panose="02010600030101010101" pitchFamily="2" charset="-122"/>
                <a:ea typeface="等线" panose="02010600030101010101" pitchFamily="2" charset="-122"/>
                <a:sym typeface="+mn-ea"/>
              </a:rPr>
              <a:t>=</a:t>
            </a:r>
            <a:r>
              <a:rPr lang="zh-CN" altLang="en-US" sz="2200" dirty="0">
                <a:latin typeface="等线" panose="02010600030101010101" pitchFamily="2" charset="-122"/>
                <a:ea typeface="等线" panose="02010600030101010101" pitchFamily="2" charset="-122"/>
                <a:sym typeface="+mn-ea"/>
              </a:rPr>
              <a:t>总点数。</a:t>
            </a:r>
          </a:p>
          <a:p>
            <a:endParaRPr lang="zh-CN" altLang="en-US" sz="2200" dirty="0">
              <a:latin typeface="等线" panose="02010600030101010101" pitchFamily="2" charset="-122"/>
              <a:ea typeface="等线" panose="02010600030101010101" pitchFamily="2" charset="-122"/>
            </a:endParaRPr>
          </a:p>
        </p:txBody>
      </p:sp>
      <p:sp>
        <p:nvSpPr>
          <p:cNvPr id="4" name="椭圆 3">
            <a:hlinkClick r:id="rId2" action="ppaction://hlinksldjump"/>
            <a:extLst>
              <a:ext uri="{FF2B5EF4-FFF2-40B4-BE49-F238E27FC236}">
                <a16:creationId xmlns:a16="http://schemas.microsoft.com/office/drawing/2014/main" id="{912BEE40-74F5-480D-BF9D-176D517C81D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536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C56B7-E83A-4981-B341-ACC85E36925B}"/>
              </a:ext>
            </a:extLst>
          </p:cNvPr>
          <p:cNvSpPr>
            <a:spLocks noGrp="1"/>
          </p:cNvSpPr>
          <p:nvPr>
            <p:ph type="title"/>
          </p:nvPr>
        </p:nvSpPr>
        <p:spPr/>
        <p:txBody>
          <a:bodyPr/>
          <a:lstStyle/>
          <a:p>
            <a:r>
              <a:rPr lang="zh-CN" altLang="en-US" dirty="0"/>
              <a:t>二分图匹配</a:t>
            </a:r>
          </a:p>
        </p:txBody>
      </p:sp>
      <p:sp>
        <p:nvSpPr>
          <p:cNvPr id="3" name="内容占位符 2">
            <a:extLst>
              <a:ext uri="{FF2B5EF4-FFF2-40B4-BE49-F238E27FC236}">
                <a16:creationId xmlns:a16="http://schemas.microsoft.com/office/drawing/2014/main" id="{D3AFFF2F-CA52-4912-A436-BFBA27AAC7BE}"/>
              </a:ext>
            </a:extLst>
          </p:cNvPr>
          <p:cNvSpPr>
            <a:spLocks noGrp="1"/>
          </p:cNvSpPr>
          <p:nvPr>
            <p:ph idx="1"/>
          </p:nvPr>
        </p:nvSpPr>
        <p:spPr/>
        <p:txBody>
          <a:bodyPr/>
          <a:lstStyle/>
          <a:p>
            <a:pPr algn="just">
              <a:lnSpc>
                <a:spcPct val="120000"/>
              </a:lnSpc>
            </a:pPr>
            <a:r>
              <a:rPr lang="zh-CN" altLang="en-US" sz="2200" dirty="0">
                <a:latin typeface="等线" panose="02010600030101010101" pitchFamily="2" charset="-122"/>
                <a:ea typeface="等线" panose="02010600030101010101" pitchFamily="2" charset="-122"/>
              </a:rPr>
              <a:t>最大匹配、</a:t>
            </a:r>
            <a:r>
              <a:rPr lang="zh-CN" altLang="en-US" sz="2200" dirty="0">
                <a:latin typeface="等线" panose="02010600030101010101" pitchFamily="2" charset="-122"/>
                <a:ea typeface="等线" panose="02010600030101010101" pitchFamily="2" charset="-122"/>
                <a:sym typeface="+mn-ea"/>
              </a:rPr>
              <a:t>最小边覆盖、最小顶点覆盖、最大独立集。</a:t>
            </a:r>
            <a:r>
              <a:rPr lang="zh-CN" altLang="en-US" sz="2200" dirty="0">
                <a:latin typeface="等线" panose="02010600030101010101" pitchFamily="2" charset="-122"/>
                <a:ea typeface="等线" panose="02010600030101010101" pitchFamily="2" charset="-122"/>
              </a:rPr>
              <a:t>对于二分图，只要知道一个信息，我们就能知道其它三个信息。</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这里我们探究最大匹配。</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我们令其中一个点集的点主动寻找另一个点集的点进行匹配。</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我们按顺序对每个点进行判断：能否找到一个与前面点不冲突的一个匹配，以及在一定会冲突的情况下，能否通过调整前面的点的匹配方案，使得存在一种方案，匹配个数不变，该点还能找到一个与前面点不冲突的一个匹配。</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第一种情况可以直接处理，我们探究第二种情况。</a:t>
            </a:r>
          </a:p>
          <a:p>
            <a:endParaRPr lang="zh-CN" altLang="en-US" dirty="0"/>
          </a:p>
        </p:txBody>
      </p:sp>
      <p:sp>
        <p:nvSpPr>
          <p:cNvPr id="4" name="椭圆 3">
            <a:hlinkClick r:id="rId2" action="ppaction://hlinksldjump"/>
            <a:extLst>
              <a:ext uri="{FF2B5EF4-FFF2-40B4-BE49-F238E27FC236}">
                <a16:creationId xmlns:a16="http://schemas.microsoft.com/office/drawing/2014/main" id="{E409838D-2968-49B7-BBD4-8BD4E7C53A0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430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82FDB-D880-45C1-8537-285CACBEBC53}"/>
              </a:ext>
            </a:extLst>
          </p:cNvPr>
          <p:cNvSpPr>
            <a:spLocks noGrp="1"/>
          </p:cNvSpPr>
          <p:nvPr>
            <p:ph type="title"/>
          </p:nvPr>
        </p:nvSpPr>
        <p:spPr/>
        <p:txBody>
          <a:bodyPr/>
          <a:lstStyle/>
          <a:p>
            <a:r>
              <a:rPr lang="zh-CN" altLang="en-US" dirty="0"/>
              <a:t>二分图匹配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E88FCA-6763-4EA2-AF19-1CA90BC20CDE}"/>
                  </a:ext>
                </a:extLst>
              </p:cNvPr>
              <p:cNvSpPr>
                <a:spLocks noGrp="1"/>
              </p:cNvSpPr>
              <p:nvPr>
                <p:ph idx="1"/>
              </p:nvPr>
            </p:nvSpPr>
            <p:spPr>
              <a:xfrm>
                <a:off x="1069848" y="2121408"/>
                <a:ext cx="7017709" cy="4050792"/>
              </a:xfrm>
            </p:spPr>
            <p:txBody>
              <a:bodyPr>
                <a:normAutofit lnSpcReduction="10000"/>
              </a:bodyPr>
              <a:lstStyle/>
              <a:p>
                <a:pPr algn="just">
                  <a:lnSpc>
                    <a:spcPct val="120000"/>
                  </a:lnSpc>
                </a:pPr>
                <a:r>
                  <a:rPr lang="zh-CN" altLang="en-US" sz="2200" dirty="0">
                    <a:latin typeface="等线" panose="02010600030101010101" pitchFamily="2" charset="-122"/>
                    <a:ea typeface="等线" panose="02010600030101010101" pitchFamily="2" charset="-122"/>
                  </a:rPr>
                  <a:t>假设我们遇到了这种情况，我们会怎么做呢？</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假设你得到了一张匹配好的图。</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现在新增了</a:t>
                </a:r>
                <a14:m>
                  <m:oMath xmlns:m="http://schemas.openxmlformats.org/officeDocument/2006/math">
                    <m:r>
                      <a:rPr lang="en-US" altLang="zh-CN" sz="2200">
                        <a:latin typeface="Cambria Math" panose="02040503050406030204" pitchFamily="18" charset="0"/>
                        <a:ea typeface="等线" panose="02010600030101010101" pitchFamily="2" charset="-122"/>
                      </a:rPr>
                      <m:t>3</m:t>
                    </m:r>
                  </m:oMath>
                </a14:m>
                <a:r>
                  <a:rPr lang="zh-CN" altLang="en-US" sz="2200" dirty="0">
                    <a:latin typeface="等线" panose="02010600030101010101" pitchFamily="2" charset="-122"/>
                    <a:ea typeface="等线" panose="02010600030101010101" pitchFamily="2" charset="-122"/>
                  </a:rPr>
                  <a:t>号点，你需要给这个点找匹配。</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那么我们需要怎么做呢？</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首先，你应该会沿着其出边，找到一个已经被匹配过的点。</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你找到匹配这个点的点，请求他换一个点匹配。</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于是，这个点需要重复原来的过程，找其它的点匹配。</a:t>
                </a:r>
              </a:p>
              <a:p>
                <a:endParaRPr lang="zh-CN" altLang="en-US" dirty="0"/>
              </a:p>
            </p:txBody>
          </p:sp>
        </mc:Choice>
        <mc:Fallback xmlns="">
          <p:sp>
            <p:nvSpPr>
              <p:cNvPr id="3" name="内容占位符 2">
                <a:extLst>
                  <a:ext uri="{FF2B5EF4-FFF2-40B4-BE49-F238E27FC236}">
                    <a16:creationId xmlns:a16="http://schemas.microsoft.com/office/drawing/2014/main" id="{91E88FCA-6763-4EA2-AF19-1CA90BC20CDE}"/>
                  </a:ext>
                </a:extLst>
              </p:cNvPr>
              <p:cNvSpPr>
                <a:spLocks noGrp="1" noRot="1" noChangeAspect="1" noMove="1" noResize="1" noEditPoints="1" noAdjustHandles="1" noChangeArrowheads="1" noChangeShapeType="1" noTextEdit="1"/>
              </p:cNvSpPr>
              <p:nvPr>
                <p:ph idx="1"/>
              </p:nvPr>
            </p:nvSpPr>
            <p:spPr>
              <a:xfrm>
                <a:off x="1069848" y="2121408"/>
                <a:ext cx="7017709" cy="4050792"/>
              </a:xfrm>
              <a:blipFill>
                <a:blip r:embed="rId2"/>
                <a:stretch>
                  <a:fillRect l="-608" t="-602" r="-4952" b="-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C7C59434-C701-4EB0-B1D1-ABD73C5D491C}"/>
                  </a:ext>
                </a:extLst>
              </p:cNvPr>
              <p:cNvSpPr/>
              <p:nvPr/>
            </p:nvSpPr>
            <p:spPr>
              <a:xfrm>
                <a:off x="8405586" y="2271530"/>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en-US" altLang="zh-CN" i="1" dirty="0" smtClean="0">
                          <a:latin typeface="Cambria Math" panose="02040503050406030204" pitchFamily="18" charset="0"/>
                        </a:rPr>
                        <m:t>1</m:t>
                      </m:r>
                    </m:oMath>
                  </m:oMathPara>
                </a14:m>
                <a:endParaRPr lang="zh-CN" altLang="en-US" dirty="0"/>
              </a:p>
            </p:txBody>
          </p:sp>
        </mc:Choice>
        <mc:Fallback xmlns="">
          <p:sp>
            <p:nvSpPr>
              <p:cNvPr id="34" name="椭圆 33">
                <a:extLst>
                  <a:ext uri="{FF2B5EF4-FFF2-40B4-BE49-F238E27FC236}">
                    <a16:creationId xmlns:a16="http://schemas.microsoft.com/office/drawing/2014/main" id="{C7C59434-C701-4EB0-B1D1-ABD73C5D491C}"/>
                  </a:ext>
                </a:extLst>
              </p:cNvPr>
              <p:cNvSpPr>
                <a:spLocks noRot="1" noChangeAspect="1" noMove="1" noResize="1" noEditPoints="1" noAdjustHandles="1" noChangeArrowheads="1" noChangeShapeType="1" noTextEdit="1"/>
              </p:cNvSpPr>
              <p:nvPr/>
            </p:nvSpPr>
            <p:spPr>
              <a:xfrm>
                <a:off x="8405586" y="2271530"/>
                <a:ext cx="816745" cy="81674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1223B67E-9C4F-4967-860F-460963765170}"/>
                  </a:ext>
                </a:extLst>
              </p:cNvPr>
              <p:cNvSpPr/>
              <p:nvPr/>
            </p:nvSpPr>
            <p:spPr>
              <a:xfrm>
                <a:off x="8405586" y="3472501"/>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2</m:t>
                      </m:r>
                    </m:oMath>
                  </m:oMathPara>
                </a14:m>
                <a:endParaRPr lang="zh-CN" altLang="en-US" dirty="0"/>
              </a:p>
            </p:txBody>
          </p:sp>
        </mc:Choice>
        <mc:Fallback xmlns="">
          <p:sp>
            <p:nvSpPr>
              <p:cNvPr id="35" name="椭圆 34">
                <a:extLst>
                  <a:ext uri="{FF2B5EF4-FFF2-40B4-BE49-F238E27FC236}">
                    <a16:creationId xmlns:a16="http://schemas.microsoft.com/office/drawing/2014/main" id="{1223B67E-9C4F-4967-860F-460963765170}"/>
                  </a:ext>
                </a:extLst>
              </p:cNvPr>
              <p:cNvSpPr>
                <a:spLocks noRot="1" noChangeAspect="1" noMove="1" noResize="1" noEditPoints="1" noAdjustHandles="1" noChangeArrowheads="1" noChangeShapeType="1" noTextEdit="1"/>
              </p:cNvSpPr>
              <p:nvPr/>
            </p:nvSpPr>
            <p:spPr>
              <a:xfrm>
                <a:off x="8405586" y="3472501"/>
                <a:ext cx="816745" cy="81674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椭圆 35">
                <a:extLst>
                  <a:ext uri="{FF2B5EF4-FFF2-40B4-BE49-F238E27FC236}">
                    <a16:creationId xmlns:a16="http://schemas.microsoft.com/office/drawing/2014/main" id="{21F6BD48-BCFB-4EB3-AC69-BF99C4FE35DF}"/>
                  </a:ext>
                </a:extLst>
              </p:cNvPr>
              <p:cNvSpPr/>
              <p:nvPr/>
            </p:nvSpPr>
            <p:spPr>
              <a:xfrm>
                <a:off x="8405585" y="4673472"/>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3</m:t>
                      </m:r>
                    </m:oMath>
                  </m:oMathPara>
                </a14:m>
                <a:endParaRPr lang="zh-CN" altLang="en-US" dirty="0"/>
              </a:p>
            </p:txBody>
          </p:sp>
        </mc:Choice>
        <mc:Fallback xmlns="">
          <p:sp>
            <p:nvSpPr>
              <p:cNvPr id="36" name="椭圆 35">
                <a:extLst>
                  <a:ext uri="{FF2B5EF4-FFF2-40B4-BE49-F238E27FC236}">
                    <a16:creationId xmlns:a16="http://schemas.microsoft.com/office/drawing/2014/main" id="{21F6BD48-BCFB-4EB3-AC69-BF99C4FE35DF}"/>
                  </a:ext>
                </a:extLst>
              </p:cNvPr>
              <p:cNvSpPr>
                <a:spLocks noRot="1" noChangeAspect="1" noMove="1" noResize="1" noEditPoints="1" noAdjustHandles="1" noChangeArrowheads="1" noChangeShapeType="1" noTextEdit="1"/>
              </p:cNvSpPr>
              <p:nvPr/>
            </p:nvSpPr>
            <p:spPr>
              <a:xfrm>
                <a:off x="8405585" y="4673472"/>
                <a:ext cx="816745" cy="81674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42E80DB6-CEE4-412D-98B0-BB07FB9ADCE9}"/>
                  </a:ext>
                </a:extLst>
              </p:cNvPr>
              <p:cNvSpPr/>
              <p:nvPr/>
            </p:nvSpPr>
            <p:spPr>
              <a:xfrm>
                <a:off x="10429695" y="2271530"/>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4</m:t>
                      </m:r>
                    </m:oMath>
                  </m:oMathPara>
                </a14:m>
                <a:endParaRPr lang="zh-CN" altLang="en-US" dirty="0"/>
              </a:p>
            </p:txBody>
          </p:sp>
        </mc:Choice>
        <mc:Fallback xmlns="">
          <p:sp>
            <p:nvSpPr>
              <p:cNvPr id="37" name="椭圆 36">
                <a:extLst>
                  <a:ext uri="{FF2B5EF4-FFF2-40B4-BE49-F238E27FC236}">
                    <a16:creationId xmlns:a16="http://schemas.microsoft.com/office/drawing/2014/main" id="{42E80DB6-CEE4-412D-98B0-BB07FB9ADCE9}"/>
                  </a:ext>
                </a:extLst>
              </p:cNvPr>
              <p:cNvSpPr>
                <a:spLocks noRot="1" noChangeAspect="1" noMove="1" noResize="1" noEditPoints="1" noAdjustHandles="1" noChangeArrowheads="1" noChangeShapeType="1" noTextEdit="1"/>
              </p:cNvSpPr>
              <p:nvPr/>
            </p:nvSpPr>
            <p:spPr>
              <a:xfrm>
                <a:off x="10429695" y="2271530"/>
                <a:ext cx="816745" cy="81674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EC9689B0-4902-4B8D-80B1-9F79779E1C81}"/>
                  </a:ext>
                </a:extLst>
              </p:cNvPr>
              <p:cNvSpPr/>
              <p:nvPr/>
            </p:nvSpPr>
            <p:spPr>
              <a:xfrm>
                <a:off x="10429695" y="3472501"/>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5</m:t>
                      </m:r>
                    </m:oMath>
                  </m:oMathPara>
                </a14:m>
                <a:endParaRPr lang="zh-CN" altLang="en-US" dirty="0"/>
              </a:p>
            </p:txBody>
          </p:sp>
        </mc:Choice>
        <mc:Fallback xmlns="">
          <p:sp>
            <p:nvSpPr>
              <p:cNvPr id="38" name="椭圆 37">
                <a:extLst>
                  <a:ext uri="{FF2B5EF4-FFF2-40B4-BE49-F238E27FC236}">
                    <a16:creationId xmlns:a16="http://schemas.microsoft.com/office/drawing/2014/main" id="{EC9689B0-4902-4B8D-80B1-9F79779E1C81}"/>
                  </a:ext>
                </a:extLst>
              </p:cNvPr>
              <p:cNvSpPr>
                <a:spLocks noRot="1" noChangeAspect="1" noMove="1" noResize="1" noEditPoints="1" noAdjustHandles="1" noChangeArrowheads="1" noChangeShapeType="1" noTextEdit="1"/>
              </p:cNvSpPr>
              <p:nvPr/>
            </p:nvSpPr>
            <p:spPr>
              <a:xfrm>
                <a:off x="10429695" y="3472501"/>
                <a:ext cx="816745" cy="81674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2C909047-460C-4AAA-96BE-7E881192F318}"/>
                  </a:ext>
                </a:extLst>
              </p:cNvPr>
              <p:cNvSpPr/>
              <p:nvPr/>
            </p:nvSpPr>
            <p:spPr>
              <a:xfrm>
                <a:off x="10429694" y="4673472"/>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6</m:t>
                      </m:r>
                    </m:oMath>
                  </m:oMathPara>
                </a14:m>
                <a:endParaRPr lang="zh-CN" altLang="en-US" dirty="0"/>
              </a:p>
            </p:txBody>
          </p:sp>
        </mc:Choice>
        <mc:Fallback xmlns="">
          <p:sp>
            <p:nvSpPr>
              <p:cNvPr id="39" name="椭圆 38">
                <a:extLst>
                  <a:ext uri="{FF2B5EF4-FFF2-40B4-BE49-F238E27FC236}">
                    <a16:creationId xmlns:a16="http://schemas.microsoft.com/office/drawing/2014/main" id="{2C909047-460C-4AAA-96BE-7E881192F318}"/>
                  </a:ext>
                </a:extLst>
              </p:cNvPr>
              <p:cNvSpPr>
                <a:spLocks noRot="1" noChangeAspect="1" noMove="1" noResize="1" noEditPoints="1" noAdjustHandles="1" noChangeArrowheads="1" noChangeShapeType="1" noTextEdit="1"/>
              </p:cNvSpPr>
              <p:nvPr/>
            </p:nvSpPr>
            <p:spPr>
              <a:xfrm>
                <a:off x="10429694" y="4673472"/>
                <a:ext cx="816745" cy="816745"/>
              </a:xfrm>
              <a:prstGeom prst="ellipse">
                <a:avLst/>
              </a:prstGeom>
              <a:blipFill>
                <a:blip r:embed="rId8"/>
                <a:stretch>
                  <a:fillRect/>
                </a:stretch>
              </a:blipFill>
            </p:spPr>
            <p:txBody>
              <a:bodyPr/>
              <a:lstStyle/>
              <a:p>
                <a:r>
                  <a:rPr lang="zh-CN" altLang="en-US">
                    <a:noFill/>
                  </a:rPr>
                  <a:t> </a:t>
                </a:r>
              </a:p>
            </p:txBody>
          </p:sp>
        </mc:Fallback>
      </mc:AlternateContent>
      <p:cxnSp>
        <p:nvCxnSpPr>
          <p:cNvPr id="42" name="直接连接符 41">
            <a:extLst>
              <a:ext uri="{FF2B5EF4-FFF2-40B4-BE49-F238E27FC236}">
                <a16:creationId xmlns:a16="http://schemas.microsoft.com/office/drawing/2014/main" id="{28BFBC68-45EA-4AD8-BF6A-056E0D643D06}"/>
              </a:ext>
            </a:extLst>
          </p:cNvPr>
          <p:cNvCxnSpPr>
            <a:stCxn id="36" idx="6"/>
            <a:endCxn id="37" idx="2"/>
          </p:cNvCxnSpPr>
          <p:nvPr/>
        </p:nvCxnSpPr>
        <p:spPr>
          <a:xfrm flipV="1">
            <a:off x="9222330" y="2679903"/>
            <a:ext cx="1207365" cy="24019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14C3F72-7FC4-4A6F-BABB-B2B311550699}"/>
              </a:ext>
            </a:extLst>
          </p:cNvPr>
          <p:cNvCxnSpPr>
            <a:stCxn id="37" idx="2"/>
            <a:endCxn id="34" idx="6"/>
          </p:cNvCxnSpPr>
          <p:nvPr/>
        </p:nvCxnSpPr>
        <p:spPr>
          <a:xfrm flipH="1">
            <a:off x="9222331" y="2679903"/>
            <a:ext cx="120736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0649063-20D0-4E5A-A806-A4D9FBD1D6B0}"/>
              </a:ext>
            </a:extLst>
          </p:cNvPr>
          <p:cNvCxnSpPr>
            <a:cxnSpLocks/>
            <a:stCxn id="34" idx="6"/>
            <a:endCxn id="38" idx="2"/>
          </p:cNvCxnSpPr>
          <p:nvPr/>
        </p:nvCxnSpPr>
        <p:spPr>
          <a:xfrm>
            <a:off x="9222331" y="2679903"/>
            <a:ext cx="1207364" cy="12009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D9E66B9-0DE6-495D-A1BF-818318D33230}"/>
              </a:ext>
            </a:extLst>
          </p:cNvPr>
          <p:cNvCxnSpPr>
            <a:stCxn id="35" idx="6"/>
            <a:endCxn id="39" idx="2"/>
          </p:cNvCxnSpPr>
          <p:nvPr/>
        </p:nvCxnSpPr>
        <p:spPr>
          <a:xfrm>
            <a:off x="9222331" y="3880874"/>
            <a:ext cx="1207363" cy="12009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95C579-76A4-4736-9386-4D4800DDEF95}"/>
              </a:ext>
            </a:extLst>
          </p:cNvPr>
          <p:cNvCxnSpPr>
            <a:stCxn id="35" idx="6"/>
            <a:endCxn id="38" idx="2"/>
          </p:cNvCxnSpPr>
          <p:nvPr/>
        </p:nvCxnSpPr>
        <p:spPr>
          <a:xfrm>
            <a:off x="9222331" y="3880874"/>
            <a:ext cx="120736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椭圆 15">
            <a:hlinkClick r:id="rId9" action="ppaction://hlinksldjump"/>
            <a:extLst>
              <a:ext uri="{FF2B5EF4-FFF2-40B4-BE49-F238E27FC236}">
                <a16:creationId xmlns:a16="http://schemas.microsoft.com/office/drawing/2014/main" id="{8A8DF0F4-A669-4EF6-BA2A-D722B286407B}"/>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545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Effect transition="in" filter="fade">
                                      <p:cBhvr>
                                        <p:cTn id="59" dur="500"/>
                                        <p:tgtEl>
                                          <p:spTgt spid="3">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7" presetClass="emph" presetSubtype="2" fill="hold" nodeType="clickEffect">
                                  <p:stCondLst>
                                    <p:cond delay="0"/>
                                  </p:stCondLst>
                                  <p:childTnLst>
                                    <p:animClr clrSpc="rgb" dir="cw">
                                      <p:cBhvr>
                                        <p:cTn id="68" dur="500" fill="hold"/>
                                        <p:tgtEl>
                                          <p:spTgt spid="42"/>
                                        </p:tgtEl>
                                        <p:attrNameLst>
                                          <p:attrName>stroke.color</p:attrName>
                                        </p:attrNameLst>
                                      </p:cBhvr>
                                      <p:to>
                                        <a:srgbClr val="7030A0"/>
                                      </p:to>
                                    </p:animClr>
                                    <p:set>
                                      <p:cBhvr>
                                        <p:cTn id="69" dur="500" fill="hold"/>
                                        <p:tgtEl>
                                          <p:spTgt spid="42"/>
                                        </p:tgtEl>
                                        <p:attrNameLst>
                                          <p:attrName>stroke.on</p:attrName>
                                        </p:attrNameLst>
                                      </p:cBhvr>
                                      <p:to>
                                        <p:strVal val="true"/>
                                      </p:to>
                                    </p:set>
                                  </p:childTnLst>
                                </p:cTn>
                              </p:par>
                            </p:childTnLst>
                          </p:cTn>
                        </p:par>
                        <p:par>
                          <p:cTn id="70" fill="hold">
                            <p:stCondLst>
                              <p:cond delay="500"/>
                            </p:stCondLst>
                            <p:childTnLst>
                              <p:par>
                                <p:cTn id="71" presetID="26" presetClass="emph" presetSubtype="0" fill="hold" grpId="1" nodeType="afterEffect">
                                  <p:stCondLst>
                                    <p:cond delay="0"/>
                                  </p:stCondLst>
                                  <p:childTnLst>
                                    <p:animEffect transition="out" filter="fade">
                                      <p:cBhvr>
                                        <p:cTn id="72" dur="500" tmFilter="0, 0; .2, .5; .8, .5; 1, 0"/>
                                        <p:tgtEl>
                                          <p:spTgt spid="37"/>
                                        </p:tgtEl>
                                      </p:cBhvr>
                                    </p:animEffect>
                                    <p:animScale>
                                      <p:cBhvr>
                                        <p:cTn id="73" dur="250" autoRev="1" fill="hold"/>
                                        <p:tgtEl>
                                          <p:spTgt spid="37"/>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5" end="5"/>
                                            </p:txEl>
                                          </p:spTgt>
                                        </p:tgtEl>
                                        <p:attrNameLst>
                                          <p:attrName>style.visibility</p:attrName>
                                        </p:attrNameLst>
                                      </p:cBhvr>
                                      <p:to>
                                        <p:strVal val="visible"/>
                                      </p:to>
                                    </p:set>
                                    <p:animEffect transition="in" filter="fade">
                                      <p:cBhvr>
                                        <p:cTn id="78" dur="500"/>
                                        <p:tgtEl>
                                          <p:spTgt spid="3">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7" presetClass="emph" presetSubtype="2" fill="hold" nodeType="clickEffect">
                                  <p:stCondLst>
                                    <p:cond delay="0"/>
                                  </p:stCondLst>
                                  <p:childTnLst>
                                    <p:animClr clrSpc="rgb" dir="cw">
                                      <p:cBhvr>
                                        <p:cTn id="82" dur="500" fill="hold"/>
                                        <p:tgtEl>
                                          <p:spTgt spid="44"/>
                                        </p:tgtEl>
                                        <p:attrNameLst>
                                          <p:attrName>stroke.color</p:attrName>
                                        </p:attrNameLst>
                                      </p:cBhvr>
                                      <p:to>
                                        <a:srgbClr val="00B0F0"/>
                                      </p:to>
                                    </p:animClr>
                                    <p:set>
                                      <p:cBhvr>
                                        <p:cTn id="83" dur="500" fill="hold"/>
                                        <p:tgtEl>
                                          <p:spTgt spid="44"/>
                                        </p:tgtEl>
                                        <p:attrNameLst>
                                          <p:attrName>stroke.on</p:attrName>
                                        </p:attrNameLst>
                                      </p:cBhvr>
                                      <p:to>
                                        <p:strVal val="true"/>
                                      </p:to>
                                    </p:set>
                                  </p:childTnLst>
                                </p:cTn>
                              </p:par>
                            </p:childTnLst>
                          </p:cTn>
                        </p:par>
                        <p:par>
                          <p:cTn id="84" fill="hold">
                            <p:stCondLst>
                              <p:cond delay="500"/>
                            </p:stCondLst>
                            <p:childTnLst>
                              <p:par>
                                <p:cTn id="85" presetID="26" presetClass="emph" presetSubtype="0" fill="hold" grpId="1" nodeType="afterEffect">
                                  <p:stCondLst>
                                    <p:cond delay="0"/>
                                  </p:stCondLst>
                                  <p:childTnLst>
                                    <p:animEffect transition="out" filter="fade">
                                      <p:cBhvr>
                                        <p:cTn id="86" dur="500" tmFilter="0, 0; .2, .5; .8, .5; 1, 0"/>
                                        <p:tgtEl>
                                          <p:spTgt spid="34"/>
                                        </p:tgtEl>
                                      </p:cBhvr>
                                    </p:animEffect>
                                    <p:animScale>
                                      <p:cBhvr>
                                        <p:cTn id="87" dur="250" autoRev="1" fill="hold"/>
                                        <p:tgtEl>
                                          <p:spTgt spid="34"/>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6" end="6"/>
                                            </p:txEl>
                                          </p:spTgt>
                                        </p:tgtEl>
                                        <p:attrNameLst>
                                          <p:attrName>style.visibility</p:attrName>
                                        </p:attrNameLst>
                                      </p:cBhvr>
                                      <p:to>
                                        <p:strVal val="visible"/>
                                      </p:to>
                                    </p:set>
                                    <p:animEffect transition="in" filter="fade">
                                      <p:cBhvr>
                                        <p:cTn id="92" dur="500"/>
                                        <p:tgtEl>
                                          <p:spTgt spid="3">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7" presetClass="emph" presetSubtype="2" fill="hold" nodeType="clickEffect">
                                  <p:stCondLst>
                                    <p:cond delay="0"/>
                                  </p:stCondLst>
                                  <p:childTnLst>
                                    <p:animClr clrSpc="rgb" dir="cw">
                                      <p:cBhvr>
                                        <p:cTn id="96" dur="500" fill="hold"/>
                                        <p:tgtEl>
                                          <p:spTgt spid="48"/>
                                        </p:tgtEl>
                                        <p:attrNameLst>
                                          <p:attrName>stroke.color</p:attrName>
                                        </p:attrNameLst>
                                      </p:cBhvr>
                                      <p:to>
                                        <a:srgbClr val="7030A0"/>
                                      </p:to>
                                    </p:animClr>
                                    <p:set>
                                      <p:cBhvr>
                                        <p:cTn id="97" dur="500" fill="hold"/>
                                        <p:tgtEl>
                                          <p:spTgt spid="48"/>
                                        </p:tgtEl>
                                        <p:attrNameLst>
                                          <p:attrName>stroke.on</p:attrName>
                                        </p:attrNameLst>
                                      </p:cBhvr>
                                      <p:to>
                                        <p:strVal val="true"/>
                                      </p:to>
                                    </p:set>
                                  </p:childTnLst>
                                </p:cTn>
                              </p:par>
                            </p:childTnLst>
                          </p:cTn>
                        </p:par>
                        <p:par>
                          <p:cTn id="98" fill="hold">
                            <p:stCondLst>
                              <p:cond delay="500"/>
                            </p:stCondLst>
                            <p:childTnLst>
                              <p:par>
                                <p:cTn id="99" presetID="26" presetClass="emph" presetSubtype="0" fill="hold" grpId="1" nodeType="afterEffect">
                                  <p:stCondLst>
                                    <p:cond delay="0"/>
                                  </p:stCondLst>
                                  <p:childTnLst>
                                    <p:animEffect transition="out" filter="fade">
                                      <p:cBhvr>
                                        <p:cTn id="100" dur="500" tmFilter="0, 0; .2, .5; .8, .5; 1, 0"/>
                                        <p:tgtEl>
                                          <p:spTgt spid="38"/>
                                        </p:tgtEl>
                                      </p:cBhvr>
                                    </p:animEffect>
                                    <p:animScale>
                                      <p:cBhvr>
                                        <p:cTn id="101" dur="250" autoRev="1" fill="hold"/>
                                        <p:tgtEl>
                                          <p:spTgt spid="38"/>
                                        </p:tgtEl>
                                      </p:cBhvr>
                                      <p:by x="105000" y="105000"/>
                                    </p:animScale>
                                  </p:childTnLst>
                                </p:cTn>
                              </p:par>
                            </p:childTnLst>
                          </p:cTn>
                        </p:par>
                      </p:childTnLst>
                    </p:cTn>
                  </p:par>
                  <p:par>
                    <p:cTn id="102" fill="hold">
                      <p:stCondLst>
                        <p:cond delay="indefinite"/>
                      </p:stCondLst>
                      <p:childTnLst>
                        <p:par>
                          <p:cTn id="103" fill="hold">
                            <p:stCondLst>
                              <p:cond delay="0"/>
                            </p:stCondLst>
                            <p:childTnLst>
                              <p:par>
                                <p:cTn id="104" presetID="7" presetClass="emph" presetSubtype="2" fill="hold" nodeType="clickEffect">
                                  <p:stCondLst>
                                    <p:cond delay="0"/>
                                  </p:stCondLst>
                                  <p:childTnLst>
                                    <p:animClr clrSpc="rgb" dir="cw">
                                      <p:cBhvr>
                                        <p:cTn id="105" dur="500" fill="hold"/>
                                        <p:tgtEl>
                                          <p:spTgt spid="52"/>
                                        </p:tgtEl>
                                        <p:attrNameLst>
                                          <p:attrName>stroke.color</p:attrName>
                                        </p:attrNameLst>
                                      </p:cBhvr>
                                      <p:to>
                                        <a:srgbClr val="00B0F0"/>
                                      </p:to>
                                    </p:animClr>
                                    <p:set>
                                      <p:cBhvr>
                                        <p:cTn id="106" dur="500" fill="hold"/>
                                        <p:tgtEl>
                                          <p:spTgt spid="52"/>
                                        </p:tgtEl>
                                        <p:attrNameLst>
                                          <p:attrName>stroke.on</p:attrName>
                                        </p:attrNameLst>
                                      </p:cBhvr>
                                      <p:to>
                                        <p:strVal val="true"/>
                                      </p:to>
                                    </p:set>
                                  </p:childTnLst>
                                </p:cTn>
                              </p:par>
                            </p:childTnLst>
                          </p:cTn>
                        </p:par>
                        <p:par>
                          <p:cTn id="107" fill="hold">
                            <p:stCondLst>
                              <p:cond delay="500"/>
                            </p:stCondLst>
                            <p:childTnLst>
                              <p:par>
                                <p:cTn id="108" presetID="26" presetClass="emph" presetSubtype="0" fill="hold" grpId="1" nodeType="afterEffect">
                                  <p:stCondLst>
                                    <p:cond delay="0"/>
                                  </p:stCondLst>
                                  <p:childTnLst>
                                    <p:animEffect transition="out" filter="fade">
                                      <p:cBhvr>
                                        <p:cTn id="109" dur="500" tmFilter="0, 0; .2, .5; .8, .5; 1, 0"/>
                                        <p:tgtEl>
                                          <p:spTgt spid="35"/>
                                        </p:tgtEl>
                                      </p:cBhvr>
                                    </p:animEffect>
                                    <p:animScale>
                                      <p:cBhvr>
                                        <p:cTn id="110"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5" grpId="1" animBg="1"/>
      <p:bldP spid="36" grpId="0" animBg="1"/>
      <p:bldP spid="37" grpId="0" animBg="1"/>
      <p:bldP spid="37" grpId="1" animBg="1"/>
      <p:bldP spid="38" grpId="0" animBg="1"/>
      <p:bldP spid="38" grpId="1"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82FDB-D880-45C1-8537-285CACBEBC53}"/>
              </a:ext>
            </a:extLst>
          </p:cNvPr>
          <p:cNvSpPr>
            <a:spLocks noGrp="1"/>
          </p:cNvSpPr>
          <p:nvPr>
            <p:ph type="title"/>
          </p:nvPr>
        </p:nvSpPr>
        <p:spPr/>
        <p:txBody>
          <a:bodyPr/>
          <a:lstStyle/>
          <a:p>
            <a:r>
              <a:rPr lang="zh-CN" altLang="en-US" dirty="0"/>
              <a:t>二分图匹配</a:t>
            </a:r>
          </a:p>
        </p:txBody>
      </p:sp>
      <p:sp>
        <p:nvSpPr>
          <p:cNvPr id="3" name="内容占位符 2">
            <a:extLst>
              <a:ext uri="{FF2B5EF4-FFF2-40B4-BE49-F238E27FC236}">
                <a16:creationId xmlns:a16="http://schemas.microsoft.com/office/drawing/2014/main" id="{91E88FCA-6763-4EA2-AF19-1CA90BC20CDE}"/>
              </a:ext>
            </a:extLst>
          </p:cNvPr>
          <p:cNvSpPr>
            <a:spLocks noGrp="1"/>
          </p:cNvSpPr>
          <p:nvPr>
            <p:ph idx="1"/>
          </p:nvPr>
        </p:nvSpPr>
        <p:spPr>
          <a:xfrm>
            <a:off x="1069848" y="2121408"/>
            <a:ext cx="7017709" cy="4050792"/>
          </a:xfrm>
        </p:spPr>
        <p:txBody>
          <a:bodyPr/>
          <a:lstStyle/>
          <a:p>
            <a:pPr algn="just">
              <a:lnSpc>
                <a:spcPct val="120000"/>
              </a:lnSpc>
            </a:pPr>
            <a:r>
              <a:rPr lang="zh-CN" altLang="en-US" sz="2200" dirty="0">
                <a:latin typeface="等线" panose="02010600030101010101" pitchFamily="2" charset="-122"/>
                <a:ea typeface="等线" panose="02010600030101010101" pitchFamily="2" charset="-122"/>
              </a:rPr>
              <a:t>终于，我们找到了未匹配的点，这意味着可以通过。</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最后，我们成功调整了方案，使得新增点能够匹配。</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如果最终无法找到一个匹配，则该点的增加并不能使原图的匹配数量增加，继续对下一个点判断即可。</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在匹配过程中，你走的永远都是由未匹配边和匹配边交错的路径，我们将其成为交错路径。</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当匹配成功时，你会得到一条首尾都是未匹配边的交错路径，我们称之为增广路。</a:t>
            </a:r>
            <a:endParaRPr lang="en-US" altLang="zh-CN" sz="2200" dirty="0">
              <a:latin typeface="等线" panose="02010600030101010101" pitchFamily="2" charset="-122"/>
              <a:ea typeface="等线" panose="02010600030101010101" pitchFamily="2" charset="-122"/>
            </a:endParaRPr>
          </a:p>
          <a:p>
            <a:endParaRPr lang="zh-CN" altLang="en-US" dirty="0"/>
          </a:p>
        </p:txBody>
      </p:sp>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26C0C3FF-22C2-483C-B679-1617D08746D2}"/>
                  </a:ext>
                </a:extLst>
              </p:cNvPr>
              <p:cNvSpPr/>
              <p:nvPr/>
            </p:nvSpPr>
            <p:spPr>
              <a:xfrm>
                <a:off x="8405586" y="2271530"/>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en-US" altLang="zh-CN" i="1" dirty="0" smtClean="0">
                          <a:latin typeface="Cambria Math" panose="02040503050406030204" pitchFamily="18" charset="0"/>
                        </a:rPr>
                        <m:t>1</m:t>
                      </m:r>
                    </m:oMath>
                  </m:oMathPara>
                </a14:m>
                <a:endParaRPr lang="zh-CN" altLang="en-US" dirty="0"/>
              </a:p>
            </p:txBody>
          </p:sp>
        </mc:Choice>
        <mc:Fallback xmlns="">
          <p:sp>
            <p:nvSpPr>
              <p:cNvPr id="15" name="椭圆 14">
                <a:extLst>
                  <a:ext uri="{FF2B5EF4-FFF2-40B4-BE49-F238E27FC236}">
                    <a16:creationId xmlns:a16="http://schemas.microsoft.com/office/drawing/2014/main" id="{26C0C3FF-22C2-483C-B679-1617D08746D2}"/>
                  </a:ext>
                </a:extLst>
              </p:cNvPr>
              <p:cNvSpPr>
                <a:spLocks noRot="1" noChangeAspect="1" noMove="1" noResize="1" noEditPoints="1" noAdjustHandles="1" noChangeArrowheads="1" noChangeShapeType="1" noTextEdit="1"/>
              </p:cNvSpPr>
              <p:nvPr/>
            </p:nvSpPr>
            <p:spPr>
              <a:xfrm>
                <a:off x="8405586" y="2271530"/>
                <a:ext cx="816745" cy="816745"/>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911F4CC4-3614-46FC-8A14-6CE0A13480E2}"/>
                  </a:ext>
                </a:extLst>
              </p:cNvPr>
              <p:cNvSpPr/>
              <p:nvPr/>
            </p:nvSpPr>
            <p:spPr>
              <a:xfrm>
                <a:off x="8405586" y="3472501"/>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2</m:t>
                      </m:r>
                    </m:oMath>
                  </m:oMathPara>
                </a14:m>
                <a:endParaRPr lang="zh-CN" altLang="en-US" dirty="0"/>
              </a:p>
            </p:txBody>
          </p:sp>
        </mc:Choice>
        <mc:Fallback xmlns="">
          <p:sp>
            <p:nvSpPr>
              <p:cNvPr id="16" name="椭圆 15">
                <a:extLst>
                  <a:ext uri="{FF2B5EF4-FFF2-40B4-BE49-F238E27FC236}">
                    <a16:creationId xmlns:a16="http://schemas.microsoft.com/office/drawing/2014/main" id="{911F4CC4-3614-46FC-8A14-6CE0A13480E2}"/>
                  </a:ext>
                </a:extLst>
              </p:cNvPr>
              <p:cNvSpPr>
                <a:spLocks noRot="1" noChangeAspect="1" noMove="1" noResize="1" noEditPoints="1" noAdjustHandles="1" noChangeArrowheads="1" noChangeShapeType="1" noTextEdit="1"/>
              </p:cNvSpPr>
              <p:nvPr/>
            </p:nvSpPr>
            <p:spPr>
              <a:xfrm>
                <a:off x="8405586" y="3472501"/>
                <a:ext cx="816745" cy="81674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椭圆 16">
                <a:extLst>
                  <a:ext uri="{FF2B5EF4-FFF2-40B4-BE49-F238E27FC236}">
                    <a16:creationId xmlns:a16="http://schemas.microsoft.com/office/drawing/2014/main" id="{C29365AF-43E3-49D9-B71B-156775F8DDED}"/>
                  </a:ext>
                </a:extLst>
              </p:cNvPr>
              <p:cNvSpPr/>
              <p:nvPr/>
            </p:nvSpPr>
            <p:spPr>
              <a:xfrm>
                <a:off x="8405585" y="4673472"/>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3</m:t>
                      </m:r>
                    </m:oMath>
                  </m:oMathPara>
                </a14:m>
                <a:endParaRPr lang="zh-CN" altLang="en-US" dirty="0"/>
              </a:p>
            </p:txBody>
          </p:sp>
        </mc:Choice>
        <mc:Fallback xmlns="">
          <p:sp>
            <p:nvSpPr>
              <p:cNvPr id="17" name="椭圆 16">
                <a:extLst>
                  <a:ext uri="{FF2B5EF4-FFF2-40B4-BE49-F238E27FC236}">
                    <a16:creationId xmlns:a16="http://schemas.microsoft.com/office/drawing/2014/main" id="{C29365AF-43E3-49D9-B71B-156775F8DDED}"/>
                  </a:ext>
                </a:extLst>
              </p:cNvPr>
              <p:cNvSpPr>
                <a:spLocks noRot="1" noChangeAspect="1" noMove="1" noResize="1" noEditPoints="1" noAdjustHandles="1" noChangeArrowheads="1" noChangeShapeType="1" noTextEdit="1"/>
              </p:cNvSpPr>
              <p:nvPr/>
            </p:nvSpPr>
            <p:spPr>
              <a:xfrm>
                <a:off x="8405585" y="4673472"/>
                <a:ext cx="816745" cy="81674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E7653274-59A7-4591-949D-E233A95E1882}"/>
                  </a:ext>
                </a:extLst>
              </p:cNvPr>
              <p:cNvSpPr/>
              <p:nvPr/>
            </p:nvSpPr>
            <p:spPr>
              <a:xfrm>
                <a:off x="10429695" y="2271530"/>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4</m:t>
                      </m:r>
                    </m:oMath>
                  </m:oMathPara>
                </a14:m>
                <a:endParaRPr lang="zh-CN" altLang="en-US" dirty="0"/>
              </a:p>
            </p:txBody>
          </p:sp>
        </mc:Choice>
        <mc:Fallback xmlns="">
          <p:sp>
            <p:nvSpPr>
              <p:cNvPr id="18" name="椭圆 17">
                <a:extLst>
                  <a:ext uri="{FF2B5EF4-FFF2-40B4-BE49-F238E27FC236}">
                    <a16:creationId xmlns:a16="http://schemas.microsoft.com/office/drawing/2014/main" id="{E7653274-59A7-4591-949D-E233A95E1882}"/>
                  </a:ext>
                </a:extLst>
              </p:cNvPr>
              <p:cNvSpPr>
                <a:spLocks noRot="1" noChangeAspect="1" noMove="1" noResize="1" noEditPoints="1" noAdjustHandles="1" noChangeArrowheads="1" noChangeShapeType="1" noTextEdit="1"/>
              </p:cNvSpPr>
              <p:nvPr/>
            </p:nvSpPr>
            <p:spPr>
              <a:xfrm>
                <a:off x="10429695" y="2271530"/>
                <a:ext cx="816745" cy="81674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C6EDAAC2-2E6C-481B-91B1-EA4DC1A0E9A6}"/>
                  </a:ext>
                </a:extLst>
              </p:cNvPr>
              <p:cNvSpPr/>
              <p:nvPr/>
            </p:nvSpPr>
            <p:spPr>
              <a:xfrm>
                <a:off x="10429695" y="3472501"/>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5</m:t>
                      </m:r>
                    </m:oMath>
                  </m:oMathPara>
                </a14:m>
                <a:endParaRPr lang="zh-CN" altLang="en-US" dirty="0"/>
              </a:p>
            </p:txBody>
          </p:sp>
        </mc:Choice>
        <mc:Fallback xmlns="">
          <p:sp>
            <p:nvSpPr>
              <p:cNvPr id="30" name="椭圆 29">
                <a:extLst>
                  <a:ext uri="{FF2B5EF4-FFF2-40B4-BE49-F238E27FC236}">
                    <a16:creationId xmlns:a16="http://schemas.microsoft.com/office/drawing/2014/main" id="{C6EDAAC2-2E6C-481B-91B1-EA4DC1A0E9A6}"/>
                  </a:ext>
                </a:extLst>
              </p:cNvPr>
              <p:cNvSpPr>
                <a:spLocks noRot="1" noChangeAspect="1" noMove="1" noResize="1" noEditPoints="1" noAdjustHandles="1" noChangeArrowheads="1" noChangeShapeType="1" noTextEdit="1"/>
              </p:cNvSpPr>
              <p:nvPr/>
            </p:nvSpPr>
            <p:spPr>
              <a:xfrm>
                <a:off x="10429695" y="3472501"/>
                <a:ext cx="816745" cy="81674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1BDCF840-D3D3-46FD-8311-FB74C07EDE8F}"/>
                  </a:ext>
                </a:extLst>
              </p:cNvPr>
              <p:cNvSpPr/>
              <p:nvPr/>
            </p:nvSpPr>
            <p:spPr>
              <a:xfrm>
                <a:off x="10429694" y="4673472"/>
                <a:ext cx="816745" cy="816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6</m:t>
                      </m:r>
                    </m:oMath>
                  </m:oMathPara>
                </a14:m>
                <a:endParaRPr lang="zh-CN" altLang="en-US" dirty="0"/>
              </a:p>
            </p:txBody>
          </p:sp>
        </mc:Choice>
        <mc:Fallback xmlns="">
          <p:sp>
            <p:nvSpPr>
              <p:cNvPr id="31" name="椭圆 30">
                <a:extLst>
                  <a:ext uri="{FF2B5EF4-FFF2-40B4-BE49-F238E27FC236}">
                    <a16:creationId xmlns:a16="http://schemas.microsoft.com/office/drawing/2014/main" id="{1BDCF840-D3D3-46FD-8311-FB74C07EDE8F}"/>
                  </a:ext>
                </a:extLst>
              </p:cNvPr>
              <p:cNvSpPr>
                <a:spLocks noRot="1" noChangeAspect="1" noMove="1" noResize="1" noEditPoints="1" noAdjustHandles="1" noChangeArrowheads="1" noChangeShapeType="1" noTextEdit="1"/>
              </p:cNvSpPr>
              <p:nvPr/>
            </p:nvSpPr>
            <p:spPr>
              <a:xfrm>
                <a:off x="10429694" y="4673472"/>
                <a:ext cx="816745" cy="816745"/>
              </a:xfrm>
              <a:prstGeom prst="ellipse">
                <a:avLst/>
              </a:prstGeom>
              <a:blipFill>
                <a:blip r:embed="rId7"/>
                <a:stretch>
                  <a:fillRect/>
                </a:stretch>
              </a:blipFill>
            </p:spPr>
            <p:txBody>
              <a:bodyPr/>
              <a:lstStyle/>
              <a:p>
                <a:r>
                  <a:rPr lang="zh-CN" altLang="en-US">
                    <a:noFill/>
                  </a:rPr>
                  <a:t> </a:t>
                </a:r>
              </a:p>
            </p:txBody>
          </p:sp>
        </mc:Fallback>
      </mc:AlternateContent>
      <p:cxnSp>
        <p:nvCxnSpPr>
          <p:cNvPr id="32" name="直接连接符 31">
            <a:extLst>
              <a:ext uri="{FF2B5EF4-FFF2-40B4-BE49-F238E27FC236}">
                <a16:creationId xmlns:a16="http://schemas.microsoft.com/office/drawing/2014/main" id="{7A93D36A-878D-480B-A7ED-2DC6D325ABB8}"/>
              </a:ext>
            </a:extLst>
          </p:cNvPr>
          <p:cNvCxnSpPr>
            <a:stCxn id="17" idx="6"/>
            <a:endCxn id="18" idx="2"/>
          </p:cNvCxnSpPr>
          <p:nvPr/>
        </p:nvCxnSpPr>
        <p:spPr>
          <a:xfrm flipV="1">
            <a:off x="9222330" y="2679903"/>
            <a:ext cx="1207365" cy="2401942"/>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36D2112-44FD-4EA2-8D32-80F83CF8DF11}"/>
              </a:ext>
            </a:extLst>
          </p:cNvPr>
          <p:cNvCxnSpPr>
            <a:stCxn id="18" idx="2"/>
            <a:endCxn id="15" idx="6"/>
          </p:cNvCxnSpPr>
          <p:nvPr/>
        </p:nvCxnSpPr>
        <p:spPr>
          <a:xfrm flipH="1">
            <a:off x="9222331" y="2679903"/>
            <a:ext cx="1207364"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3AAE4F5-FAB9-49BD-81F7-DA1C545BBF51}"/>
              </a:ext>
            </a:extLst>
          </p:cNvPr>
          <p:cNvCxnSpPr>
            <a:cxnSpLocks/>
            <a:stCxn id="15" idx="6"/>
            <a:endCxn id="30" idx="2"/>
          </p:cNvCxnSpPr>
          <p:nvPr/>
        </p:nvCxnSpPr>
        <p:spPr>
          <a:xfrm>
            <a:off x="9222331" y="2679903"/>
            <a:ext cx="1207364" cy="1200971"/>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9D26D8E-E1AC-45F9-8FB8-B5BC837FEE0B}"/>
              </a:ext>
            </a:extLst>
          </p:cNvPr>
          <p:cNvCxnSpPr>
            <a:stCxn id="16" idx="6"/>
            <a:endCxn id="31" idx="2"/>
          </p:cNvCxnSpPr>
          <p:nvPr/>
        </p:nvCxnSpPr>
        <p:spPr>
          <a:xfrm>
            <a:off x="9222331" y="3880874"/>
            <a:ext cx="1207363" cy="12009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9DC3FD5-D5DF-43B3-A286-D114F7B06225}"/>
              </a:ext>
            </a:extLst>
          </p:cNvPr>
          <p:cNvCxnSpPr>
            <a:stCxn id="16" idx="6"/>
            <a:endCxn id="30" idx="2"/>
          </p:cNvCxnSpPr>
          <p:nvPr/>
        </p:nvCxnSpPr>
        <p:spPr>
          <a:xfrm>
            <a:off x="9222331" y="3880874"/>
            <a:ext cx="1207364"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37" name="椭圆 36">
            <a:hlinkClick r:id="rId8" action="ppaction://hlinksldjump"/>
            <a:extLst>
              <a:ext uri="{FF2B5EF4-FFF2-40B4-BE49-F238E27FC236}">
                <a16:creationId xmlns:a16="http://schemas.microsoft.com/office/drawing/2014/main" id="{A68487D6-21BE-48A7-9D0C-BDEF22DDB81D}"/>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061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35"/>
                                        </p:tgtEl>
                                        <p:attrNameLst>
                                          <p:attrName>stroke.color</p:attrName>
                                        </p:attrNameLst>
                                      </p:cBhvr>
                                      <p:to>
                                        <a:srgbClr val="7030A0"/>
                                      </p:to>
                                    </p:animClr>
                                    <p:set>
                                      <p:cBhvr>
                                        <p:cTn id="12" dur="500" fill="hold"/>
                                        <p:tgtEl>
                                          <p:spTgt spid="35"/>
                                        </p:tgtEl>
                                        <p:attrNameLst>
                                          <p:attrName>stroke.on</p:attrName>
                                        </p:attrNameLst>
                                      </p:cBhvr>
                                      <p:to>
                                        <p:strVal val="true"/>
                                      </p:to>
                                    </p:set>
                                  </p:childTnLst>
                                </p:cTn>
                              </p:par>
                            </p:childTnLst>
                          </p:cTn>
                        </p:par>
                        <p:par>
                          <p:cTn id="13" fill="hold">
                            <p:stCondLst>
                              <p:cond delay="500"/>
                            </p:stCondLst>
                            <p:childTnLst>
                              <p:par>
                                <p:cTn id="14" presetID="26" presetClass="emph" presetSubtype="0" fill="hold" grpId="0" nodeType="afterEffect">
                                  <p:stCondLst>
                                    <p:cond delay="0"/>
                                  </p:stCondLst>
                                  <p:childTnLst>
                                    <p:animEffect transition="out" filter="fade">
                                      <p:cBhvr>
                                        <p:cTn id="15" dur="500" tmFilter="0, 0; .2, .5; .8, .5; 1, 0"/>
                                        <p:tgtEl>
                                          <p:spTgt spid="31"/>
                                        </p:tgtEl>
                                      </p:cBhvr>
                                    </p:animEffect>
                                    <p:animScale>
                                      <p:cBhvr>
                                        <p:cTn id="16" dur="250" autoRev="1" fill="hold"/>
                                        <p:tgtEl>
                                          <p:spTgt spid="31"/>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7" presetClass="emph" presetSubtype="2" fill="hold" nodeType="clickEffect">
                                  <p:stCondLst>
                                    <p:cond delay="0"/>
                                  </p:stCondLst>
                                  <p:childTnLst>
                                    <p:animClr clrSpc="rgb" dir="cw">
                                      <p:cBhvr>
                                        <p:cTn id="25" dur="500" fill="hold"/>
                                        <p:tgtEl>
                                          <p:spTgt spid="35"/>
                                        </p:tgtEl>
                                        <p:attrNameLst>
                                          <p:attrName>stroke.color</p:attrName>
                                        </p:attrNameLst>
                                      </p:cBhvr>
                                      <p:to>
                                        <a:srgbClr val="00B050"/>
                                      </p:to>
                                    </p:animClr>
                                    <p:set>
                                      <p:cBhvr>
                                        <p:cTn id="26" dur="500" fill="hold"/>
                                        <p:tgtEl>
                                          <p:spTgt spid="35"/>
                                        </p:tgtEl>
                                        <p:attrNameLst>
                                          <p:attrName>stroke.on</p:attrName>
                                        </p:attrNameLst>
                                      </p:cBhvr>
                                      <p:to>
                                        <p:strVal val="true"/>
                                      </p:to>
                                    </p:set>
                                  </p:childTnLst>
                                </p:cTn>
                              </p:par>
                            </p:childTnLst>
                          </p:cTn>
                        </p:par>
                        <p:par>
                          <p:cTn id="27" fill="hold">
                            <p:stCondLst>
                              <p:cond delay="500"/>
                            </p:stCondLst>
                            <p:childTnLst>
                              <p:par>
                                <p:cTn id="28" presetID="26" presetClass="emph" presetSubtype="0" fill="hold" grpId="0" nodeType="afterEffect">
                                  <p:stCondLst>
                                    <p:cond delay="0"/>
                                  </p:stCondLst>
                                  <p:childTnLst>
                                    <p:animEffect transition="out" filter="fade">
                                      <p:cBhvr>
                                        <p:cTn id="29" dur="500" tmFilter="0, 0; .2, .5; .8, .5; 1, 0"/>
                                        <p:tgtEl>
                                          <p:spTgt spid="16"/>
                                        </p:tgtEl>
                                      </p:cBhvr>
                                    </p:animEffect>
                                    <p:animScale>
                                      <p:cBhvr>
                                        <p:cTn id="30" dur="250" autoRev="1" fill="hold"/>
                                        <p:tgtEl>
                                          <p:spTgt spid="16"/>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36"/>
                                        </p:tgtEl>
                                        <p:attrNameLst>
                                          <p:attrName>stroke.color</p:attrName>
                                        </p:attrNameLst>
                                      </p:cBhvr>
                                      <p:to>
                                        <a:srgbClr val="D34817"/>
                                      </p:to>
                                    </p:animClr>
                                    <p:set>
                                      <p:cBhvr>
                                        <p:cTn id="35" dur="500" fill="hold"/>
                                        <p:tgtEl>
                                          <p:spTgt spid="36"/>
                                        </p:tgtEl>
                                        <p:attrNameLst>
                                          <p:attrName>stroke.on</p:attrName>
                                        </p:attrNameLst>
                                      </p:cBhvr>
                                      <p:to>
                                        <p:strVal val="true"/>
                                      </p:to>
                                    </p:set>
                                  </p:childTnLst>
                                </p:cTn>
                              </p:par>
                            </p:childTnLst>
                          </p:cTn>
                        </p:par>
                        <p:par>
                          <p:cTn id="36" fill="hold">
                            <p:stCondLst>
                              <p:cond delay="500"/>
                            </p:stCondLst>
                            <p:childTnLst>
                              <p:par>
                                <p:cTn id="37" presetID="26" presetClass="emph" presetSubtype="0" fill="hold" grpId="0" nodeType="afterEffect">
                                  <p:stCondLst>
                                    <p:cond delay="0"/>
                                  </p:stCondLst>
                                  <p:childTnLst>
                                    <p:animEffect transition="out" filter="fade">
                                      <p:cBhvr>
                                        <p:cTn id="38" dur="500" tmFilter="0, 0; .2, .5; .8, .5; 1, 0"/>
                                        <p:tgtEl>
                                          <p:spTgt spid="30"/>
                                        </p:tgtEl>
                                      </p:cBhvr>
                                    </p:animEffect>
                                    <p:animScale>
                                      <p:cBhvr>
                                        <p:cTn id="39" dur="250" autoRev="1" fill="hold"/>
                                        <p:tgtEl>
                                          <p:spTgt spid="30"/>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7" presetClass="emph" presetSubtype="2" fill="hold" nodeType="clickEffect">
                                  <p:stCondLst>
                                    <p:cond delay="0"/>
                                  </p:stCondLst>
                                  <p:childTnLst>
                                    <p:animClr clrSpc="rgb" dir="cw">
                                      <p:cBhvr>
                                        <p:cTn id="43" dur="500" fill="hold"/>
                                        <p:tgtEl>
                                          <p:spTgt spid="34"/>
                                        </p:tgtEl>
                                        <p:attrNameLst>
                                          <p:attrName>stroke.color</p:attrName>
                                        </p:attrNameLst>
                                      </p:cBhvr>
                                      <p:to>
                                        <a:srgbClr val="00B050"/>
                                      </p:to>
                                    </p:animClr>
                                    <p:set>
                                      <p:cBhvr>
                                        <p:cTn id="44" dur="500" fill="hold"/>
                                        <p:tgtEl>
                                          <p:spTgt spid="34"/>
                                        </p:tgtEl>
                                        <p:attrNameLst>
                                          <p:attrName>stroke.on</p:attrName>
                                        </p:attrNameLst>
                                      </p:cBhvr>
                                      <p:to>
                                        <p:strVal val="true"/>
                                      </p:to>
                                    </p:set>
                                  </p:childTnLst>
                                </p:cTn>
                              </p:par>
                            </p:childTnLst>
                          </p:cTn>
                        </p:par>
                        <p:par>
                          <p:cTn id="45" fill="hold">
                            <p:stCondLst>
                              <p:cond delay="500"/>
                            </p:stCondLst>
                            <p:childTnLst>
                              <p:par>
                                <p:cTn id="46" presetID="26" presetClass="emph" presetSubtype="0" fill="hold" grpId="0" nodeType="afterEffect">
                                  <p:stCondLst>
                                    <p:cond delay="0"/>
                                  </p:stCondLst>
                                  <p:childTnLst>
                                    <p:animEffect transition="out" filter="fade">
                                      <p:cBhvr>
                                        <p:cTn id="47" dur="500" tmFilter="0, 0; .2, .5; .8, .5; 1, 0"/>
                                        <p:tgtEl>
                                          <p:spTgt spid="15"/>
                                        </p:tgtEl>
                                      </p:cBhvr>
                                    </p:animEffect>
                                    <p:animScale>
                                      <p:cBhvr>
                                        <p:cTn id="48" dur="250" autoRev="1" fill="hold"/>
                                        <p:tgtEl>
                                          <p:spTgt spid="15"/>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7" presetClass="emph" presetSubtype="2" fill="hold" nodeType="clickEffect">
                                  <p:stCondLst>
                                    <p:cond delay="0"/>
                                  </p:stCondLst>
                                  <p:childTnLst>
                                    <p:animClr clrSpc="rgb" dir="cw">
                                      <p:cBhvr>
                                        <p:cTn id="52" dur="500" fill="hold"/>
                                        <p:tgtEl>
                                          <p:spTgt spid="33"/>
                                        </p:tgtEl>
                                        <p:attrNameLst>
                                          <p:attrName>stroke.color</p:attrName>
                                        </p:attrNameLst>
                                      </p:cBhvr>
                                      <p:to>
                                        <a:srgbClr val="D34817"/>
                                      </p:to>
                                    </p:animClr>
                                    <p:set>
                                      <p:cBhvr>
                                        <p:cTn id="53" dur="500" fill="hold"/>
                                        <p:tgtEl>
                                          <p:spTgt spid="33"/>
                                        </p:tgtEl>
                                        <p:attrNameLst>
                                          <p:attrName>stroke.on</p:attrName>
                                        </p:attrNameLst>
                                      </p:cBhvr>
                                      <p:to>
                                        <p:strVal val="true"/>
                                      </p:to>
                                    </p:set>
                                  </p:childTnLst>
                                </p:cTn>
                              </p:par>
                            </p:childTnLst>
                          </p:cTn>
                        </p:par>
                        <p:par>
                          <p:cTn id="54" fill="hold">
                            <p:stCondLst>
                              <p:cond delay="500"/>
                            </p:stCondLst>
                            <p:childTnLst>
                              <p:par>
                                <p:cTn id="55" presetID="26" presetClass="emph" presetSubtype="0" fill="hold" grpId="0" nodeType="afterEffect">
                                  <p:stCondLst>
                                    <p:cond delay="0"/>
                                  </p:stCondLst>
                                  <p:childTnLst>
                                    <p:animEffect transition="out" filter="fade">
                                      <p:cBhvr>
                                        <p:cTn id="56" dur="500" tmFilter="0, 0; .2, .5; .8, .5; 1, 0"/>
                                        <p:tgtEl>
                                          <p:spTgt spid="18"/>
                                        </p:tgtEl>
                                      </p:cBhvr>
                                    </p:animEffect>
                                    <p:animScale>
                                      <p:cBhvr>
                                        <p:cTn id="57" dur="250" autoRev="1" fill="hold"/>
                                        <p:tgtEl>
                                          <p:spTgt spid="18"/>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7" presetClass="emph" presetSubtype="2" fill="hold" nodeType="clickEffect">
                                  <p:stCondLst>
                                    <p:cond delay="0"/>
                                  </p:stCondLst>
                                  <p:childTnLst>
                                    <p:animClr clrSpc="rgb" dir="cw">
                                      <p:cBhvr>
                                        <p:cTn id="61" dur="500" fill="hold"/>
                                        <p:tgtEl>
                                          <p:spTgt spid="32"/>
                                        </p:tgtEl>
                                        <p:attrNameLst>
                                          <p:attrName>stroke.color</p:attrName>
                                        </p:attrNameLst>
                                      </p:cBhvr>
                                      <p:to>
                                        <a:srgbClr val="00B050"/>
                                      </p:to>
                                    </p:animClr>
                                    <p:set>
                                      <p:cBhvr>
                                        <p:cTn id="62" dur="500" fill="hold"/>
                                        <p:tgtEl>
                                          <p:spTgt spid="32"/>
                                        </p:tgtEl>
                                        <p:attrNameLst>
                                          <p:attrName>stroke.on</p:attrName>
                                        </p:attrNameLst>
                                      </p:cBhvr>
                                      <p:to>
                                        <p:strVal val="true"/>
                                      </p:to>
                                    </p:set>
                                  </p:childTnLst>
                                </p:cTn>
                              </p:par>
                            </p:childTnLst>
                          </p:cTn>
                        </p:par>
                        <p:par>
                          <p:cTn id="63" fill="hold">
                            <p:stCondLst>
                              <p:cond delay="500"/>
                            </p:stCondLst>
                            <p:childTnLst>
                              <p:par>
                                <p:cTn id="64" presetID="26" presetClass="emph" presetSubtype="0" fill="hold" grpId="0" nodeType="afterEffect">
                                  <p:stCondLst>
                                    <p:cond delay="0"/>
                                  </p:stCondLst>
                                  <p:childTnLst>
                                    <p:animEffect transition="out" filter="fade">
                                      <p:cBhvr>
                                        <p:cTn id="65" dur="500" tmFilter="0, 0; .2, .5; .8, .5; 1, 0"/>
                                        <p:tgtEl>
                                          <p:spTgt spid="17"/>
                                        </p:tgtEl>
                                      </p:cBhvr>
                                    </p:animEffect>
                                    <p:animScale>
                                      <p:cBhvr>
                                        <p:cTn id="66" dur="250" autoRev="1" fill="hold"/>
                                        <p:tgtEl>
                                          <p:spTgt spid="17"/>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fad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animEffect transition="in" filter="fade">
                                      <p:cBhvr>
                                        <p:cTn id="76" dur="500"/>
                                        <p:tgtEl>
                                          <p:spTgt spid="3">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5A6CB-9C7D-4B73-B7B9-105E8230FEFC}"/>
              </a:ext>
            </a:extLst>
          </p:cNvPr>
          <p:cNvSpPr>
            <a:spLocks noGrp="1"/>
          </p:cNvSpPr>
          <p:nvPr>
            <p:ph type="title"/>
          </p:nvPr>
        </p:nvSpPr>
        <p:spPr/>
        <p:txBody>
          <a:bodyPr/>
          <a:lstStyle/>
          <a:p>
            <a:r>
              <a:rPr lang="zh-CN" altLang="en-US" dirty="0"/>
              <a:t>二分图匹配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F6934F-5F8C-413A-A386-0C26D5E679B7}"/>
                  </a:ext>
                </a:extLst>
              </p:cNvPr>
              <p:cNvSpPr>
                <a:spLocks noGrp="1"/>
              </p:cNvSpPr>
              <p:nvPr>
                <p:ph idx="1"/>
              </p:nvPr>
            </p:nvSpPr>
            <p:spPr/>
            <p:txBody>
              <a:bodyPr>
                <a:normAutofit lnSpcReduction="10000"/>
              </a:bodyPr>
              <a:lstStyle/>
              <a:p>
                <a:r>
                  <a:rPr lang="zh-CN" altLang="en-US" sz="2200" dirty="0">
                    <a:latin typeface="等线" panose="02010600030101010101" pitchFamily="2" charset="-122"/>
                    <a:ea typeface="等线" panose="02010600030101010101" pitchFamily="2" charset="-122"/>
                  </a:rPr>
                  <a:t>二分图中增广路的定义（也称增广轨或交错轨）：</a:t>
                </a:r>
              </a:p>
              <a:p>
                <a:r>
                  <a:rPr lang="zh-CN" altLang="en-US" sz="2200" dirty="0">
                    <a:latin typeface="等线" panose="02010600030101010101" pitchFamily="2" charset="-122"/>
                    <a:ea typeface="等线" panose="02010600030101010101" pitchFamily="2" charset="-122"/>
                  </a:rPr>
                  <a:t>若</a:t>
                </a:r>
                <a14:m>
                  <m:oMath xmlns:m="http://schemas.openxmlformats.org/officeDocument/2006/math">
                    <m:r>
                      <a:rPr lang="en-US" altLang="zh-CN" sz="2200" dirty="0">
                        <a:latin typeface="Cambria Math" panose="02040503050406030204" pitchFamily="18" charset="0"/>
                        <a:ea typeface="等线" panose="02010600030101010101" pitchFamily="2" charset="-122"/>
                      </a:rPr>
                      <m:t>𝑃</m:t>
                    </m:r>
                  </m:oMath>
                </a14:m>
                <a:r>
                  <a:rPr lang="zh-CN" altLang="en-US" sz="2200" dirty="0">
                    <a:latin typeface="等线" panose="02010600030101010101" pitchFamily="2" charset="-122"/>
                    <a:ea typeface="等线" panose="02010600030101010101" pitchFamily="2" charset="-122"/>
                  </a:rPr>
                  <a:t>是图</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oMath>
                </a14:m>
                <a:r>
                  <a:rPr lang="zh-CN" altLang="en-US" sz="2200" dirty="0">
                    <a:latin typeface="等线" panose="02010600030101010101" pitchFamily="2" charset="-122"/>
                    <a:ea typeface="等线" panose="02010600030101010101" pitchFamily="2" charset="-122"/>
                  </a:rPr>
                  <a:t>中一条连通两个未匹配顶点的路径，并且属于</a:t>
                </a:r>
                <a14:m>
                  <m:oMath xmlns:m="http://schemas.openxmlformats.org/officeDocument/2006/math">
                    <m:r>
                      <a:rPr lang="en-US" altLang="zh-CN" sz="2200" dirty="0">
                        <a:latin typeface="Cambria Math" panose="02040503050406030204" pitchFamily="18" charset="0"/>
                        <a:ea typeface="等线" panose="02010600030101010101" pitchFamily="2" charset="-122"/>
                      </a:rPr>
                      <m:t>𝑀</m:t>
                    </m:r>
                  </m:oMath>
                </a14:m>
                <a:r>
                  <a:rPr lang="zh-CN" altLang="en-US" sz="2200" dirty="0">
                    <a:latin typeface="等线" panose="02010600030101010101" pitchFamily="2" charset="-122"/>
                    <a:ea typeface="等线" panose="02010600030101010101" pitchFamily="2" charset="-122"/>
                  </a:rPr>
                  <a:t>的边和不属于</a:t>
                </a:r>
                <a14:m>
                  <m:oMath xmlns:m="http://schemas.openxmlformats.org/officeDocument/2006/math">
                    <m:r>
                      <a:rPr lang="en-US" altLang="zh-CN" sz="2200" dirty="0">
                        <a:latin typeface="Cambria Math" panose="02040503050406030204" pitchFamily="18" charset="0"/>
                        <a:ea typeface="等线" panose="02010600030101010101" pitchFamily="2" charset="-122"/>
                      </a:rPr>
                      <m:t>𝑀</m:t>
                    </m:r>
                  </m:oMath>
                </a14:m>
                <a:r>
                  <a:rPr lang="zh-CN" altLang="en-US" sz="2200" dirty="0">
                    <a:latin typeface="等线" panose="02010600030101010101" pitchFamily="2" charset="-122"/>
                    <a:ea typeface="等线" panose="02010600030101010101" pitchFamily="2" charset="-122"/>
                  </a:rPr>
                  <a:t>的边（即已匹配和待匹配的边</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在</a:t>
                </a:r>
                <a14:m>
                  <m:oMath xmlns:m="http://schemas.openxmlformats.org/officeDocument/2006/math">
                    <m:r>
                      <a:rPr lang="en-US" altLang="zh-CN" sz="2200" dirty="0">
                        <a:latin typeface="Cambria Math" panose="02040503050406030204" pitchFamily="18" charset="0"/>
                        <a:ea typeface="等线" panose="02010600030101010101" pitchFamily="2" charset="-122"/>
                      </a:rPr>
                      <m:t>𝑃</m:t>
                    </m:r>
                  </m:oMath>
                </a14:m>
                <a:r>
                  <a:rPr lang="zh-CN" altLang="en-US" sz="2200" dirty="0">
                    <a:latin typeface="等线" panose="02010600030101010101" pitchFamily="2" charset="-122"/>
                    <a:ea typeface="等线" panose="02010600030101010101" pitchFamily="2" charset="-122"/>
                  </a:rPr>
                  <a:t>上交替出现，则称</a:t>
                </a:r>
                <a14:m>
                  <m:oMath xmlns:m="http://schemas.openxmlformats.org/officeDocument/2006/math">
                    <m:r>
                      <a:rPr lang="en-US" altLang="zh-CN" sz="2200" dirty="0">
                        <a:latin typeface="Cambria Math" panose="02040503050406030204" pitchFamily="18" charset="0"/>
                        <a:ea typeface="等线" panose="02010600030101010101" pitchFamily="2" charset="-122"/>
                      </a:rPr>
                      <m:t>𝑃</m:t>
                    </m:r>
                  </m:oMath>
                </a14:m>
                <a:r>
                  <a:rPr lang="zh-CN" altLang="en-US" sz="2200" dirty="0">
                    <a:latin typeface="等线" panose="02010600030101010101" pitchFamily="2" charset="-122"/>
                    <a:ea typeface="等线" panose="02010600030101010101" pitchFamily="2" charset="-122"/>
                  </a:rPr>
                  <a:t>为相对于</a:t>
                </a:r>
                <a14:m>
                  <m:oMath xmlns:m="http://schemas.openxmlformats.org/officeDocument/2006/math">
                    <m:r>
                      <a:rPr lang="en-US" altLang="zh-CN" sz="2200" dirty="0">
                        <a:latin typeface="Cambria Math" panose="02040503050406030204" pitchFamily="18" charset="0"/>
                        <a:ea typeface="等线" panose="02010600030101010101" pitchFamily="2" charset="-122"/>
                      </a:rPr>
                      <m:t>𝑀</m:t>
                    </m:r>
                  </m:oMath>
                </a14:m>
                <a:r>
                  <a:rPr lang="zh-CN" altLang="en-US" sz="2200" dirty="0">
                    <a:latin typeface="等线" panose="02010600030101010101" pitchFamily="2" charset="-122"/>
                    <a:ea typeface="等线" panose="02010600030101010101" pitchFamily="2" charset="-122"/>
                  </a:rPr>
                  <a:t>的一条增广路径。</a:t>
                </a:r>
              </a:p>
              <a:p>
                <a:pPr algn="just">
                  <a:lnSpc>
                    <a:spcPct val="120000"/>
                  </a:lnSpc>
                </a:pPr>
                <a:r>
                  <a:rPr lang="zh-CN" altLang="en-US" sz="2200" dirty="0">
                    <a:latin typeface="等线" panose="02010600030101010101" pitchFamily="2" charset="-122"/>
                    <a:ea typeface="等线" panose="02010600030101010101" pitchFamily="2" charset="-122"/>
                  </a:rPr>
                  <a:t>增广路定理：任意一个非最大匹配的匹配一定存在增广路。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我们尝试证明增广路定理。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任何调整匹配方案得到新的匹配都可以视为寻找增广路的过程，即增广路不可能再出现。</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假设你利用上述方法找到一组匹配，最优方案比当前方案至少多一。</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对于当前方案的所有匹配，至少有一点在最优匹配点集中，否则最优匹配还能增加。</a:t>
                </a:r>
                <a:endParaRPr lang="en-US" altLang="zh-CN" sz="22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D7F6934F-5F8C-413A-A386-0C26D5E679B7}"/>
                  </a:ext>
                </a:extLst>
              </p:cNvPr>
              <p:cNvSpPr>
                <a:spLocks noGrp="1" noRot="1" noChangeAspect="1" noMove="1" noResize="1" noEditPoints="1" noAdjustHandles="1" noChangeArrowheads="1" noChangeShapeType="1" noTextEdit="1"/>
              </p:cNvSpPr>
              <p:nvPr>
                <p:ph idx="1"/>
              </p:nvPr>
            </p:nvSpPr>
            <p:spPr>
              <a:blipFill>
                <a:blip r:embed="rId2"/>
                <a:stretch>
                  <a:fillRect l="-424" t="-2406" r="-303"/>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E93A5E18-ACE6-4F97-A500-AAAA53EC8FBD}"/>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718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75BD5-49E9-459B-8661-BBF3C10D21DA}"/>
              </a:ext>
            </a:extLst>
          </p:cNvPr>
          <p:cNvSpPr>
            <a:spLocks noGrp="1"/>
          </p:cNvSpPr>
          <p:nvPr>
            <p:ph type="title"/>
          </p:nvPr>
        </p:nvSpPr>
        <p:spPr/>
        <p:txBody>
          <a:bodyPr/>
          <a:lstStyle/>
          <a:p>
            <a:r>
              <a:rPr lang="zh-CN" altLang="en-US" dirty="0"/>
              <a:t>二分图匹配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F306B2E-34F4-4FCA-B4EA-76E113E23377}"/>
                  </a:ext>
                </a:extLst>
              </p:cNvPr>
              <p:cNvSpPr>
                <a:spLocks noGrp="1"/>
              </p:cNvSpPr>
              <p:nvPr>
                <p:ph idx="1"/>
              </p:nvPr>
            </p:nvSpPr>
            <p:spPr/>
            <p:txBody>
              <a:bodyPr>
                <a:normAutofit lnSpcReduction="10000"/>
              </a:bodyPr>
              <a:lstStyle/>
              <a:p>
                <a:r>
                  <a:rPr lang="zh-CN" altLang="en-US" sz="2200" dirty="0">
                    <a:latin typeface="等线" panose="02010600030101010101" pitchFamily="2" charset="-122"/>
                    <a:ea typeface="等线" panose="02010600030101010101" pitchFamily="2" charset="-122"/>
                  </a:rPr>
                  <a:t>对于一个在最优方案中的点，如果它在当前方案且它的匹配点不在最优方案中，那么将最优方案中的匹配点换成当前方案的匹配点不会使答案更劣。所以，一定存在一个最优方案，其点集包含当前方案。</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我们在最优方案中找到不在当前方案的点，对其进行增广路查找，显然是找不到的。但我们将</a:t>
                </a:r>
                <a14:m>
                  <m:oMath xmlns:m="http://schemas.openxmlformats.org/officeDocument/2006/math">
                    <m:r>
                      <a:rPr lang="en-US" altLang="zh-CN" sz="2200" dirty="0">
                        <a:latin typeface="Cambria Math" panose="02040503050406030204" pitchFamily="18" charset="0"/>
                        <a:ea typeface="等线" panose="02010600030101010101" pitchFamily="2" charset="-122"/>
                      </a:rPr>
                      <m:t>𝑑𝑓𝑠</m:t>
                    </m:r>
                  </m:oMath>
                </a14:m>
                <a:r>
                  <a:rPr lang="zh-CN" altLang="en-US" sz="2200" dirty="0">
                    <a:latin typeface="等线" panose="02010600030101010101" pitchFamily="2" charset="-122"/>
                    <a:ea typeface="等线" panose="02010600030101010101" pitchFamily="2" charset="-122"/>
                  </a:rPr>
                  <a:t>遍历到的点排列成一棵树，发现相邻两个点一定都在两个集合内，如果树根深度为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，那么只有深度为奇数的点在二分图中和树根处于同一点集，所有偶数深度的点只有一个儿子，即它的匹配点，所有叶子深度为奇数。</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因为每个偶数深度的点都只引出一个儿子，所以奇数深度的点比偶数深度的点多</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对于奇数深度的点，与它们直接相邻的偶数深度的点个数比它们少，也就是说，这些点无法同时匹配，但是在最优方案中，它们匹配了，两者矛盾，所以更优匹配是不存在的。</a:t>
                </a:r>
                <a:endParaRPr lang="en-US" altLang="zh-CN" sz="2200" dirty="0">
                  <a:latin typeface="等线" panose="02010600030101010101" pitchFamily="2" charset="-122"/>
                  <a:ea typeface="等线" panose="02010600030101010101" pitchFamily="2" charset="-122"/>
                </a:endParaRPr>
              </a:p>
              <a:p>
                <a:endParaRPr lang="en-US" altLang="zh-CN" dirty="0"/>
              </a:p>
            </p:txBody>
          </p:sp>
        </mc:Choice>
        <mc:Fallback xmlns="">
          <p:sp>
            <p:nvSpPr>
              <p:cNvPr id="3" name="内容占位符 2">
                <a:extLst>
                  <a:ext uri="{FF2B5EF4-FFF2-40B4-BE49-F238E27FC236}">
                    <a16:creationId xmlns:a16="http://schemas.microsoft.com/office/drawing/2014/main" id="{9F306B2E-34F4-4FCA-B4EA-76E113E23377}"/>
                  </a:ext>
                </a:extLst>
              </p:cNvPr>
              <p:cNvSpPr>
                <a:spLocks noGrp="1" noRot="1" noChangeAspect="1" noMove="1" noResize="1" noEditPoints="1" noAdjustHandles="1" noChangeArrowheads="1" noChangeShapeType="1" noTextEdit="1"/>
              </p:cNvSpPr>
              <p:nvPr>
                <p:ph idx="1"/>
              </p:nvPr>
            </p:nvSpPr>
            <p:spPr>
              <a:blipFill>
                <a:blip r:embed="rId2"/>
                <a:stretch>
                  <a:fillRect l="-424" t="-2406" r="-1576"/>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9F2B76E2-C555-4C7F-B10C-3CAFFD57A1E0}"/>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510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691CF21-3DE5-4751-A0DA-68470AAE190A}"/>
                  </a:ext>
                </a:extLst>
              </p:cNvPr>
              <p:cNvSpPr>
                <a:spLocks noGrp="1"/>
              </p:cNvSpPr>
              <p:nvPr>
                <p:ph type="title"/>
              </p:nvPr>
            </p:nvSpPr>
            <p:spPr/>
            <p:txBody>
              <a:bodyPr/>
              <a:lstStyle/>
              <a:p>
                <a14:m>
                  <m:oMath xmlns:m="http://schemas.openxmlformats.org/officeDocument/2006/math">
                    <m:r>
                      <a:rPr lang="en-US" altLang="zh-CN" i="1" dirty="0" smtClean="0">
                        <a:latin typeface="Cambria Math" panose="02040503050406030204" pitchFamily="18" charset="0"/>
                      </a:rPr>
                      <m:t>𝐻𝑎𝑙𝑙</m:t>
                    </m:r>
                  </m:oMath>
                </a14:m>
                <a:r>
                  <a:rPr lang="zh-CN" altLang="en-US" dirty="0"/>
                  <a:t>定理</a:t>
                </a:r>
              </a:p>
            </p:txBody>
          </p:sp>
        </mc:Choice>
        <mc:Fallback xmlns="">
          <p:sp>
            <p:nvSpPr>
              <p:cNvPr id="2" name="标题 1">
                <a:extLst>
                  <a:ext uri="{FF2B5EF4-FFF2-40B4-BE49-F238E27FC236}">
                    <a16:creationId xmlns:a16="http://schemas.microsoft.com/office/drawing/2014/main" id="{C691CF21-3DE5-4751-A0DA-68470AAE190A}"/>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9F47FB6-956F-406B-A23D-43E854A7AA92}"/>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根据刚才的证明，你发现一个能匹配上的点集一定要满足任意挑一些点，与之相邻的点个数都要不小于你挑的点的个数。</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根据刚才的证明，如果满足这个情况，不可能出现匹配不上的情况。</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你发现这两个条件是等价的。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于是我们得到</a:t>
                </a:r>
                <a14:m>
                  <m:oMath xmlns:m="http://schemas.openxmlformats.org/officeDocument/2006/math">
                    <m:r>
                      <a:rPr lang="en-US" altLang="zh-CN" sz="2200" dirty="0">
                        <a:latin typeface="Cambria Math" panose="02040503050406030204" pitchFamily="18" charset="0"/>
                        <a:ea typeface="等线" panose="02010600030101010101" pitchFamily="2" charset="-122"/>
                      </a:rPr>
                      <m:t>𝐻𝑎𝑙𝑙</m:t>
                    </m:r>
                  </m:oMath>
                </a14:m>
                <a:r>
                  <a:rPr lang="zh-CN" altLang="en-US" sz="2200" dirty="0">
                    <a:latin typeface="等线" panose="02010600030101010101" pitchFamily="2" charset="-122"/>
                    <a:ea typeface="等线" panose="02010600030101010101" pitchFamily="2" charset="-122"/>
                  </a:rPr>
                  <a:t>定理：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如果二分图</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oMath>
                </a14:m>
                <a:r>
                  <a:rPr lang="zh-CN" altLang="en-US" sz="2200" dirty="0">
                    <a:latin typeface="等线" panose="02010600030101010101" pitchFamily="2" charset="-122"/>
                    <a:ea typeface="等线" panose="02010600030101010101" pitchFamily="2" charset="-122"/>
                  </a:rPr>
                  <a:t>中的两部分顶点组成的集合分别为</a:t>
                </a:r>
                <a14:m>
                  <m:oMath xmlns:m="http://schemas.openxmlformats.org/officeDocument/2006/math">
                    <m:r>
                      <a:rPr lang="en-US" altLang="zh-CN" sz="2200" dirty="0">
                        <a:latin typeface="Cambria Math" panose="02040503050406030204" pitchFamily="18" charset="0"/>
                        <a:ea typeface="等线" panose="02010600030101010101" pitchFamily="2" charset="-122"/>
                      </a:rPr>
                      <m:t>𝑋</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𝑌</m:t>
                    </m:r>
                  </m:oMath>
                </a14:m>
                <a:r>
                  <a:rPr lang="zh-CN" altLang="en-US" sz="2200" dirty="0">
                    <a:latin typeface="等线" panose="02010600030101010101" pitchFamily="2" charset="-122"/>
                    <a:ea typeface="等线" panose="02010600030101010101" pitchFamily="2" charset="-122"/>
                  </a:rPr>
                  <a:t>，</a:t>
                </a:r>
                <a:r>
                  <a:rPr lang="en-US" altLang="zh-CN" sz="2200" dirty="0">
                    <a:latin typeface="等线" panose="02010600030101010101" pitchFamily="2" charset="-122"/>
                    <a:ea typeface="等线" panose="02010600030101010101" pitchFamily="2" charset="-122"/>
                  </a:rPr>
                  <a:t> </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oMath>
                </a14:m>
                <a:r>
                  <a:rPr lang="zh-CN" altLang="en-US" sz="2200" dirty="0">
                    <a:latin typeface="等线" panose="02010600030101010101" pitchFamily="2" charset="-122"/>
                    <a:ea typeface="等线" panose="02010600030101010101" pitchFamily="2" charset="-122"/>
                  </a:rPr>
                  <a:t>中有一组无公共点的边，一端恰好为组成</a:t>
                </a:r>
                <a14:m>
                  <m:oMath xmlns:m="http://schemas.openxmlformats.org/officeDocument/2006/math">
                    <m:r>
                      <a:rPr lang="en-US" altLang="zh-CN" sz="2200" dirty="0">
                        <a:latin typeface="Cambria Math" panose="02040503050406030204" pitchFamily="18" charset="0"/>
                        <a:ea typeface="等线" panose="02010600030101010101" pitchFamily="2" charset="-122"/>
                      </a:rPr>
                      <m:t>𝑋</m:t>
                    </m:r>
                  </m:oMath>
                </a14:m>
                <a:r>
                  <a:rPr lang="zh-CN" altLang="en-US" sz="2200" dirty="0">
                    <a:latin typeface="等线" panose="02010600030101010101" pitchFamily="2" charset="-122"/>
                    <a:ea typeface="等线" panose="02010600030101010101" pitchFamily="2" charset="-122"/>
                  </a:rPr>
                  <a:t>的所有点的充分等价条件是：</a:t>
                </a:r>
                <a:r>
                  <a:rPr lang="en-US" altLang="zh-CN" sz="2200" dirty="0">
                    <a:latin typeface="等线" panose="02010600030101010101" pitchFamily="2" charset="-122"/>
                    <a:ea typeface="等线" panose="02010600030101010101" pitchFamily="2" charset="-122"/>
                  </a:rPr>
                  <a:t> </a:t>
                </a:r>
                <a14:m>
                  <m:oMath xmlns:m="http://schemas.openxmlformats.org/officeDocument/2006/math">
                    <m:r>
                      <a:rPr lang="en-US" altLang="zh-CN" sz="2200" dirty="0">
                        <a:latin typeface="Cambria Math" panose="02040503050406030204" pitchFamily="18" charset="0"/>
                        <a:ea typeface="等线" panose="02010600030101010101" pitchFamily="2" charset="-122"/>
                      </a:rPr>
                      <m:t>𝑋</m:t>
                    </m:r>
                  </m:oMath>
                </a14:m>
                <a:r>
                  <a:rPr lang="zh-CN" altLang="en-US" sz="2200" dirty="0">
                    <a:latin typeface="等线" panose="02010600030101010101" pitchFamily="2" charset="-122"/>
                    <a:ea typeface="等线" panose="02010600030101010101" pitchFamily="2" charset="-122"/>
                  </a:rPr>
                  <a:t>中任意</a:t>
                </a:r>
                <a14:m>
                  <m:oMath xmlns:m="http://schemas.openxmlformats.org/officeDocument/2006/math">
                    <m:r>
                      <a:rPr lang="en-US" altLang="zh-CN" sz="2200" dirty="0">
                        <a:latin typeface="Cambria Math" panose="02040503050406030204" pitchFamily="18" charset="0"/>
                        <a:ea typeface="等线" panose="02010600030101010101" pitchFamily="2" charset="-122"/>
                      </a:rPr>
                      <m:t>𝑘</m:t>
                    </m:r>
                  </m:oMath>
                </a14:m>
                <a:r>
                  <a:rPr lang="zh-CN" altLang="en-US" sz="2200" dirty="0">
                    <a:latin typeface="等线" panose="02010600030101010101" pitchFamily="2" charset="-122"/>
                    <a:ea typeface="等线" panose="02010600030101010101" pitchFamily="2" charset="-122"/>
                  </a:rPr>
                  <a:t>个点至少与</a:t>
                </a:r>
                <a14:m>
                  <m:oMath xmlns:m="http://schemas.openxmlformats.org/officeDocument/2006/math">
                    <m:r>
                      <a:rPr lang="en-US" altLang="zh-CN" sz="2200" dirty="0">
                        <a:latin typeface="Cambria Math" panose="02040503050406030204" pitchFamily="18" charset="0"/>
                        <a:ea typeface="等线" panose="02010600030101010101" pitchFamily="2" charset="-122"/>
                      </a:rPr>
                      <m:t>𝑌</m:t>
                    </m:r>
                  </m:oMath>
                </a14:m>
                <a:r>
                  <a:rPr lang="zh-CN" altLang="en-US" sz="2200" dirty="0">
                    <a:latin typeface="等线" panose="02010600030101010101" pitchFamily="2" charset="-122"/>
                    <a:ea typeface="等线" panose="02010600030101010101" pitchFamily="2" charset="-122"/>
                  </a:rPr>
                  <a:t>中</a:t>
                </a:r>
                <a14:m>
                  <m:oMath xmlns:m="http://schemas.openxmlformats.org/officeDocument/2006/math">
                    <m:r>
                      <a:rPr lang="en-US" altLang="zh-CN" sz="2200" dirty="0">
                        <a:latin typeface="Cambria Math" panose="02040503050406030204" pitchFamily="18" charset="0"/>
                        <a:ea typeface="等线" panose="02010600030101010101" pitchFamily="2" charset="-122"/>
                      </a:rPr>
                      <m:t>𝑘</m:t>
                    </m:r>
                  </m:oMath>
                </a14:m>
                <a:r>
                  <a:rPr lang="zh-CN" altLang="en-US" sz="2200" dirty="0">
                    <a:latin typeface="等线" panose="02010600030101010101" pitchFamily="2" charset="-122"/>
                    <a:ea typeface="等线" panose="02010600030101010101" pitchFamily="2" charset="-122"/>
                  </a:rPr>
                  <a:t>个点相邻。</a:t>
                </a:r>
                <a:endParaRPr lang="en-US" altLang="zh-CN" sz="2200" dirty="0">
                  <a:latin typeface="等线" panose="02010600030101010101" pitchFamily="2" charset="-122"/>
                  <a:ea typeface="等线" panose="02010600030101010101" pitchFamily="2" charset="-122"/>
                </a:endParaRPr>
              </a:p>
              <a:p>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89F47FB6-956F-406B-A23D-43E854A7AA92}"/>
                  </a:ext>
                </a:extLst>
              </p:cNvPr>
              <p:cNvSpPr>
                <a:spLocks noGrp="1" noRot="1" noChangeAspect="1" noMove="1" noResize="1" noEditPoints="1" noAdjustHandles="1" noChangeArrowheads="1" noChangeShapeType="1" noTextEdit="1"/>
              </p:cNvSpPr>
              <p:nvPr>
                <p:ph idx="1"/>
              </p:nvPr>
            </p:nvSpPr>
            <p:spPr>
              <a:blipFill>
                <a:blip r:embed="rId3"/>
                <a:stretch>
                  <a:fillRect l="-424" t="-1805" r="-345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E1D0C991-C65E-4E11-BA9B-FE454395FF54}"/>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768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BF07CF-D115-498F-835A-27B71896E08B}"/>
              </a:ext>
            </a:extLst>
          </p:cNvPr>
          <p:cNvSpPr>
            <a:spLocks noGrp="1"/>
          </p:cNvSpPr>
          <p:nvPr>
            <p:ph type="title"/>
          </p:nvPr>
        </p:nvSpPr>
        <p:spPr/>
        <p:txBody>
          <a:bodyPr/>
          <a:lstStyle/>
          <a:p>
            <a:pPr algn="ctr"/>
            <a:r>
              <a:rPr lang="zh-CN" altLang="en-US" dirty="0"/>
              <a:t>今天的内容</a:t>
            </a:r>
          </a:p>
        </p:txBody>
      </p:sp>
      <p:grpSp>
        <p:nvGrpSpPr>
          <p:cNvPr id="4" name="组合 3">
            <a:extLst>
              <a:ext uri="{FF2B5EF4-FFF2-40B4-BE49-F238E27FC236}">
                <a16:creationId xmlns:a16="http://schemas.microsoft.com/office/drawing/2014/main" id="{6AC2856D-223A-4E31-B2C3-71E60112B885}"/>
              </a:ext>
            </a:extLst>
          </p:cNvPr>
          <p:cNvGrpSpPr/>
          <p:nvPr/>
        </p:nvGrpSpPr>
        <p:grpSpPr>
          <a:xfrm>
            <a:off x="862549" y="2427337"/>
            <a:ext cx="10466903" cy="3217277"/>
            <a:chOff x="862549" y="2427337"/>
            <a:chExt cx="10466903" cy="3217277"/>
          </a:xfrm>
        </p:grpSpPr>
        <p:grpSp>
          <p:nvGrpSpPr>
            <p:cNvPr id="5" name="组合 4">
              <a:extLst>
                <a:ext uri="{FF2B5EF4-FFF2-40B4-BE49-F238E27FC236}">
                  <a16:creationId xmlns:a16="http://schemas.microsoft.com/office/drawing/2014/main" id="{3E2441D0-723C-416A-BD9D-C518B806338A}"/>
                </a:ext>
              </a:extLst>
            </p:cNvPr>
            <p:cNvGrpSpPr/>
            <p:nvPr/>
          </p:nvGrpSpPr>
          <p:grpSpPr>
            <a:xfrm>
              <a:off x="6406321" y="2427337"/>
              <a:ext cx="4923131" cy="1151165"/>
              <a:chOff x="6406321" y="2427337"/>
              <a:chExt cx="4923131" cy="1151165"/>
            </a:xfrm>
          </p:grpSpPr>
          <p:sp>
            <p:nvSpPr>
              <p:cNvPr id="15" name="文本框 14">
                <a:extLst>
                  <a:ext uri="{FF2B5EF4-FFF2-40B4-BE49-F238E27FC236}">
                    <a16:creationId xmlns:a16="http://schemas.microsoft.com/office/drawing/2014/main" id="{C97CFB95-F42C-4B4B-89B1-76A9EC578FD2}"/>
                  </a:ext>
                </a:extLst>
              </p:cNvPr>
              <p:cNvSpPr txBox="1"/>
              <p:nvPr>
                <p:custDataLst>
                  <p:tags r:id="rId7"/>
                </p:custDataLst>
              </p:nvPr>
            </p:nvSpPr>
            <p:spPr>
              <a:xfrm>
                <a:off x="6406321" y="2427337"/>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02/</a:t>
                </a:r>
                <a:endParaRPr lang="zh-TW" altLang="en-US" sz="6600" dirty="0">
                  <a:solidFill>
                    <a:schemeClr val="accent1"/>
                  </a:solidFill>
                </a:endParaRPr>
              </a:p>
            </p:txBody>
          </p:sp>
          <p:sp>
            <p:nvSpPr>
              <p:cNvPr id="16" name="文本框 15">
                <a:extLst>
                  <a:ext uri="{FF2B5EF4-FFF2-40B4-BE49-F238E27FC236}">
                    <a16:creationId xmlns:a16="http://schemas.microsoft.com/office/drawing/2014/main" id="{E6332D1C-4EFD-48C5-85C1-2164C478BD19}"/>
                  </a:ext>
                </a:extLst>
              </p:cNvPr>
              <p:cNvSpPr txBox="1"/>
              <p:nvPr>
                <p:custDataLst>
                  <p:tags r:id="rId8"/>
                </p:custDataLst>
              </p:nvPr>
            </p:nvSpPr>
            <p:spPr>
              <a:xfrm>
                <a:off x="8040216" y="2736620"/>
                <a:ext cx="3289236" cy="841882"/>
              </a:xfrm>
              <a:prstGeom prst="rect">
                <a:avLst/>
              </a:prstGeom>
            </p:spPr>
            <p:txBody>
              <a:bodyPr wrap="square" anchor="ctr" anchorCtr="0">
                <a:normAutofit/>
              </a:bodyPr>
              <a:lstStyle>
                <a:defPPr>
                  <a:defRPr lang="zh-CN"/>
                </a:defPPr>
                <a:lvl1pPr>
                  <a:defRPr sz="2000"/>
                </a:lvl1pPr>
              </a:lstStyle>
              <a:p>
                <a:r>
                  <a:rPr lang="zh-CN" altLang="en-US" sz="4000" dirty="0">
                    <a:hlinkClick r:id="rId10" action="ppaction://hlinksldjump"/>
                  </a:rPr>
                  <a:t>最大流</a:t>
                </a:r>
                <a:endParaRPr lang="zh-CN" altLang="en-US" sz="4000" dirty="0">
                  <a:hlinkClick r:id="rId11" action="ppaction://hlinksldjump" tooltip="1"/>
                </a:endParaRPr>
              </a:p>
            </p:txBody>
          </p:sp>
        </p:grpSp>
        <p:grpSp>
          <p:nvGrpSpPr>
            <p:cNvPr id="6" name="组合 5">
              <a:extLst>
                <a:ext uri="{FF2B5EF4-FFF2-40B4-BE49-F238E27FC236}">
                  <a16:creationId xmlns:a16="http://schemas.microsoft.com/office/drawing/2014/main" id="{6DBAE887-254E-41EE-AC9A-089F316817B9}"/>
                </a:ext>
              </a:extLst>
            </p:cNvPr>
            <p:cNvGrpSpPr/>
            <p:nvPr/>
          </p:nvGrpSpPr>
          <p:grpSpPr>
            <a:xfrm>
              <a:off x="862549" y="4493447"/>
              <a:ext cx="4923131" cy="1151165"/>
              <a:chOff x="775818" y="4564469"/>
              <a:chExt cx="4923131" cy="1151165"/>
            </a:xfrm>
          </p:grpSpPr>
          <p:sp>
            <p:nvSpPr>
              <p:cNvPr id="13" name="文本框 12">
                <a:extLst>
                  <a:ext uri="{FF2B5EF4-FFF2-40B4-BE49-F238E27FC236}">
                    <a16:creationId xmlns:a16="http://schemas.microsoft.com/office/drawing/2014/main" id="{C32E29FE-07A6-4E1C-AE44-CD7EFE762232}"/>
                  </a:ext>
                </a:extLst>
              </p:cNvPr>
              <p:cNvSpPr txBox="1"/>
              <p:nvPr>
                <p:custDataLst>
                  <p:tags r:id="rId5"/>
                </p:custDataLst>
              </p:nvPr>
            </p:nvSpPr>
            <p:spPr>
              <a:xfrm>
                <a:off x="775818" y="4564469"/>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03/</a:t>
                </a:r>
                <a:endParaRPr lang="zh-TW" altLang="en-US" sz="6600" dirty="0">
                  <a:solidFill>
                    <a:schemeClr val="accent1"/>
                  </a:solidFill>
                </a:endParaRPr>
              </a:p>
            </p:txBody>
          </p:sp>
          <p:sp>
            <p:nvSpPr>
              <p:cNvPr id="14" name="文本框 13">
                <a:extLst>
                  <a:ext uri="{FF2B5EF4-FFF2-40B4-BE49-F238E27FC236}">
                    <a16:creationId xmlns:a16="http://schemas.microsoft.com/office/drawing/2014/main" id="{A2E8B1F9-AB64-4BBF-B77A-3DC02A21532D}"/>
                  </a:ext>
                </a:extLst>
              </p:cNvPr>
              <p:cNvSpPr txBox="1"/>
              <p:nvPr>
                <p:custDataLst>
                  <p:tags r:id="rId6"/>
                </p:custDataLst>
              </p:nvPr>
            </p:nvSpPr>
            <p:spPr>
              <a:xfrm>
                <a:off x="2409713" y="4873752"/>
                <a:ext cx="3289236" cy="841882"/>
              </a:xfrm>
              <a:prstGeom prst="rect">
                <a:avLst/>
              </a:prstGeom>
            </p:spPr>
            <p:txBody>
              <a:bodyPr wrap="square" anchor="ctr" anchorCtr="0">
                <a:normAutofit/>
              </a:bodyPr>
              <a:lstStyle>
                <a:defPPr>
                  <a:defRPr lang="zh-CN"/>
                </a:defPPr>
                <a:lvl1pPr>
                  <a:defRPr sz="2000"/>
                </a:lvl1pPr>
              </a:lstStyle>
              <a:p>
                <a:r>
                  <a:rPr lang="zh-CN" altLang="en-US" sz="4000" dirty="0">
                    <a:hlinkClick r:id="rId12" action="ppaction://hlinksldjump"/>
                  </a:rPr>
                  <a:t>最小割</a:t>
                </a:r>
                <a:endParaRPr lang="zh-CN" altLang="en-US" sz="4000" dirty="0"/>
              </a:p>
            </p:txBody>
          </p:sp>
        </p:grpSp>
        <p:grpSp>
          <p:nvGrpSpPr>
            <p:cNvPr id="7" name="组合 6">
              <a:extLst>
                <a:ext uri="{FF2B5EF4-FFF2-40B4-BE49-F238E27FC236}">
                  <a16:creationId xmlns:a16="http://schemas.microsoft.com/office/drawing/2014/main" id="{C3273D8C-431A-45E1-8BD0-D08A38BA3AC1}"/>
                </a:ext>
              </a:extLst>
            </p:cNvPr>
            <p:cNvGrpSpPr/>
            <p:nvPr/>
          </p:nvGrpSpPr>
          <p:grpSpPr>
            <a:xfrm>
              <a:off x="862549" y="2427337"/>
              <a:ext cx="4923131" cy="1151165"/>
              <a:chOff x="862549" y="2427337"/>
              <a:chExt cx="4923131" cy="1151165"/>
            </a:xfrm>
          </p:grpSpPr>
          <p:sp>
            <p:nvSpPr>
              <p:cNvPr id="11" name="文本框 10">
                <a:extLst>
                  <a:ext uri="{FF2B5EF4-FFF2-40B4-BE49-F238E27FC236}">
                    <a16:creationId xmlns:a16="http://schemas.microsoft.com/office/drawing/2014/main" id="{B7039267-A64B-4E40-B71C-9BAB04617D5F}"/>
                  </a:ext>
                </a:extLst>
              </p:cNvPr>
              <p:cNvSpPr txBox="1"/>
              <p:nvPr>
                <p:custDataLst>
                  <p:tags r:id="rId3"/>
                </p:custDataLst>
              </p:nvPr>
            </p:nvSpPr>
            <p:spPr>
              <a:xfrm>
                <a:off x="862549" y="2427337"/>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01/</a:t>
                </a:r>
                <a:endParaRPr lang="zh-TW" altLang="en-US" sz="6600" dirty="0">
                  <a:solidFill>
                    <a:schemeClr val="accent1"/>
                  </a:solidFill>
                </a:endParaRPr>
              </a:p>
            </p:txBody>
          </p:sp>
          <p:sp>
            <p:nvSpPr>
              <p:cNvPr id="12" name="文本框 11">
                <a:extLst>
                  <a:ext uri="{FF2B5EF4-FFF2-40B4-BE49-F238E27FC236}">
                    <a16:creationId xmlns:a16="http://schemas.microsoft.com/office/drawing/2014/main" id="{B0BE04B6-E372-4AA4-A906-90B1F64644F6}"/>
                  </a:ext>
                </a:extLst>
              </p:cNvPr>
              <p:cNvSpPr txBox="1"/>
              <p:nvPr>
                <p:custDataLst>
                  <p:tags r:id="rId4"/>
                </p:custDataLst>
              </p:nvPr>
            </p:nvSpPr>
            <p:spPr>
              <a:xfrm>
                <a:off x="2496444" y="2736620"/>
                <a:ext cx="3289236" cy="841882"/>
              </a:xfrm>
              <a:prstGeom prst="rect">
                <a:avLst/>
              </a:prstGeom>
            </p:spPr>
            <p:txBody>
              <a:bodyPr wrap="square" anchor="ctr" anchorCtr="0">
                <a:normAutofit/>
              </a:bodyPr>
              <a:lstStyle>
                <a:defPPr>
                  <a:defRPr lang="zh-CN"/>
                </a:defPPr>
                <a:lvl1pPr>
                  <a:defRPr sz="2000"/>
                </a:lvl1pPr>
              </a:lstStyle>
              <a:p>
                <a:r>
                  <a:rPr lang="zh-CN" altLang="en-US" sz="4000" dirty="0">
                    <a:solidFill>
                      <a:schemeClr val="tx1"/>
                    </a:solidFill>
                    <a:uFillTx/>
                    <a:hlinkClick r:id="rId13" action="ppaction://hlinksldjump"/>
                  </a:rPr>
                  <a:t>二分图</a:t>
                </a:r>
                <a:endParaRPr lang="zh-CN" altLang="en-US" sz="4000" dirty="0">
                  <a:solidFill>
                    <a:schemeClr val="tx1"/>
                  </a:solidFill>
                  <a:uFillTx/>
                  <a:hlinkClick r:id="rId11" action="ppaction://hlinksldjump" tooltip="1"/>
                </a:endParaRPr>
              </a:p>
            </p:txBody>
          </p:sp>
        </p:grpSp>
        <p:grpSp>
          <p:nvGrpSpPr>
            <p:cNvPr id="8" name="组合 7">
              <a:extLst>
                <a:ext uri="{FF2B5EF4-FFF2-40B4-BE49-F238E27FC236}">
                  <a16:creationId xmlns:a16="http://schemas.microsoft.com/office/drawing/2014/main" id="{52CBDEFD-411A-4DE0-8A1E-87515221CE1C}"/>
                </a:ext>
              </a:extLst>
            </p:cNvPr>
            <p:cNvGrpSpPr/>
            <p:nvPr/>
          </p:nvGrpSpPr>
          <p:grpSpPr>
            <a:xfrm>
              <a:off x="6406321" y="4493449"/>
              <a:ext cx="4923131" cy="1151165"/>
              <a:chOff x="775818" y="4564469"/>
              <a:chExt cx="4923131" cy="1151165"/>
            </a:xfrm>
          </p:grpSpPr>
          <p:sp>
            <p:nvSpPr>
              <p:cNvPr id="9" name="文本框 8">
                <a:extLst>
                  <a:ext uri="{FF2B5EF4-FFF2-40B4-BE49-F238E27FC236}">
                    <a16:creationId xmlns:a16="http://schemas.microsoft.com/office/drawing/2014/main" id="{64AD5A6F-B85C-4CAE-A5A9-AE155AD580F3}"/>
                  </a:ext>
                </a:extLst>
              </p:cNvPr>
              <p:cNvSpPr txBox="1"/>
              <p:nvPr>
                <p:custDataLst>
                  <p:tags r:id="rId1"/>
                </p:custDataLst>
              </p:nvPr>
            </p:nvSpPr>
            <p:spPr>
              <a:xfrm>
                <a:off x="775818" y="4564469"/>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a:t>
                </a:r>
                <a:r>
                  <a:rPr lang="en-US" altLang="zh-CN" sz="6600" dirty="0">
                    <a:solidFill>
                      <a:schemeClr val="accent1"/>
                    </a:solidFill>
                  </a:rPr>
                  <a:t>4</a:t>
                </a:r>
                <a:r>
                  <a:rPr lang="en-US" altLang="zh-TW" sz="6600" dirty="0">
                    <a:solidFill>
                      <a:schemeClr val="accent1"/>
                    </a:solidFill>
                  </a:rPr>
                  <a:t>/</a:t>
                </a:r>
                <a:endParaRPr lang="zh-TW" altLang="en-US" sz="6600" dirty="0">
                  <a:solidFill>
                    <a:schemeClr val="accent1"/>
                  </a:solidFill>
                </a:endParaRPr>
              </a:p>
            </p:txBody>
          </p:sp>
          <p:sp>
            <p:nvSpPr>
              <p:cNvPr id="10" name="文本框 9">
                <a:extLst>
                  <a:ext uri="{FF2B5EF4-FFF2-40B4-BE49-F238E27FC236}">
                    <a16:creationId xmlns:a16="http://schemas.microsoft.com/office/drawing/2014/main" id="{E83D11AF-DC35-459B-BEC8-5D222857FFC3}"/>
                  </a:ext>
                </a:extLst>
              </p:cNvPr>
              <p:cNvSpPr txBox="1"/>
              <p:nvPr>
                <p:custDataLst>
                  <p:tags r:id="rId2"/>
                </p:custDataLst>
              </p:nvPr>
            </p:nvSpPr>
            <p:spPr>
              <a:xfrm>
                <a:off x="2409713" y="4873752"/>
                <a:ext cx="3289236" cy="841882"/>
              </a:xfrm>
              <a:prstGeom prst="rect">
                <a:avLst/>
              </a:prstGeom>
            </p:spPr>
            <p:txBody>
              <a:bodyPr wrap="square" anchor="ctr" anchorCtr="0">
                <a:normAutofit/>
              </a:bodyPr>
              <a:lstStyle>
                <a:defPPr>
                  <a:defRPr lang="zh-CN"/>
                </a:defPPr>
                <a:lvl1pPr>
                  <a:defRPr sz="2000"/>
                </a:lvl1pPr>
              </a:lstStyle>
              <a:p>
                <a:r>
                  <a:rPr lang="zh-CN" altLang="en-US" sz="4000" dirty="0">
                    <a:hlinkClick r:id="rId14" action="ppaction://hlinksldjump"/>
                  </a:rPr>
                  <a:t>费用流</a:t>
                </a:r>
                <a:endParaRPr lang="zh-CN" altLang="en-US" sz="4000" dirty="0"/>
              </a:p>
            </p:txBody>
          </p:sp>
        </p:grpSp>
      </p:grpSp>
      <p:sp>
        <p:nvSpPr>
          <p:cNvPr id="3" name="椭圆 2">
            <a:hlinkClick r:id="rId15" action="ppaction://hlinksldjump"/>
            <a:extLst>
              <a:ext uri="{FF2B5EF4-FFF2-40B4-BE49-F238E27FC236}">
                <a16:creationId xmlns:a16="http://schemas.microsoft.com/office/drawing/2014/main" id="{16D6EFC5-16EE-4C83-80A3-0DC8E57C7A6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191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FADD48-46C1-4015-A591-B0E188170482}"/>
              </a:ext>
            </a:extLst>
          </p:cNvPr>
          <p:cNvSpPr>
            <a:spLocks noGrp="1"/>
          </p:cNvSpPr>
          <p:nvPr>
            <p:ph type="title"/>
          </p:nvPr>
        </p:nvSpPr>
        <p:spPr>
          <a:xfrm>
            <a:off x="1069848" y="484632"/>
            <a:ext cx="10058400" cy="1609344"/>
          </a:xfrm>
        </p:spPr>
        <p:txBody>
          <a:bodyPr/>
          <a:lstStyle/>
          <a:p>
            <a:r>
              <a:rPr lang="zh-CN" altLang="en-US" dirty="0"/>
              <a:t>匈牙利算法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FD6EA7-7846-4EBA-BE2D-225F287CAADE}"/>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既然刚刚的做法就是对的，那么它就荣升为二分图最大匹配算法</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匈牙利算法。</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其过程如同刚才所示：对每个点，不断寻找增广路，如果找到就更新，找不到就不管了。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随着时间的推移，匹配的点不会再失配，这个点再也找不到增广路了。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最多寻找</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次增广路，每次最多遍历</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个点</a:t>
                </a:r>
                <a14:m>
                  <m:oMath xmlns:m="http://schemas.openxmlformats.org/officeDocument/2006/math">
                    <m:r>
                      <a:rPr lang="en-US" altLang="zh-CN" sz="2200" dirty="0">
                        <a:latin typeface="Cambria Math" panose="02040503050406030204" pitchFamily="18" charset="0"/>
                        <a:ea typeface="等线" panose="02010600030101010101" pitchFamily="2" charset="-122"/>
                      </a:rPr>
                      <m:t>𝑚</m:t>
                    </m:r>
                  </m:oMath>
                </a14:m>
                <a:r>
                  <a:rPr lang="zh-CN" altLang="en-US" sz="2200" dirty="0">
                    <a:latin typeface="等线" panose="02010600030101010101" pitchFamily="2" charset="-122"/>
                    <a:ea typeface="等线" panose="02010600030101010101" pitchFamily="2" charset="-122"/>
                  </a:rPr>
                  <a:t>条边。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对于邻接矩阵，时间复杂度</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3</m:t>
                            </m:r>
                          </m:sup>
                        </m:sSup>
                      </m:e>
                    </m:d>
                  </m:oMath>
                </a14:m>
                <a:r>
                  <a:rPr lang="zh-CN" altLang="en-US" sz="2200" dirty="0">
                    <a:latin typeface="等线" panose="02010600030101010101" pitchFamily="2" charset="-122"/>
                    <a:ea typeface="等线" panose="02010600030101010101" pitchFamily="2" charset="-122"/>
                  </a:rPr>
                  <a:t>，空间复杂度</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2</m:t>
                            </m:r>
                          </m:sup>
                        </m:sSup>
                      </m:e>
                    </m:d>
                    <m:r>
                      <a:rPr lang="en-US" altLang="zh-CN" sz="2200">
                        <a:latin typeface="Cambria Math" panose="02040503050406030204" pitchFamily="18" charset="0"/>
                        <a:ea typeface="等线" panose="02010600030101010101" pitchFamily="2" charset="-122"/>
                      </a:rPr>
                      <m:t> </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对于邻接表，时间复杂度</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𝑚𝑛</m:t>
                        </m:r>
                      </m:e>
                    </m:d>
                    <m:r>
                      <a:rPr lang="en-US" altLang="zh-CN" sz="2200">
                        <a:latin typeface="Cambria Math" panose="02040503050406030204" pitchFamily="18" charset="0"/>
                        <a:ea typeface="等线" panose="02010600030101010101" pitchFamily="2" charset="-122"/>
                      </a:rPr>
                      <m:t> </m:t>
                    </m:r>
                  </m:oMath>
                </a14:m>
                <a:r>
                  <a:rPr lang="zh-CN" altLang="en-US" sz="2200" dirty="0">
                    <a:latin typeface="等线" panose="02010600030101010101" pitchFamily="2" charset="-122"/>
                    <a:ea typeface="等线" panose="02010600030101010101" pitchFamily="2" charset="-122"/>
                  </a:rPr>
                  <a:t>，空间复杂度</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𝑚</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𝑛</m:t>
                        </m:r>
                      </m:e>
                    </m:d>
                    <m:r>
                      <a:rPr lang="en-US" altLang="zh-CN" sz="2200">
                        <a:latin typeface="Cambria Math" panose="02040503050406030204" pitchFamily="18" charset="0"/>
                        <a:ea typeface="等线" panose="02010600030101010101" pitchFamily="2" charset="-122"/>
                      </a:rPr>
                      <m:t> </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虽然在最坏情况下，两者复杂度相同，但是还是建议写邻接表。</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36FD6EA7-7846-4EBA-BE2D-225F287CAADE}"/>
                  </a:ext>
                </a:extLst>
              </p:cNvPr>
              <p:cNvSpPr>
                <a:spLocks noGrp="1" noRot="1" noChangeAspect="1" noMove="1" noResize="1" noEditPoints="1" noAdjustHandles="1" noChangeArrowheads="1" noChangeShapeType="1" noTextEdit="1"/>
              </p:cNvSpPr>
              <p:nvPr>
                <p:ph idx="1"/>
              </p:nvPr>
            </p:nvSpPr>
            <p:spPr>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FC86B056-6881-4872-BDC1-37AB9D95947F}"/>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699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C302D-9961-488A-BC01-5F6A15D57D23}"/>
              </a:ext>
            </a:extLst>
          </p:cNvPr>
          <p:cNvSpPr>
            <a:spLocks noGrp="1"/>
          </p:cNvSpPr>
          <p:nvPr>
            <p:ph type="title"/>
          </p:nvPr>
        </p:nvSpPr>
        <p:spPr/>
        <p:txBody>
          <a:bodyPr/>
          <a:lstStyle/>
          <a:p>
            <a:r>
              <a:rPr lang="zh-CN" altLang="en-US" dirty="0"/>
              <a:t>二分图带权匹配</a:t>
            </a:r>
          </a:p>
        </p:txBody>
      </p:sp>
      <p:sp>
        <p:nvSpPr>
          <p:cNvPr id="3" name="内容占位符 2">
            <a:extLst>
              <a:ext uri="{FF2B5EF4-FFF2-40B4-BE49-F238E27FC236}">
                <a16:creationId xmlns:a16="http://schemas.microsoft.com/office/drawing/2014/main" id="{CE605B93-8FA1-4E08-BA0E-8FEDE63F9A0A}"/>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我们给每条边定义一个正边权，二分图最大权匹配定义为边权和最大的匹配。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与二分图最大匹配相比，二分图带权匹配问题所要关注的不是匹配边之多，而是匹配边边权总和最大。</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而二分图匹配相当于所有边边权都相同的二分图带权匹配。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我们接下来探究二分图最大权匹配问题。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二分图最大权匹配的过程要比二分图最大匹配抽象，并不是很好理解。</a:t>
            </a:r>
          </a:p>
          <a:p>
            <a:endParaRPr lang="en-US" altLang="zh-CN" dirty="0"/>
          </a:p>
        </p:txBody>
      </p:sp>
      <p:sp>
        <p:nvSpPr>
          <p:cNvPr id="4" name="椭圆 3">
            <a:hlinkClick r:id="rId2" action="ppaction://hlinksldjump"/>
            <a:extLst>
              <a:ext uri="{FF2B5EF4-FFF2-40B4-BE49-F238E27FC236}">
                <a16:creationId xmlns:a16="http://schemas.microsoft.com/office/drawing/2014/main" id="{15EB6F45-35EB-4318-ADFD-AD8957C5C450}"/>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647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2EFFD-2CCB-4219-A9CD-A0CDF64FF698}"/>
              </a:ext>
            </a:extLst>
          </p:cNvPr>
          <p:cNvSpPr>
            <a:spLocks noGrp="1"/>
          </p:cNvSpPr>
          <p:nvPr>
            <p:ph type="title"/>
          </p:nvPr>
        </p:nvSpPr>
        <p:spPr/>
        <p:txBody>
          <a:bodyPr/>
          <a:lstStyle/>
          <a:p>
            <a:r>
              <a:rPr lang="zh-CN" altLang="en-US" dirty="0"/>
              <a:t>二分图带权匹配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4032C7-9011-4F3A-A560-41C78C4D3CE7}"/>
                  </a:ext>
                </a:extLst>
              </p:cNvPr>
              <p:cNvSpPr>
                <a:spLocks noGrp="1"/>
              </p:cNvSpPr>
              <p:nvPr>
                <p:ph idx="1"/>
              </p:nvPr>
            </p:nvSpPr>
            <p:spPr>
              <a:xfrm>
                <a:off x="1069848" y="2121408"/>
                <a:ext cx="5552894" cy="4050792"/>
              </a:xfrm>
            </p:spPr>
            <p:txBody>
              <a:bodyPr>
                <a:normAutofit fontScale="92500"/>
              </a:bodyPr>
              <a:lstStyle/>
              <a:p>
                <a:r>
                  <a:rPr lang="zh-CN" altLang="en-US" sz="2200" dirty="0">
                    <a:latin typeface="等线" panose="02010600030101010101" pitchFamily="2" charset="-122"/>
                    <a:ea typeface="等线" panose="02010600030101010101" pitchFamily="2" charset="-122"/>
                  </a:rPr>
                  <a:t>与二分图最大匹配不同的是，二分图最大权匹配可能会出现没有匹配满的情况。</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这时，我们一般将不存在的边权重设为</a:t>
                </a:r>
                <a14:m>
                  <m:oMath xmlns:m="http://schemas.openxmlformats.org/officeDocument/2006/math">
                    <m:r>
                      <a:rPr lang="en-US" altLang="zh-CN" sz="2200" dirty="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，这样最大权匹配一定可以变成完备匹配。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为了便于理解，假设我们要对这张图进行二分图最大权匹配，权重放在了每条边的左侧。</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我们令左边的点主动寻找右边的点。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左边点都希望与其匹配的边边权最大，它们对其匹配边都有一个期望值。</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右边的点也有一个期望值，由于它们是被匹配点，所以只能根据自身的热门程度调整期望值。</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764032C7-9011-4F3A-A560-41C78C4D3CE7}"/>
                  </a:ext>
                </a:extLst>
              </p:cNvPr>
              <p:cNvSpPr>
                <a:spLocks noGrp="1" noRot="1" noChangeAspect="1" noMove="1" noResize="1" noEditPoints="1" noAdjustHandles="1" noChangeArrowheads="1" noChangeShapeType="1" noTextEdit="1"/>
              </p:cNvSpPr>
              <p:nvPr>
                <p:ph idx="1"/>
              </p:nvPr>
            </p:nvSpPr>
            <p:spPr>
              <a:xfrm>
                <a:off x="1069848" y="2121408"/>
                <a:ext cx="5552894" cy="4050792"/>
              </a:xfrm>
              <a:blipFill>
                <a:blip r:embed="rId2"/>
                <a:stretch>
                  <a:fillRect l="-549" t="-1504" r="-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3CB3B377-6632-4818-8334-18E103E868B2}"/>
                  </a:ext>
                </a:extLst>
              </p:cNvPr>
              <p:cNvSpPr/>
              <p:nvPr/>
            </p:nvSpPr>
            <p:spPr>
              <a:xfrm>
                <a:off x="7235300"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en-US" altLang="zh-CN" i="1" dirty="0" smtClean="0">
                          <a:latin typeface="Cambria Math" panose="02040503050406030204" pitchFamily="18" charset="0"/>
                        </a:rPr>
                        <m:t>1</m:t>
                      </m:r>
                    </m:oMath>
                  </m:oMathPara>
                </a14:m>
                <a:endParaRPr lang="zh-CN" altLang="en-US" dirty="0"/>
              </a:p>
            </p:txBody>
          </p:sp>
        </mc:Choice>
        <mc:Fallback xmlns="">
          <p:sp>
            <p:nvSpPr>
              <p:cNvPr id="5" name="椭圆 4">
                <a:extLst>
                  <a:ext uri="{FF2B5EF4-FFF2-40B4-BE49-F238E27FC236}">
                    <a16:creationId xmlns:a16="http://schemas.microsoft.com/office/drawing/2014/main" id="{3CB3B377-6632-4818-8334-18E103E868B2}"/>
                  </a:ext>
                </a:extLst>
              </p:cNvPr>
              <p:cNvSpPr>
                <a:spLocks noRot="1" noChangeAspect="1" noMove="1" noResize="1" noEditPoints="1" noAdjustHandles="1" noChangeArrowheads="1" noChangeShapeType="1" noTextEdit="1"/>
              </p:cNvSpPr>
              <p:nvPr/>
            </p:nvSpPr>
            <p:spPr>
              <a:xfrm>
                <a:off x="7235300" y="1889789"/>
                <a:ext cx="781235" cy="78123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941CE3F5-84B3-4A4A-B6DE-7FADF377F73C}"/>
                  </a:ext>
                </a:extLst>
              </p:cNvPr>
              <p:cNvSpPr/>
              <p:nvPr/>
            </p:nvSpPr>
            <p:spPr>
              <a:xfrm>
                <a:off x="7235300"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2</m:t>
                      </m:r>
                    </m:oMath>
                  </m:oMathPara>
                </a14:m>
                <a:endParaRPr lang="zh-CN" altLang="en-US" dirty="0"/>
              </a:p>
            </p:txBody>
          </p:sp>
        </mc:Choice>
        <mc:Fallback xmlns="">
          <p:sp>
            <p:nvSpPr>
              <p:cNvPr id="6" name="椭圆 5">
                <a:extLst>
                  <a:ext uri="{FF2B5EF4-FFF2-40B4-BE49-F238E27FC236}">
                    <a16:creationId xmlns:a16="http://schemas.microsoft.com/office/drawing/2014/main" id="{941CE3F5-84B3-4A4A-B6DE-7FADF377F73C}"/>
                  </a:ext>
                </a:extLst>
              </p:cNvPr>
              <p:cNvSpPr>
                <a:spLocks noRot="1" noChangeAspect="1" noMove="1" noResize="1" noEditPoints="1" noAdjustHandles="1" noChangeArrowheads="1" noChangeShapeType="1" noTextEdit="1"/>
              </p:cNvSpPr>
              <p:nvPr/>
            </p:nvSpPr>
            <p:spPr>
              <a:xfrm>
                <a:off x="7235300" y="3576378"/>
                <a:ext cx="781235" cy="78123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F87C4084-C7A1-4AC6-8017-3FC4F0645862}"/>
                  </a:ext>
                </a:extLst>
              </p:cNvPr>
              <p:cNvSpPr/>
              <p:nvPr/>
            </p:nvSpPr>
            <p:spPr>
              <a:xfrm>
                <a:off x="7235300"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3</m:t>
                      </m:r>
                    </m:oMath>
                  </m:oMathPara>
                </a14:m>
                <a:endParaRPr lang="zh-CN" altLang="en-US" dirty="0"/>
              </a:p>
            </p:txBody>
          </p:sp>
        </mc:Choice>
        <mc:Fallback xmlns="">
          <p:sp>
            <p:nvSpPr>
              <p:cNvPr id="7" name="椭圆 6">
                <a:extLst>
                  <a:ext uri="{FF2B5EF4-FFF2-40B4-BE49-F238E27FC236}">
                    <a16:creationId xmlns:a16="http://schemas.microsoft.com/office/drawing/2014/main" id="{F87C4084-C7A1-4AC6-8017-3FC4F0645862}"/>
                  </a:ext>
                </a:extLst>
              </p:cNvPr>
              <p:cNvSpPr>
                <a:spLocks noRot="1" noChangeAspect="1" noMove="1" noResize="1" noEditPoints="1" noAdjustHandles="1" noChangeArrowheads="1" noChangeShapeType="1" noTextEdit="1"/>
              </p:cNvSpPr>
              <p:nvPr/>
            </p:nvSpPr>
            <p:spPr>
              <a:xfrm>
                <a:off x="7235300" y="5267743"/>
                <a:ext cx="781235" cy="78123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0150A963-9D30-4D4F-9173-6532ED184A58}"/>
                  </a:ext>
                </a:extLst>
              </p:cNvPr>
              <p:cNvSpPr/>
              <p:nvPr/>
            </p:nvSpPr>
            <p:spPr>
              <a:xfrm>
                <a:off x="10031766"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4</m:t>
                      </m:r>
                    </m:oMath>
                  </m:oMathPara>
                </a14:m>
                <a:endParaRPr lang="zh-CN" altLang="en-US" dirty="0"/>
              </a:p>
            </p:txBody>
          </p:sp>
        </mc:Choice>
        <mc:Fallback xmlns="">
          <p:sp>
            <p:nvSpPr>
              <p:cNvPr id="9" name="椭圆 8">
                <a:extLst>
                  <a:ext uri="{FF2B5EF4-FFF2-40B4-BE49-F238E27FC236}">
                    <a16:creationId xmlns:a16="http://schemas.microsoft.com/office/drawing/2014/main" id="{0150A963-9D30-4D4F-9173-6532ED184A58}"/>
                  </a:ext>
                </a:extLst>
              </p:cNvPr>
              <p:cNvSpPr>
                <a:spLocks noRot="1" noChangeAspect="1" noMove="1" noResize="1" noEditPoints="1" noAdjustHandles="1" noChangeArrowheads="1" noChangeShapeType="1" noTextEdit="1"/>
              </p:cNvSpPr>
              <p:nvPr/>
            </p:nvSpPr>
            <p:spPr>
              <a:xfrm>
                <a:off x="10031766" y="1889789"/>
                <a:ext cx="781235" cy="78123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19B1361C-FE09-4F8B-A190-5597363AED4C}"/>
                  </a:ext>
                </a:extLst>
              </p:cNvPr>
              <p:cNvSpPr/>
              <p:nvPr/>
            </p:nvSpPr>
            <p:spPr>
              <a:xfrm>
                <a:off x="10031766"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5</m:t>
                      </m:r>
                    </m:oMath>
                  </m:oMathPara>
                </a14:m>
                <a:endParaRPr lang="zh-CN" altLang="en-US" dirty="0"/>
              </a:p>
            </p:txBody>
          </p:sp>
        </mc:Choice>
        <mc:Fallback xmlns="">
          <p:sp>
            <p:nvSpPr>
              <p:cNvPr id="10" name="椭圆 9">
                <a:extLst>
                  <a:ext uri="{FF2B5EF4-FFF2-40B4-BE49-F238E27FC236}">
                    <a16:creationId xmlns:a16="http://schemas.microsoft.com/office/drawing/2014/main" id="{19B1361C-FE09-4F8B-A190-5597363AED4C}"/>
                  </a:ext>
                </a:extLst>
              </p:cNvPr>
              <p:cNvSpPr>
                <a:spLocks noRot="1" noChangeAspect="1" noMove="1" noResize="1" noEditPoints="1" noAdjustHandles="1" noChangeArrowheads="1" noChangeShapeType="1" noTextEdit="1"/>
              </p:cNvSpPr>
              <p:nvPr/>
            </p:nvSpPr>
            <p:spPr>
              <a:xfrm>
                <a:off x="10031766" y="3576378"/>
                <a:ext cx="781235" cy="78123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7D0C317F-88B3-4A3C-8D45-525A18E640ED}"/>
                  </a:ext>
                </a:extLst>
              </p:cNvPr>
              <p:cNvSpPr/>
              <p:nvPr/>
            </p:nvSpPr>
            <p:spPr>
              <a:xfrm>
                <a:off x="10031766"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6</m:t>
                      </m:r>
                    </m:oMath>
                  </m:oMathPara>
                </a14:m>
                <a:endParaRPr lang="zh-CN" altLang="en-US" dirty="0"/>
              </a:p>
            </p:txBody>
          </p:sp>
        </mc:Choice>
        <mc:Fallback xmlns="">
          <p:sp>
            <p:nvSpPr>
              <p:cNvPr id="11" name="椭圆 10">
                <a:extLst>
                  <a:ext uri="{FF2B5EF4-FFF2-40B4-BE49-F238E27FC236}">
                    <a16:creationId xmlns:a16="http://schemas.microsoft.com/office/drawing/2014/main" id="{7D0C317F-88B3-4A3C-8D45-525A18E640ED}"/>
                  </a:ext>
                </a:extLst>
              </p:cNvPr>
              <p:cNvSpPr>
                <a:spLocks noRot="1" noChangeAspect="1" noMove="1" noResize="1" noEditPoints="1" noAdjustHandles="1" noChangeArrowheads="1" noChangeShapeType="1" noTextEdit="1"/>
              </p:cNvSpPr>
              <p:nvPr/>
            </p:nvSpPr>
            <p:spPr>
              <a:xfrm>
                <a:off x="10031766" y="5267743"/>
                <a:ext cx="781235" cy="781235"/>
              </a:xfrm>
              <a:prstGeom prst="ellipse">
                <a:avLst/>
              </a:prstGeom>
              <a:blipFill>
                <a:blip r:embed="rId8"/>
                <a:stretch>
                  <a:fillRect/>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B8E8F79D-CDA6-42CE-A16F-58B9A7CA1116}"/>
              </a:ext>
            </a:extLst>
          </p:cNvPr>
          <p:cNvCxnSpPr>
            <a:stCxn id="5" idx="6"/>
            <a:endCxn id="9" idx="2"/>
          </p:cNvCxnSpPr>
          <p:nvPr/>
        </p:nvCxnSpPr>
        <p:spPr>
          <a:xfrm>
            <a:off x="8016535" y="2280407"/>
            <a:ext cx="2015231" cy="0"/>
          </a:xfrm>
          <a:prstGeom prst="line">
            <a:avLst/>
          </a:prstGeom>
          <a:ln w="25400">
            <a:solidFill>
              <a:srgbClr val="D34817"/>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B024BA-ECFF-42A0-9E10-15830A34FF46}"/>
              </a:ext>
            </a:extLst>
          </p:cNvPr>
          <p:cNvCxnSpPr>
            <a:stCxn id="6" idx="6"/>
            <a:endCxn id="9" idx="2"/>
          </p:cNvCxnSpPr>
          <p:nvPr/>
        </p:nvCxnSpPr>
        <p:spPr>
          <a:xfrm flipV="1">
            <a:off x="8016535" y="2280407"/>
            <a:ext cx="2015231" cy="1686589"/>
          </a:xfrm>
          <a:prstGeom prst="line">
            <a:avLst/>
          </a:prstGeom>
          <a:ln w="25400">
            <a:solidFill>
              <a:srgbClr val="D34817"/>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8DBC692-F88F-48CC-B408-73067E364842}"/>
              </a:ext>
            </a:extLst>
          </p:cNvPr>
          <p:cNvCxnSpPr>
            <a:cxnSpLocks/>
            <a:stCxn id="9" idx="2"/>
            <a:endCxn id="7" idx="6"/>
          </p:cNvCxnSpPr>
          <p:nvPr/>
        </p:nvCxnSpPr>
        <p:spPr>
          <a:xfrm flipH="1">
            <a:off x="8016535" y="2280407"/>
            <a:ext cx="2015231" cy="33779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298DC59-2627-4361-B590-AE5738336CCC}"/>
              </a:ext>
            </a:extLst>
          </p:cNvPr>
          <p:cNvCxnSpPr>
            <a:cxnSpLocks/>
            <a:stCxn id="6" idx="6"/>
            <a:endCxn id="10" idx="2"/>
          </p:cNvCxnSpPr>
          <p:nvPr/>
        </p:nvCxnSpPr>
        <p:spPr>
          <a:xfrm>
            <a:off x="8016535" y="3966996"/>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1AAB34E-1648-48FE-BAE2-BB2D68F221A2}"/>
              </a:ext>
            </a:extLst>
          </p:cNvPr>
          <p:cNvCxnSpPr>
            <a:cxnSpLocks/>
            <a:stCxn id="7" idx="6"/>
            <a:endCxn id="11" idx="2"/>
          </p:cNvCxnSpPr>
          <p:nvPr/>
        </p:nvCxnSpPr>
        <p:spPr>
          <a:xfrm>
            <a:off x="8016535" y="5658361"/>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002BDA5-B8B8-4473-BE30-444F384C9A64}"/>
              </a:ext>
            </a:extLst>
          </p:cNvPr>
          <p:cNvCxnSpPr>
            <a:cxnSpLocks/>
            <a:stCxn id="7" idx="6"/>
            <a:endCxn id="10" idx="2"/>
          </p:cNvCxnSpPr>
          <p:nvPr/>
        </p:nvCxnSpPr>
        <p:spPr>
          <a:xfrm flipV="1">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3526160-B2D6-42AB-A0E4-E23B0CEA7900}"/>
              </a:ext>
            </a:extLst>
          </p:cNvPr>
          <p:cNvCxnSpPr>
            <a:stCxn id="5" idx="6"/>
            <a:endCxn id="10" idx="2"/>
          </p:cNvCxnSpPr>
          <p:nvPr/>
        </p:nvCxnSpPr>
        <p:spPr>
          <a:xfrm>
            <a:off x="8016535" y="2280407"/>
            <a:ext cx="2015231" cy="16865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2836E91-9559-4098-A6A3-F74DFD7A5226}"/>
              </a:ext>
            </a:extLst>
          </p:cNvPr>
          <p:cNvCxnSpPr>
            <a:stCxn id="6" idx="6"/>
            <a:endCxn id="11" idx="2"/>
          </p:cNvCxnSpPr>
          <p:nvPr/>
        </p:nvCxnSpPr>
        <p:spPr>
          <a:xfrm>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292FDFD-4360-4146-BBB7-1488042FE6F7}"/>
              </a:ext>
            </a:extLst>
          </p:cNvPr>
          <p:cNvCxnSpPr>
            <a:stCxn id="5" idx="6"/>
            <a:endCxn id="11" idx="2"/>
          </p:cNvCxnSpPr>
          <p:nvPr/>
        </p:nvCxnSpPr>
        <p:spPr>
          <a:xfrm>
            <a:off x="8016535" y="2280407"/>
            <a:ext cx="2015231" cy="337795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940D78C-4138-4FA6-9039-480A596DC4B4}"/>
                  </a:ext>
                </a:extLst>
              </p:cNvPr>
              <p:cNvSpPr txBox="1"/>
              <p:nvPr/>
            </p:nvSpPr>
            <p:spPr>
              <a:xfrm>
                <a:off x="8141306" y="196700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9</m:t>
                      </m:r>
                    </m:oMath>
                  </m:oMathPara>
                </a14:m>
                <a:endParaRPr lang="zh-CN" altLang="en-US" dirty="0"/>
              </a:p>
            </p:txBody>
          </p:sp>
        </mc:Choice>
        <mc:Fallback xmlns="">
          <p:sp>
            <p:nvSpPr>
              <p:cNvPr id="55" name="文本框 54">
                <a:extLst>
                  <a:ext uri="{FF2B5EF4-FFF2-40B4-BE49-F238E27FC236}">
                    <a16:creationId xmlns:a16="http://schemas.microsoft.com/office/drawing/2014/main" id="{E940D78C-4138-4FA6-9039-480A596DC4B4}"/>
                  </a:ext>
                </a:extLst>
              </p:cNvPr>
              <p:cNvSpPr txBox="1">
                <a:spLocks noRot="1" noChangeAspect="1" noMove="1" noResize="1" noEditPoints="1" noAdjustHandles="1" noChangeArrowheads="1" noChangeShapeType="1" noTextEdit="1"/>
              </p:cNvSpPr>
              <p:nvPr/>
            </p:nvSpPr>
            <p:spPr>
              <a:xfrm>
                <a:off x="8141306" y="1967001"/>
                <a:ext cx="185948" cy="276999"/>
              </a:xfrm>
              <a:prstGeom prst="rect">
                <a:avLst/>
              </a:prstGeom>
              <a:blipFill>
                <a:blip r:embed="rId9"/>
                <a:stretch>
                  <a:fillRect l="-30000" r="-30000"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FC8109F9-4D9E-4344-8CB9-31D58961CB63}"/>
                  </a:ext>
                </a:extLst>
              </p:cNvPr>
              <p:cNvSpPr txBox="1"/>
              <p:nvPr/>
            </p:nvSpPr>
            <p:spPr>
              <a:xfrm>
                <a:off x="8128230" y="343787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oMath>
                  </m:oMathPara>
                </a14:m>
                <a:endParaRPr lang="zh-CN" altLang="en-US" dirty="0"/>
              </a:p>
            </p:txBody>
          </p:sp>
        </mc:Choice>
        <mc:Fallback xmlns="">
          <p:sp>
            <p:nvSpPr>
              <p:cNvPr id="77" name="文本框 76">
                <a:extLst>
                  <a:ext uri="{FF2B5EF4-FFF2-40B4-BE49-F238E27FC236}">
                    <a16:creationId xmlns:a16="http://schemas.microsoft.com/office/drawing/2014/main" id="{FC8109F9-4D9E-4344-8CB9-31D58961CB63}"/>
                  </a:ext>
                </a:extLst>
              </p:cNvPr>
              <p:cNvSpPr txBox="1">
                <a:spLocks noRot="1" noChangeAspect="1" noMove="1" noResize="1" noEditPoints="1" noAdjustHandles="1" noChangeArrowheads="1" noChangeShapeType="1" noTextEdit="1"/>
              </p:cNvSpPr>
              <p:nvPr/>
            </p:nvSpPr>
            <p:spPr>
              <a:xfrm>
                <a:off x="8128230" y="3437878"/>
                <a:ext cx="185948" cy="276999"/>
              </a:xfrm>
              <a:prstGeom prst="rect">
                <a:avLst/>
              </a:prstGeom>
              <a:blipFill>
                <a:blip r:embed="rId10"/>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A7C6CA2A-9B8D-4510-A4F2-42D47A1C834B}"/>
                  </a:ext>
                </a:extLst>
              </p:cNvPr>
              <p:cNvSpPr txBox="1"/>
              <p:nvPr/>
            </p:nvSpPr>
            <p:spPr>
              <a:xfrm>
                <a:off x="8048332" y="263461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78" name="文本框 77">
                <a:extLst>
                  <a:ext uri="{FF2B5EF4-FFF2-40B4-BE49-F238E27FC236}">
                    <a16:creationId xmlns:a16="http://schemas.microsoft.com/office/drawing/2014/main" id="{A7C6CA2A-9B8D-4510-A4F2-42D47A1C834B}"/>
                  </a:ext>
                </a:extLst>
              </p:cNvPr>
              <p:cNvSpPr txBox="1">
                <a:spLocks noRot="1" noChangeAspect="1" noMove="1" noResize="1" noEditPoints="1" noAdjustHandles="1" noChangeArrowheads="1" noChangeShapeType="1" noTextEdit="1"/>
              </p:cNvSpPr>
              <p:nvPr/>
            </p:nvSpPr>
            <p:spPr>
              <a:xfrm>
                <a:off x="8048332" y="2634618"/>
                <a:ext cx="185948" cy="276999"/>
              </a:xfrm>
              <a:prstGeom prst="rect">
                <a:avLst/>
              </a:prstGeom>
              <a:blipFill>
                <a:blip r:embed="rId11"/>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65008E3-67A6-4761-85F7-057D2C40B1B8}"/>
                  </a:ext>
                </a:extLst>
              </p:cNvPr>
              <p:cNvSpPr txBox="1"/>
              <p:nvPr/>
            </p:nvSpPr>
            <p:spPr>
              <a:xfrm>
                <a:off x="8420228" y="233721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79" name="文本框 78">
                <a:extLst>
                  <a:ext uri="{FF2B5EF4-FFF2-40B4-BE49-F238E27FC236}">
                    <a16:creationId xmlns:a16="http://schemas.microsoft.com/office/drawing/2014/main" id="{065008E3-67A6-4761-85F7-057D2C40B1B8}"/>
                  </a:ext>
                </a:extLst>
              </p:cNvPr>
              <p:cNvSpPr txBox="1">
                <a:spLocks noRot="1" noChangeAspect="1" noMove="1" noResize="1" noEditPoints="1" noAdjustHandles="1" noChangeArrowheads="1" noChangeShapeType="1" noTextEdit="1"/>
              </p:cNvSpPr>
              <p:nvPr/>
            </p:nvSpPr>
            <p:spPr>
              <a:xfrm>
                <a:off x="8420228" y="2337216"/>
                <a:ext cx="185948" cy="276999"/>
              </a:xfrm>
              <a:prstGeom prst="rect">
                <a:avLst/>
              </a:prstGeom>
              <a:blipFill>
                <a:blip r:embed="rId12"/>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F11C2907-5B4C-4D9C-B8FC-84E85A0908C1}"/>
                  </a:ext>
                </a:extLst>
              </p:cNvPr>
              <p:cNvSpPr txBox="1"/>
              <p:nvPr/>
            </p:nvSpPr>
            <p:spPr>
              <a:xfrm>
                <a:off x="8154382" y="4207589"/>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oMath>
                  </m:oMathPara>
                </a14:m>
                <a:endParaRPr lang="zh-CN" altLang="en-US" dirty="0"/>
              </a:p>
            </p:txBody>
          </p:sp>
        </mc:Choice>
        <mc:Fallback xmlns="">
          <p:sp>
            <p:nvSpPr>
              <p:cNvPr id="80" name="文本框 79">
                <a:extLst>
                  <a:ext uri="{FF2B5EF4-FFF2-40B4-BE49-F238E27FC236}">
                    <a16:creationId xmlns:a16="http://schemas.microsoft.com/office/drawing/2014/main" id="{F11C2907-5B4C-4D9C-B8FC-84E85A0908C1}"/>
                  </a:ext>
                </a:extLst>
              </p:cNvPr>
              <p:cNvSpPr txBox="1">
                <a:spLocks noRot="1" noChangeAspect="1" noMove="1" noResize="1" noEditPoints="1" noAdjustHandles="1" noChangeArrowheads="1" noChangeShapeType="1" noTextEdit="1"/>
              </p:cNvSpPr>
              <p:nvPr/>
            </p:nvSpPr>
            <p:spPr>
              <a:xfrm>
                <a:off x="8154382" y="4207589"/>
                <a:ext cx="185948" cy="276999"/>
              </a:xfrm>
              <a:prstGeom prst="rect">
                <a:avLst/>
              </a:prstGeom>
              <a:blipFill>
                <a:blip r:embed="rId13"/>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94DA0AC4-35E3-496E-8310-125012CEFB12}"/>
                  </a:ext>
                </a:extLst>
              </p:cNvPr>
              <p:cNvSpPr txBox="1"/>
              <p:nvPr/>
            </p:nvSpPr>
            <p:spPr>
              <a:xfrm>
                <a:off x="8443145" y="3689997"/>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m:t>
                      </m:r>
                    </m:oMath>
                  </m:oMathPara>
                </a14:m>
                <a:endParaRPr lang="zh-CN" altLang="en-US" dirty="0"/>
              </a:p>
            </p:txBody>
          </p:sp>
        </mc:Choice>
        <mc:Fallback xmlns="">
          <p:sp>
            <p:nvSpPr>
              <p:cNvPr id="81" name="文本框 80">
                <a:extLst>
                  <a:ext uri="{FF2B5EF4-FFF2-40B4-BE49-F238E27FC236}">
                    <a16:creationId xmlns:a16="http://schemas.microsoft.com/office/drawing/2014/main" id="{94DA0AC4-35E3-496E-8310-125012CEFB12}"/>
                  </a:ext>
                </a:extLst>
              </p:cNvPr>
              <p:cNvSpPr txBox="1">
                <a:spLocks noRot="1" noChangeAspect="1" noMove="1" noResize="1" noEditPoints="1" noAdjustHandles="1" noChangeArrowheads="1" noChangeShapeType="1" noTextEdit="1"/>
              </p:cNvSpPr>
              <p:nvPr/>
            </p:nvSpPr>
            <p:spPr>
              <a:xfrm>
                <a:off x="8443145" y="3689997"/>
                <a:ext cx="185948" cy="276999"/>
              </a:xfrm>
              <a:prstGeom prst="rect">
                <a:avLst/>
              </a:prstGeom>
              <a:blipFill>
                <a:blip r:embed="rId14"/>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F310D418-45B2-49F1-B7F1-CD537F34A94F}"/>
                  </a:ext>
                </a:extLst>
              </p:cNvPr>
              <p:cNvSpPr txBox="1"/>
              <p:nvPr/>
            </p:nvSpPr>
            <p:spPr>
              <a:xfrm>
                <a:off x="8128230" y="56583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82" name="文本框 81">
                <a:extLst>
                  <a:ext uri="{FF2B5EF4-FFF2-40B4-BE49-F238E27FC236}">
                    <a16:creationId xmlns:a16="http://schemas.microsoft.com/office/drawing/2014/main" id="{F310D418-45B2-49F1-B7F1-CD537F34A94F}"/>
                  </a:ext>
                </a:extLst>
              </p:cNvPr>
              <p:cNvSpPr txBox="1">
                <a:spLocks noRot="1" noChangeAspect="1" noMove="1" noResize="1" noEditPoints="1" noAdjustHandles="1" noChangeArrowheads="1" noChangeShapeType="1" noTextEdit="1"/>
              </p:cNvSpPr>
              <p:nvPr/>
            </p:nvSpPr>
            <p:spPr>
              <a:xfrm>
                <a:off x="8128230" y="5658361"/>
                <a:ext cx="185948" cy="276999"/>
              </a:xfrm>
              <a:prstGeom prst="rect">
                <a:avLst/>
              </a:prstGeom>
              <a:blipFill>
                <a:blip r:embed="rId15"/>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4F7B24C2-BD34-4E70-BF0C-C729C451361F}"/>
                  </a:ext>
                </a:extLst>
              </p:cNvPr>
              <p:cNvSpPr txBox="1"/>
              <p:nvPr/>
            </p:nvSpPr>
            <p:spPr>
              <a:xfrm>
                <a:off x="8513202" y="526296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4</m:t>
                      </m:r>
                    </m:oMath>
                  </m:oMathPara>
                </a14:m>
                <a:endParaRPr lang="zh-CN" altLang="en-US" dirty="0"/>
              </a:p>
            </p:txBody>
          </p:sp>
        </mc:Choice>
        <mc:Fallback xmlns="">
          <p:sp>
            <p:nvSpPr>
              <p:cNvPr id="83" name="文本框 82">
                <a:extLst>
                  <a:ext uri="{FF2B5EF4-FFF2-40B4-BE49-F238E27FC236}">
                    <a16:creationId xmlns:a16="http://schemas.microsoft.com/office/drawing/2014/main" id="{4F7B24C2-BD34-4E70-BF0C-C729C451361F}"/>
                  </a:ext>
                </a:extLst>
              </p:cNvPr>
              <p:cNvSpPr txBox="1">
                <a:spLocks noRot="1" noChangeAspect="1" noMove="1" noResize="1" noEditPoints="1" noAdjustHandles="1" noChangeArrowheads="1" noChangeShapeType="1" noTextEdit="1"/>
              </p:cNvSpPr>
              <p:nvPr/>
            </p:nvSpPr>
            <p:spPr>
              <a:xfrm>
                <a:off x="8513202" y="5262968"/>
                <a:ext cx="185948" cy="276999"/>
              </a:xfrm>
              <a:prstGeom prst="rect">
                <a:avLst/>
              </a:prstGeom>
              <a:blipFill>
                <a:blip r:embed="rId16"/>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F223A8F0-F8C1-4031-A937-18CEB9F6FDA0}"/>
                  </a:ext>
                </a:extLst>
              </p:cNvPr>
              <p:cNvSpPr txBox="1"/>
              <p:nvPr/>
            </p:nvSpPr>
            <p:spPr>
              <a:xfrm>
                <a:off x="8035256" y="4966975"/>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84" name="文本框 83">
                <a:extLst>
                  <a:ext uri="{FF2B5EF4-FFF2-40B4-BE49-F238E27FC236}">
                    <a16:creationId xmlns:a16="http://schemas.microsoft.com/office/drawing/2014/main" id="{F223A8F0-F8C1-4031-A937-18CEB9F6FDA0}"/>
                  </a:ext>
                </a:extLst>
              </p:cNvPr>
              <p:cNvSpPr txBox="1">
                <a:spLocks noRot="1" noChangeAspect="1" noMove="1" noResize="1" noEditPoints="1" noAdjustHandles="1" noChangeArrowheads="1" noChangeShapeType="1" noTextEdit="1"/>
              </p:cNvSpPr>
              <p:nvPr/>
            </p:nvSpPr>
            <p:spPr>
              <a:xfrm>
                <a:off x="8035256" y="4966975"/>
                <a:ext cx="185948" cy="276999"/>
              </a:xfrm>
              <a:prstGeom prst="rect">
                <a:avLst/>
              </a:prstGeom>
              <a:blipFill>
                <a:blip r:embed="rId17"/>
                <a:stretch>
                  <a:fillRect l="-25806" r="-29032" b="-8889"/>
                </a:stretch>
              </a:blipFill>
            </p:spPr>
            <p:txBody>
              <a:bodyPr/>
              <a:lstStyle/>
              <a:p>
                <a:r>
                  <a:rPr lang="zh-CN" altLang="en-US">
                    <a:noFill/>
                  </a:rPr>
                  <a:t> </a:t>
                </a:r>
              </a:p>
            </p:txBody>
          </p:sp>
        </mc:Fallback>
      </mc:AlternateContent>
      <p:sp>
        <p:nvSpPr>
          <p:cNvPr id="28" name="椭圆 27">
            <a:hlinkClick r:id="rId18" action="ppaction://hlinksldjump"/>
            <a:extLst>
              <a:ext uri="{FF2B5EF4-FFF2-40B4-BE49-F238E27FC236}">
                <a16:creationId xmlns:a16="http://schemas.microsoft.com/office/drawing/2014/main" id="{9D570A62-9461-417B-BFE6-4E956160F445}"/>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940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fade">
                                      <p:cBhvr>
                                        <p:cTn id="86" dur="500"/>
                                        <p:tgtEl>
                                          <p:spTgt spid="8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fade">
                                      <p:cBhvr>
                                        <p:cTn id="89" dur="500"/>
                                        <p:tgtEl>
                                          <p:spTgt spid="8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
                                            <p:txEl>
                                              <p:pRg st="3" end="3"/>
                                            </p:txEl>
                                          </p:spTgt>
                                        </p:tgtEl>
                                        <p:attrNameLst>
                                          <p:attrName>style.visibility</p:attrName>
                                        </p:attrNameLst>
                                      </p:cBhvr>
                                      <p:to>
                                        <p:strVal val="visible"/>
                                      </p:to>
                                    </p:set>
                                    <p:animEffect transition="in" filter="fade">
                                      <p:cBhvr>
                                        <p:cTn id="94" dur="500"/>
                                        <p:tgtEl>
                                          <p:spTgt spid="3">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
                                            <p:txEl>
                                              <p:pRg st="4" end="4"/>
                                            </p:txEl>
                                          </p:spTgt>
                                        </p:tgtEl>
                                        <p:attrNameLst>
                                          <p:attrName>style.visibility</p:attrName>
                                        </p:attrNameLst>
                                      </p:cBhvr>
                                      <p:to>
                                        <p:strVal val="visible"/>
                                      </p:to>
                                    </p:set>
                                    <p:animEffect transition="in" filter="fade">
                                      <p:cBhvr>
                                        <p:cTn id="99" dur="500"/>
                                        <p:tgtEl>
                                          <p:spTgt spid="3">
                                            <p:txEl>
                                              <p:pRg st="4" end="4"/>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
                                            <p:txEl>
                                              <p:pRg st="5" end="5"/>
                                            </p:txEl>
                                          </p:spTgt>
                                        </p:tgtEl>
                                        <p:attrNameLst>
                                          <p:attrName>style.visibility</p:attrName>
                                        </p:attrNameLst>
                                      </p:cBhvr>
                                      <p:to>
                                        <p:strVal val="visible"/>
                                      </p:to>
                                    </p:set>
                                    <p:animEffect transition="in" filter="fade">
                                      <p:cBhvr>
                                        <p:cTn id="10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55" grpId="0"/>
      <p:bldP spid="77" grpId="0"/>
      <p:bldP spid="78" grpId="0"/>
      <p:bldP spid="79" grpId="0"/>
      <p:bldP spid="80" grpId="0"/>
      <p:bldP spid="81" grpId="0"/>
      <p:bldP spid="82" grpId="0"/>
      <p:bldP spid="83" grpId="0"/>
      <p:bldP spid="8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2EFFD-2CCB-4219-A9CD-A0CDF64FF698}"/>
              </a:ext>
            </a:extLst>
          </p:cNvPr>
          <p:cNvSpPr>
            <a:spLocks noGrp="1"/>
          </p:cNvSpPr>
          <p:nvPr>
            <p:ph type="title"/>
          </p:nvPr>
        </p:nvSpPr>
        <p:spPr/>
        <p:txBody>
          <a:bodyPr/>
          <a:lstStyle/>
          <a:p>
            <a:r>
              <a:rPr lang="zh-CN" altLang="en-US" dirty="0"/>
              <a:t>二分图带权匹配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4032C7-9011-4F3A-A560-41C78C4D3CE7}"/>
                  </a:ext>
                </a:extLst>
              </p:cNvPr>
              <p:cNvSpPr>
                <a:spLocks noGrp="1"/>
              </p:cNvSpPr>
              <p:nvPr>
                <p:ph idx="1"/>
              </p:nvPr>
            </p:nvSpPr>
            <p:spPr>
              <a:xfrm>
                <a:off x="1069848" y="2121408"/>
                <a:ext cx="5552894" cy="4050792"/>
              </a:xfrm>
            </p:spPr>
            <p:txBody>
              <a:bodyPr>
                <a:normAutofit lnSpcReduction="10000"/>
              </a:bodyPr>
              <a:lstStyle/>
              <a:p>
                <a:r>
                  <a:rPr lang="zh-CN" altLang="en-US" sz="2200" dirty="0">
                    <a:latin typeface="等线" panose="02010600030101010101" pitchFamily="2" charset="-122"/>
                    <a:ea typeface="等线" panose="02010600030101010101" pitchFamily="2" charset="-122"/>
                  </a:rPr>
                  <a:t>一开始，左边各点的期望值都是与其相邻的边中边权最大的，右边各点的期望值都是</a:t>
                </a:r>
                <a14:m>
                  <m:oMath xmlns:m="http://schemas.openxmlformats.org/officeDocument/2006/math">
                    <m:r>
                      <a:rPr lang="en-US" altLang="zh-CN" sz="2200" dirty="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随着左边点对右边点竞争越来越激烈，左边的某些点需要做出退让，减小其期望值，右边的点会因为自己非常热门，增加自己的期望。</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如果两个点的期望和等于它们之间线段的边权，那么这条线段就不辜负它们的期望，就可以通过这条边匹配。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我们从上到下考虑左边的点，那么</a:t>
                </a:r>
                <a14:m>
                  <m:oMath xmlns:m="http://schemas.openxmlformats.org/officeDocument/2006/math">
                    <m:r>
                      <a:rPr lang="en-US" altLang="zh-CN" sz="220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号点一开始就能够满足它的期望，匹配最大的那条边。</a:t>
                </a:r>
                <a:endParaRPr lang="en-US" altLang="zh-CN" sz="2200" dirty="0">
                  <a:latin typeface="等线" panose="02010600030101010101" pitchFamily="2" charset="-122"/>
                  <a:ea typeface="等线" panose="02010600030101010101" pitchFamily="2" charset="-122"/>
                </a:endParaRPr>
              </a:p>
              <a:p>
                <a:pPr marL="0" indent="0">
                  <a:buNone/>
                </a:pPr>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764032C7-9011-4F3A-A560-41C78C4D3CE7}"/>
                  </a:ext>
                </a:extLst>
              </p:cNvPr>
              <p:cNvSpPr>
                <a:spLocks noGrp="1" noRot="1" noChangeAspect="1" noMove="1" noResize="1" noEditPoints="1" noAdjustHandles="1" noChangeArrowheads="1" noChangeShapeType="1" noTextEdit="1"/>
              </p:cNvSpPr>
              <p:nvPr>
                <p:ph idx="1"/>
              </p:nvPr>
            </p:nvSpPr>
            <p:spPr>
              <a:xfrm>
                <a:off x="1069848" y="2121408"/>
                <a:ext cx="5552894" cy="4050792"/>
              </a:xfrm>
              <a:blipFill>
                <a:blip r:embed="rId2"/>
                <a:stretch>
                  <a:fillRect l="-769" t="-2406" r="-3626"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3CB3B377-6632-4818-8334-18E103E868B2}"/>
                  </a:ext>
                </a:extLst>
              </p:cNvPr>
              <p:cNvSpPr/>
              <p:nvPr/>
            </p:nvSpPr>
            <p:spPr>
              <a:xfrm>
                <a:off x="7235300"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1</m:t>
                      </m:r>
                    </m:oMath>
                  </m:oMathPara>
                </a14:m>
                <a:endParaRPr lang="zh-CN" altLang="en-US" dirty="0"/>
              </a:p>
            </p:txBody>
          </p:sp>
        </mc:Choice>
        <mc:Fallback xmlns="">
          <p:sp>
            <p:nvSpPr>
              <p:cNvPr id="5" name="椭圆 4">
                <a:extLst>
                  <a:ext uri="{FF2B5EF4-FFF2-40B4-BE49-F238E27FC236}">
                    <a16:creationId xmlns:a16="http://schemas.microsoft.com/office/drawing/2014/main" id="{3CB3B377-6632-4818-8334-18E103E868B2}"/>
                  </a:ext>
                </a:extLst>
              </p:cNvPr>
              <p:cNvSpPr>
                <a:spLocks noRot="1" noChangeAspect="1" noMove="1" noResize="1" noEditPoints="1" noAdjustHandles="1" noChangeArrowheads="1" noChangeShapeType="1" noTextEdit="1"/>
              </p:cNvSpPr>
              <p:nvPr/>
            </p:nvSpPr>
            <p:spPr>
              <a:xfrm>
                <a:off x="7235300" y="1889789"/>
                <a:ext cx="781235" cy="78123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941CE3F5-84B3-4A4A-B6DE-7FADF377F73C}"/>
                  </a:ext>
                </a:extLst>
              </p:cNvPr>
              <p:cNvSpPr/>
              <p:nvPr/>
            </p:nvSpPr>
            <p:spPr>
              <a:xfrm>
                <a:off x="7235300"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2</m:t>
                      </m:r>
                    </m:oMath>
                  </m:oMathPara>
                </a14:m>
                <a:endParaRPr lang="zh-CN" altLang="en-US" dirty="0"/>
              </a:p>
            </p:txBody>
          </p:sp>
        </mc:Choice>
        <mc:Fallback xmlns="">
          <p:sp>
            <p:nvSpPr>
              <p:cNvPr id="6" name="椭圆 5">
                <a:extLst>
                  <a:ext uri="{FF2B5EF4-FFF2-40B4-BE49-F238E27FC236}">
                    <a16:creationId xmlns:a16="http://schemas.microsoft.com/office/drawing/2014/main" id="{941CE3F5-84B3-4A4A-B6DE-7FADF377F73C}"/>
                  </a:ext>
                </a:extLst>
              </p:cNvPr>
              <p:cNvSpPr>
                <a:spLocks noRot="1" noChangeAspect="1" noMove="1" noResize="1" noEditPoints="1" noAdjustHandles="1" noChangeArrowheads="1" noChangeShapeType="1" noTextEdit="1"/>
              </p:cNvSpPr>
              <p:nvPr/>
            </p:nvSpPr>
            <p:spPr>
              <a:xfrm>
                <a:off x="7235300" y="3576378"/>
                <a:ext cx="781235" cy="78123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F87C4084-C7A1-4AC6-8017-3FC4F0645862}"/>
                  </a:ext>
                </a:extLst>
              </p:cNvPr>
              <p:cNvSpPr/>
              <p:nvPr/>
            </p:nvSpPr>
            <p:spPr>
              <a:xfrm>
                <a:off x="7235300"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3</m:t>
                      </m:r>
                    </m:oMath>
                  </m:oMathPara>
                </a14:m>
                <a:endParaRPr lang="zh-CN" altLang="en-US" dirty="0"/>
              </a:p>
            </p:txBody>
          </p:sp>
        </mc:Choice>
        <mc:Fallback xmlns="">
          <p:sp>
            <p:nvSpPr>
              <p:cNvPr id="7" name="椭圆 6">
                <a:extLst>
                  <a:ext uri="{FF2B5EF4-FFF2-40B4-BE49-F238E27FC236}">
                    <a16:creationId xmlns:a16="http://schemas.microsoft.com/office/drawing/2014/main" id="{F87C4084-C7A1-4AC6-8017-3FC4F0645862}"/>
                  </a:ext>
                </a:extLst>
              </p:cNvPr>
              <p:cNvSpPr>
                <a:spLocks noRot="1" noChangeAspect="1" noMove="1" noResize="1" noEditPoints="1" noAdjustHandles="1" noChangeArrowheads="1" noChangeShapeType="1" noTextEdit="1"/>
              </p:cNvSpPr>
              <p:nvPr/>
            </p:nvSpPr>
            <p:spPr>
              <a:xfrm>
                <a:off x="7235300" y="5267743"/>
                <a:ext cx="781235" cy="78123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0150A963-9D30-4D4F-9173-6532ED184A58}"/>
                  </a:ext>
                </a:extLst>
              </p:cNvPr>
              <p:cNvSpPr/>
              <p:nvPr/>
            </p:nvSpPr>
            <p:spPr>
              <a:xfrm>
                <a:off x="10031766"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4</m:t>
                      </m:r>
                    </m:oMath>
                  </m:oMathPara>
                </a14:m>
                <a:endParaRPr lang="zh-CN" altLang="en-US" dirty="0"/>
              </a:p>
            </p:txBody>
          </p:sp>
        </mc:Choice>
        <mc:Fallback xmlns="">
          <p:sp>
            <p:nvSpPr>
              <p:cNvPr id="9" name="椭圆 8">
                <a:extLst>
                  <a:ext uri="{FF2B5EF4-FFF2-40B4-BE49-F238E27FC236}">
                    <a16:creationId xmlns:a16="http://schemas.microsoft.com/office/drawing/2014/main" id="{0150A963-9D30-4D4F-9173-6532ED184A58}"/>
                  </a:ext>
                </a:extLst>
              </p:cNvPr>
              <p:cNvSpPr>
                <a:spLocks noRot="1" noChangeAspect="1" noMove="1" noResize="1" noEditPoints="1" noAdjustHandles="1" noChangeArrowheads="1" noChangeShapeType="1" noTextEdit="1"/>
              </p:cNvSpPr>
              <p:nvPr/>
            </p:nvSpPr>
            <p:spPr>
              <a:xfrm>
                <a:off x="10031766" y="1889789"/>
                <a:ext cx="781235" cy="78123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19B1361C-FE09-4F8B-A190-5597363AED4C}"/>
                  </a:ext>
                </a:extLst>
              </p:cNvPr>
              <p:cNvSpPr/>
              <p:nvPr/>
            </p:nvSpPr>
            <p:spPr>
              <a:xfrm>
                <a:off x="10031766"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5</m:t>
                      </m:r>
                    </m:oMath>
                  </m:oMathPara>
                </a14:m>
                <a:endParaRPr lang="zh-CN" altLang="en-US" dirty="0"/>
              </a:p>
            </p:txBody>
          </p:sp>
        </mc:Choice>
        <mc:Fallback xmlns="">
          <p:sp>
            <p:nvSpPr>
              <p:cNvPr id="10" name="椭圆 9">
                <a:extLst>
                  <a:ext uri="{FF2B5EF4-FFF2-40B4-BE49-F238E27FC236}">
                    <a16:creationId xmlns:a16="http://schemas.microsoft.com/office/drawing/2014/main" id="{19B1361C-FE09-4F8B-A190-5597363AED4C}"/>
                  </a:ext>
                </a:extLst>
              </p:cNvPr>
              <p:cNvSpPr>
                <a:spLocks noRot="1" noChangeAspect="1" noMove="1" noResize="1" noEditPoints="1" noAdjustHandles="1" noChangeArrowheads="1" noChangeShapeType="1" noTextEdit="1"/>
              </p:cNvSpPr>
              <p:nvPr/>
            </p:nvSpPr>
            <p:spPr>
              <a:xfrm>
                <a:off x="10031766" y="3576378"/>
                <a:ext cx="781235" cy="78123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7D0C317F-88B3-4A3C-8D45-525A18E640ED}"/>
                  </a:ext>
                </a:extLst>
              </p:cNvPr>
              <p:cNvSpPr/>
              <p:nvPr/>
            </p:nvSpPr>
            <p:spPr>
              <a:xfrm>
                <a:off x="10031766"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6</m:t>
                      </m:r>
                    </m:oMath>
                  </m:oMathPara>
                </a14:m>
                <a:endParaRPr lang="zh-CN" altLang="en-US" dirty="0"/>
              </a:p>
            </p:txBody>
          </p:sp>
        </mc:Choice>
        <mc:Fallback xmlns="">
          <p:sp>
            <p:nvSpPr>
              <p:cNvPr id="11" name="椭圆 10">
                <a:extLst>
                  <a:ext uri="{FF2B5EF4-FFF2-40B4-BE49-F238E27FC236}">
                    <a16:creationId xmlns:a16="http://schemas.microsoft.com/office/drawing/2014/main" id="{7D0C317F-88B3-4A3C-8D45-525A18E640ED}"/>
                  </a:ext>
                </a:extLst>
              </p:cNvPr>
              <p:cNvSpPr>
                <a:spLocks noRot="1" noChangeAspect="1" noMove="1" noResize="1" noEditPoints="1" noAdjustHandles="1" noChangeArrowheads="1" noChangeShapeType="1" noTextEdit="1"/>
              </p:cNvSpPr>
              <p:nvPr/>
            </p:nvSpPr>
            <p:spPr>
              <a:xfrm>
                <a:off x="10031766" y="5267743"/>
                <a:ext cx="781235" cy="781235"/>
              </a:xfrm>
              <a:prstGeom prst="ellipse">
                <a:avLst/>
              </a:prstGeom>
              <a:blipFill>
                <a:blip r:embed="rId8"/>
                <a:stretch>
                  <a:fillRect/>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B8E8F79D-CDA6-42CE-A16F-58B9A7CA1116}"/>
              </a:ext>
            </a:extLst>
          </p:cNvPr>
          <p:cNvCxnSpPr>
            <a:stCxn id="5" idx="6"/>
            <a:endCxn id="9" idx="2"/>
          </p:cNvCxnSpPr>
          <p:nvPr/>
        </p:nvCxnSpPr>
        <p:spPr>
          <a:xfrm>
            <a:off x="8016535" y="2280407"/>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B024BA-ECFF-42A0-9E10-15830A34FF46}"/>
              </a:ext>
            </a:extLst>
          </p:cNvPr>
          <p:cNvCxnSpPr>
            <a:stCxn id="6" idx="6"/>
            <a:endCxn id="9" idx="2"/>
          </p:cNvCxnSpPr>
          <p:nvPr/>
        </p:nvCxnSpPr>
        <p:spPr>
          <a:xfrm flipV="1">
            <a:off x="8016535" y="2280407"/>
            <a:ext cx="2015231" cy="16865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8DBC692-F88F-48CC-B408-73067E364842}"/>
              </a:ext>
            </a:extLst>
          </p:cNvPr>
          <p:cNvCxnSpPr>
            <a:cxnSpLocks/>
            <a:stCxn id="9" idx="2"/>
            <a:endCxn id="7" idx="6"/>
          </p:cNvCxnSpPr>
          <p:nvPr/>
        </p:nvCxnSpPr>
        <p:spPr>
          <a:xfrm flipH="1">
            <a:off x="8016535" y="2280407"/>
            <a:ext cx="2015231" cy="33779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298DC59-2627-4361-B590-AE5738336CCC}"/>
              </a:ext>
            </a:extLst>
          </p:cNvPr>
          <p:cNvCxnSpPr>
            <a:cxnSpLocks/>
            <a:stCxn id="6" idx="6"/>
            <a:endCxn id="10" idx="2"/>
          </p:cNvCxnSpPr>
          <p:nvPr/>
        </p:nvCxnSpPr>
        <p:spPr>
          <a:xfrm>
            <a:off x="8016535" y="3966996"/>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1AAB34E-1648-48FE-BAE2-BB2D68F221A2}"/>
              </a:ext>
            </a:extLst>
          </p:cNvPr>
          <p:cNvCxnSpPr>
            <a:cxnSpLocks/>
            <a:stCxn id="7" idx="6"/>
            <a:endCxn id="11" idx="2"/>
          </p:cNvCxnSpPr>
          <p:nvPr/>
        </p:nvCxnSpPr>
        <p:spPr>
          <a:xfrm>
            <a:off x="8016535" y="5658361"/>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002BDA5-B8B8-4473-BE30-444F384C9A64}"/>
              </a:ext>
            </a:extLst>
          </p:cNvPr>
          <p:cNvCxnSpPr>
            <a:cxnSpLocks/>
            <a:stCxn id="7" idx="6"/>
            <a:endCxn id="10" idx="2"/>
          </p:cNvCxnSpPr>
          <p:nvPr/>
        </p:nvCxnSpPr>
        <p:spPr>
          <a:xfrm flipV="1">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3526160-B2D6-42AB-A0E4-E23B0CEA7900}"/>
              </a:ext>
            </a:extLst>
          </p:cNvPr>
          <p:cNvCxnSpPr>
            <a:stCxn id="5" idx="6"/>
            <a:endCxn id="10" idx="2"/>
          </p:cNvCxnSpPr>
          <p:nvPr/>
        </p:nvCxnSpPr>
        <p:spPr>
          <a:xfrm>
            <a:off x="8016535" y="2280407"/>
            <a:ext cx="2015231" cy="16865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2836E91-9559-4098-A6A3-F74DFD7A5226}"/>
              </a:ext>
            </a:extLst>
          </p:cNvPr>
          <p:cNvCxnSpPr>
            <a:stCxn id="6" idx="6"/>
            <a:endCxn id="11" idx="2"/>
          </p:cNvCxnSpPr>
          <p:nvPr/>
        </p:nvCxnSpPr>
        <p:spPr>
          <a:xfrm>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292FDFD-4360-4146-BBB7-1488042FE6F7}"/>
              </a:ext>
            </a:extLst>
          </p:cNvPr>
          <p:cNvCxnSpPr>
            <a:stCxn id="5" idx="6"/>
            <a:endCxn id="11" idx="2"/>
          </p:cNvCxnSpPr>
          <p:nvPr/>
        </p:nvCxnSpPr>
        <p:spPr>
          <a:xfrm>
            <a:off x="8016535" y="2280407"/>
            <a:ext cx="2015231" cy="3377954"/>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940D78C-4138-4FA6-9039-480A596DC4B4}"/>
                  </a:ext>
                </a:extLst>
              </p:cNvPr>
              <p:cNvSpPr txBox="1"/>
              <p:nvPr/>
            </p:nvSpPr>
            <p:spPr>
              <a:xfrm>
                <a:off x="8141306" y="196700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9</m:t>
                      </m:r>
                    </m:oMath>
                  </m:oMathPara>
                </a14:m>
                <a:endParaRPr lang="zh-CN" altLang="en-US" dirty="0"/>
              </a:p>
            </p:txBody>
          </p:sp>
        </mc:Choice>
        <mc:Fallback xmlns="">
          <p:sp>
            <p:nvSpPr>
              <p:cNvPr id="55" name="文本框 54">
                <a:extLst>
                  <a:ext uri="{FF2B5EF4-FFF2-40B4-BE49-F238E27FC236}">
                    <a16:creationId xmlns:a16="http://schemas.microsoft.com/office/drawing/2014/main" id="{E940D78C-4138-4FA6-9039-480A596DC4B4}"/>
                  </a:ext>
                </a:extLst>
              </p:cNvPr>
              <p:cNvSpPr txBox="1">
                <a:spLocks noRot="1" noChangeAspect="1" noMove="1" noResize="1" noEditPoints="1" noAdjustHandles="1" noChangeArrowheads="1" noChangeShapeType="1" noTextEdit="1"/>
              </p:cNvSpPr>
              <p:nvPr/>
            </p:nvSpPr>
            <p:spPr>
              <a:xfrm>
                <a:off x="8141306" y="1967001"/>
                <a:ext cx="185948" cy="276999"/>
              </a:xfrm>
              <a:prstGeom prst="rect">
                <a:avLst/>
              </a:prstGeom>
              <a:blipFill>
                <a:blip r:embed="rId9"/>
                <a:stretch>
                  <a:fillRect l="-30000" r="-30000"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FC8109F9-4D9E-4344-8CB9-31D58961CB63}"/>
                  </a:ext>
                </a:extLst>
              </p:cNvPr>
              <p:cNvSpPr txBox="1"/>
              <p:nvPr/>
            </p:nvSpPr>
            <p:spPr>
              <a:xfrm>
                <a:off x="8128230" y="343787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oMath>
                  </m:oMathPara>
                </a14:m>
                <a:endParaRPr lang="zh-CN" altLang="en-US" dirty="0"/>
              </a:p>
            </p:txBody>
          </p:sp>
        </mc:Choice>
        <mc:Fallback xmlns="">
          <p:sp>
            <p:nvSpPr>
              <p:cNvPr id="77" name="文本框 76">
                <a:extLst>
                  <a:ext uri="{FF2B5EF4-FFF2-40B4-BE49-F238E27FC236}">
                    <a16:creationId xmlns:a16="http://schemas.microsoft.com/office/drawing/2014/main" id="{FC8109F9-4D9E-4344-8CB9-31D58961CB63}"/>
                  </a:ext>
                </a:extLst>
              </p:cNvPr>
              <p:cNvSpPr txBox="1">
                <a:spLocks noRot="1" noChangeAspect="1" noMove="1" noResize="1" noEditPoints="1" noAdjustHandles="1" noChangeArrowheads="1" noChangeShapeType="1" noTextEdit="1"/>
              </p:cNvSpPr>
              <p:nvPr/>
            </p:nvSpPr>
            <p:spPr>
              <a:xfrm>
                <a:off x="8128230" y="3437878"/>
                <a:ext cx="185948" cy="276999"/>
              </a:xfrm>
              <a:prstGeom prst="rect">
                <a:avLst/>
              </a:prstGeom>
              <a:blipFill>
                <a:blip r:embed="rId10"/>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A7C6CA2A-9B8D-4510-A4F2-42D47A1C834B}"/>
                  </a:ext>
                </a:extLst>
              </p:cNvPr>
              <p:cNvSpPr txBox="1"/>
              <p:nvPr/>
            </p:nvSpPr>
            <p:spPr>
              <a:xfrm>
                <a:off x="8048332" y="263461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78" name="文本框 77">
                <a:extLst>
                  <a:ext uri="{FF2B5EF4-FFF2-40B4-BE49-F238E27FC236}">
                    <a16:creationId xmlns:a16="http://schemas.microsoft.com/office/drawing/2014/main" id="{A7C6CA2A-9B8D-4510-A4F2-42D47A1C834B}"/>
                  </a:ext>
                </a:extLst>
              </p:cNvPr>
              <p:cNvSpPr txBox="1">
                <a:spLocks noRot="1" noChangeAspect="1" noMove="1" noResize="1" noEditPoints="1" noAdjustHandles="1" noChangeArrowheads="1" noChangeShapeType="1" noTextEdit="1"/>
              </p:cNvSpPr>
              <p:nvPr/>
            </p:nvSpPr>
            <p:spPr>
              <a:xfrm>
                <a:off x="8048332" y="2634618"/>
                <a:ext cx="185948" cy="276999"/>
              </a:xfrm>
              <a:prstGeom prst="rect">
                <a:avLst/>
              </a:prstGeom>
              <a:blipFill>
                <a:blip r:embed="rId11"/>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65008E3-67A6-4761-85F7-057D2C40B1B8}"/>
                  </a:ext>
                </a:extLst>
              </p:cNvPr>
              <p:cNvSpPr txBox="1"/>
              <p:nvPr/>
            </p:nvSpPr>
            <p:spPr>
              <a:xfrm>
                <a:off x="8420228" y="233721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79" name="文本框 78">
                <a:extLst>
                  <a:ext uri="{FF2B5EF4-FFF2-40B4-BE49-F238E27FC236}">
                    <a16:creationId xmlns:a16="http://schemas.microsoft.com/office/drawing/2014/main" id="{065008E3-67A6-4761-85F7-057D2C40B1B8}"/>
                  </a:ext>
                </a:extLst>
              </p:cNvPr>
              <p:cNvSpPr txBox="1">
                <a:spLocks noRot="1" noChangeAspect="1" noMove="1" noResize="1" noEditPoints="1" noAdjustHandles="1" noChangeArrowheads="1" noChangeShapeType="1" noTextEdit="1"/>
              </p:cNvSpPr>
              <p:nvPr/>
            </p:nvSpPr>
            <p:spPr>
              <a:xfrm>
                <a:off x="8420228" y="2337216"/>
                <a:ext cx="185948" cy="276999"/>
              </a:xfrm>
              <a:prstGeom prst="rect">
                <a:avLst/>
              </a:prstGeom>
              <a:blipFill>
                <a:blip r:embed="rId12"/>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F11C2907-5B4C-4D9C-B8FC-84E85A0908C1}"/>
                  </a:ext>
                </a:extLst>
              </p:cNvPr>
              <p:cNvSpPr txBox="1"/>
              <p:nvPr/>
            </p:nvSpPr>
            <p:spPr>
              <a:xfrm>
                <a:off x="8154382" y="4207589"/>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oMath>
                  </m:oMathPara>
                </a14:m>
                <a:endParaRPr lang="zh-CN" altLang="en-US" dirty="0"/>
              </a:p>
            </p:txBody>
          </p:sp>
        </mc:Choice>
        <mc:Fallback xmlns="">
          <p:sp>
            <p:nvSpPr>
              <p:cNvPr id="80" name="文本框 79">
                <a:extLst>
                  <a:ext uri="{FF2B5EF4-FFF2-40B4-BE49-F238E27FC236}">
                    <a16:creationId xmlns:a16="http://schemas.microsoft.com/office/drawing/2014/main" id="{F11C2907-5B4C-4D9C-B8FC-84E85A0908C1}"/>
                  </a:ext>
                </a:extLst>
              </p:cNvPr>
              <p:cNvSpPr txBox="1">
                <a:spLocks noRot="1" noChangeAspect="1" noMove="1" noResize="1" noEditPoints="1" noAdjustHandles="1" noChangeArrowheads="1" noChangeShapeType="1" noTextEdit="1"/>
              </p:cNvSpPr>
              <p:nvPr/>
            </p:nvSpPr>
            <p:spPr>
              <a:xfrm>
                <a:off x="8154382" y="4207589"/>
                <a:ext cx="185948" cy="276999"/>
              </a:xfrm>
              <a:prstGeom prst="rect">
                <a:avLst/>
              </a:prstGeom>
              <a:blipFill>
                <a:blip r:embed="rId13"/>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94DA0AC4-35E3-496E-8310-125012CEFB12}"/>
                  </a:ext>
                </a:extLst>
              </p:cNvPr>
              <p:cNvSpPr txBox="1"/>
              <p:nvPr/>
            </p:nvSpPr>
            <p:spPr>
              <a:xfrm>
                <a:off x="8443145" y="3689997"/>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m:t>
                      </m:r>
                    </m:oMath>
                  </m:oMathPara>
                </a14:m>
                <a:endParaRPr lang="zh-CN" altLang="en-US" dirty="0"/>
              </a:p>
            </p:txBody>
          </p:sp>
        </mc:Choice>
        <mc:Fallback xmlns="">
          <p:sp>
            <p:nvSpPr>
              <p:cNvPr id="81" name="文本框 80">
                <a:extLst>
                  <a:ext uri="{FF2B5EF4-FFF2-40B4-BE49-F238E27FC236}">
                    <a16:creationId xmlns:a16="http://schemas.microsoft.com/office/drawing/2014/main" id="{94DA0AC4-35E3-496E-8310-125012CEFB12}"/>
                  </a:ext>
                </a:extLst>
              </p:cNvPr>
              <p:cNvSpPr txBox="1">
                <a:spLocks noRot="1" noChangeAspect="1" noMove="1" noResize="1" noEditPoints="1" noAdjustHandles="1" noChangeArrowheads="1" noChangeShapeType="1" noTextEdit="1"/>
              </p:cNvSpPr>
              <p:nvPr/>
            </p:nvSpPr>
            <p:spPr>
              <a:xfrm>
                <a:off x="8443145" y="3689997"/>
                <a:ext cx="185948" cy="276999"/>
              </a:xfrm>
              <a:prstGeom prst="rect">
                <a:avLst/>
              </a:prstGeom>
              <a:blipFill>
                <a:blip r:embed="rId14"/>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F310D418-45B2-49F1-B7F1-CD537F34A94F}"/>
                  </a:ext>
                </a:extLst>
              </p:cNvPr>
              <p:cNvSpPr txBox="1"/>
              <p:nvPr/>
            </p:nvSpPr>
            <p:spPr>
              <a:xfrm>
                <a:off x="8128230" y="56583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82" name="文本框 81">
                <a:extLst>
                  <a:ext uri="{FF2B5EF4-FFF2-40B4-BE49-F238E27FC236}">
                    <a16:creationId xmlns:a16="http://schemas.microsoft.com/office/drawing/2014/main" id="{F310D418-45B2-49F1-B7F1-CD537F34A94F}"/>
                  </a:ext>
                </a:extLst>
              </p:cNvPr>
              <p:cNvSpPr txBox="1">
                <a:spLocks noRot="1" noChangeAspect="1" noMove="1" noResize="1" noEditPoints="1" noAdjustHandles="1" noChangeArrowheads="1" noChangeShapeType="1" noTextEdit="1"/>
              </p:cNvSpPr>
              <p:nvPr/>
            </p:nvSpPr>
            <p:spPr>
              <a:xfrm>
                <a:off x="8128230" y="5658361"/>
                <a:ext cx="185948" cy="276999"/>
              </a:xfrm>
              <a:prstGeom prst="rect">
                <a:avLst/>
              </a:prstGeom>
              <a:blipFill>
                <a:blip r:embed="rId15"/>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4F7B24C2-BD34-4E70-BF0C-C729C451361F}"/>
                  </a:ext>
                </a:extLst>
              </p:cNvPr>
              <p:cNvSpPr txBox="1"/>
              <p:nvPr/>
            </p:nvSpPr>
            <p:spPr>
              <a:xfrm>
                <a:off x="8513202" y="526296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4</m:t>
                      </m:r>
                    </m:oMath>
                  </m:oMathPara>
                </a14:m>
                <a:endParaRPr lang="zh-CN" altLang="en-US" dirty="0"/>
              </a:p>
            </p:txBody>
          </p:sp>
        </mc:Choice>
        <mc:Fallback xmlns="">
          <p:sp>
            <p:nvSpPr>
              <p:cNvPr id="83" name="文本框 82">
                <a:extLst>
                  <a:ext uri="{FF2B5EF4-FFF2-40B4-BE49-F238E27FC236}">
                    <a16:creationId xmlns:a16="http://schemas.microsoft.com/office/drawing/2014/main" id="{4F7B24C2-BD34-4E70-BF0C-C729C451361F}"/>
                  </a:ext>
                </a:extLst>
              </p:cNvPr>
              <p:cNvSpPr txBox="1">
                <a:spLocks noRot="1" noChangeAspect="1" noMove="1" noResize="1" noEditPoints="1" noAdjustHandles="1" noChangeArrowheads="1" noChangeShapeType="1" noTextEdit="1"/>
              </p:cNvSpPr>
              <p:nvPr/>
            </p:nvSpPr>
            <p:spPr>
              <a:xfrm>
                <a:off x="8513202" y="5262968"/>
                <a:ext cx="185948" cy="276999"/>
              </a:xfrm>
              <a:prstGeom prst="rect">
                <a:avLst/>
              </a:prstGeom>
              <a:blipFill>
                <a:blip r:embed="rId16"/>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F223A8F0-F8C1-4031-A937-18CEB9F6FDA0}"/>
                  </a:ext>
                </a:extLst>
              </p:cNvPr>
              <p:cNvSpPr txBox="1"/>
              <p:nvPr/>
            </p:nvSpPr>
            <p:spPr>
              <a:xfrm>
                <a:off x="8035256" y="4966975"/>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84" name="文本框 83">
                <a:extLst>
                  <a:ext uri="{FF2B5EF4-FFF2-40B4-BE49-F238E27FC236}">
                    <a16:creationId xmlns:a16="http://schemas.microsoft.com/office/drawing/2014/main" id="{F223A8F0-F8C1-4031-A937-18CEB9F6FDA0}"/>
                  </a:ext>
                </a:extLst>
              </p:cNvPr>
              <p:cNvSpPr txBox="1">
                <a:spLocks noRot="1" noChangeAspect="1" noMove="1" noResize="1" noEditPoints="1" noAdjustHandles="1" noChangeArrowheads="1" noChangeShapeType="1" noTextEdit="1"/>
              </p:cNvSpPr>
              <p:nvPr/>
            </p:nvSpPr>
            <p:spPr>
              <a:xfrm>
                <a:off x="8035256" y="4966975"/>
                <a:ext cx="185948" cy="276999"/>
              </a:xfrm>
              <a:prstGeom prst="rect">
                <a:avLst/>
              </a:prstGeom>
              <a:blipFill>
                <a:blip r:embed="rId17"/>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52CC89F-29F6-4759-B2AD-209F526DEC64}"/>
                  </a:ext>
                </a:extLst>
              </p:cNvPr>
              <p:cNvSpPr txBox="1"/>
              <p:nvPr/>
            </p:nvSpPr>
            <p:spPr>
              <a:xfrm>
                <a:off x="6986967" y="214190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9</m:t>
                      </m:r>
                    </m:oMath>
                  </m:oMathPara>
                </a14:m>
                <a:endParaRPr lang="zh-CN" altLang="en-US" dirty="0"/>
              </a:p>
            </p:txBody>
          </p:sp>
        </mc:Choice>
        <mc:Fallback xmlns="">
          <p:sp>
            <p:nvSpPr>
              <p:cNvPr id="4" name="文本框 3">
                <a:extLst>
                  <a:ext uri="{FF2B5EF4-FFF2-40B4-BE49-F238E27FC236}">
                    <a16:creationId xmlns:a16="http://schemas.microsoft.com/office/drawing/2014/main" id="{A52CC89F-29F6-4759-B2AD-209F526DEC64}"/>
                  </a:ext>
                </a:extLst>
              </p:cNvPr>
              <p:cNvSpPr txBox="1">
                <a:spLocks noRot="1" noChangeAspect="1" noMove="1" noResize="1" noEditPoints="1" noAdjustHandles="1" noChangeArrowheads="1" noChangeShapeType="1" noTextEdit="1"/>
              </p:cNvSpPr>
              <p:nvPr/>
            </p:nvSpPr>
            <p:spPr>
              <a:xfrm>
                <a:off x="6986967" y="2141906"/>
                <a:ext cx="185948" cy="276999"/>
              </a:xfrm>
              <a:prstGeom prst="rect">
                <a:avLst/>
              </a:prstGeom>
              <a:blipFill>
                <a:blip r:embed="rId18"/>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B69E037-D5DD-413C-AB7F-23E4A4C6A7B8}"/>
                  </a:ext>
                </a:extLst>
              </p:cNvPr>
              <p:cNvSpPr txBox="1"/>
              <p:nvPr/>
            </p:nvSpPr>
            <p:spPr>
              <a:xfrm>
                <a:off x="6986967" y="382849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oMath>
                  </m:oMathPara>
                </a14:m>
                <a:endParaRPr lang="zh-CN" altLang="en-US" dirty="0"/>
              </a:p>
            </p:txBody>
          </p:sp>
        </mc:Choice>
        <mc:Fallback xmlns="">
          <p:sp>
            <p:nvSpPr>
              <p:cNvPr id="29" name="文本框 28">
                <a:extLst>
                  <a:ext uri="{FF2B5EF4-FFF2-40B4-BE49-F238E27FC236}">
                    <a16:creationId xmlns:a16="http://schemas.microsoft.com/office/drawing/2014/main" id="{1B69E037-D5DD-413C-AB7F-23E4A4C6A7B8}"/>
                  </a:ext>
                </a:extLst>
              </p:cNvPr>
              <p:cNvSpPr txBox="1">
                <a:spLocks noRot="1" noChangeAspect="1" noMove="1" noResize="1" noEditPoints="1" noAdjustHandles="1" noChangeArrowheads="1" noChangeShapeType="1" noTextEdit="1"/>
              </p:cNvSpPr>
              <p:nvPr/>
            </p:nvSpPr>
            <p:spPr>
              <a:xfrm>
                <a:off x="6986967" y="3828496"/>
                <a:ext cx="185948" cy="276999"/>
              </a:xfrm>
              <a:prstGeom prst="rect">
                <a:avLst/>
              </a:prstGeom>
              <a:blipFill>
                <a:blip r:embed="rId19"/>
                <a:stretch>
                  <a:fillRect l="-25806" r="-2903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E289405-01B2-4910-B678-42DA4057DBB2}"/>
                  </a:ext>
                </a:extLst>
              </p:cNvPr>
              <p:cNvSpPr txBox="1"/>
              <p:nvPr/>
            </p:nvSpPr>
            <p:spPr>
              <a:xfrm>
                <a:off x="6986967" y="55198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30" name="文本框 29">
                <a:extLst>
                  <a:ext uri="{FF2B5EF4-FFF2-40B4-BE49-F238E27FC236}">
                    <a16:creationId xmlns:a16="http://schemas.microsoft.com/office/drawing/2014/main" id="{BE289405-01B2-4910-B678-42DA4057DBB2}"/>
                  </a:ext>
                </a:extLst>
              </p:cNvPr>
              <p:cNvSpPr txBox="1">
                <a:spLocks noRot="1" noChangeAspect="1" noMove="1" noResize="1" noEditPoints="1" noAdjustHandles="1" noChangeArrowheads="1" noChangeShapeType="1" noTextEdit="1"/>
              </p:cNvSpPr>
              <p:nvPr/>
            </p:nvSpPr>
            <p:spPr>
              <a:xfrm>
                <a:off x="6986967" y="5519861"/>
                <a:ext cx="185948" cy="276999"/>
              </a:xfrm>
              <a:prstGeom prst="rect">
                <a:avLst/>
              </a:prstGeom>
              <a:blipFill>
                <a:blip r:embed="rId20"/>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C581BD8-F447-40A0-9EE5-B4E20A37460D}"/>
                  </a:ext>
                </a:extLst>
              </p:cNvPr>
              <p:cNvSpPr txBox="1"/>
              <p:nvPr/>
            </p:nvSpPr>
            <p:spPr>
              <a:xfrm>
                <a:off x="10877650" y="214190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31" name="文本框 30">
                <a:extLst>
                  <a:ext uri="{FF2B5EF4-FFF2-40B4-BE49-F238E27FC236}">
                    <a16:creationId xmlns:a16="http://schemas.microsoft.com/office/drawing/2014/main" id="{FC581BD8-F447-40A0-9EE5-B4E20A37460D}"/>
                  </a:ext>
                </a:extLst>
              </p:cNvPr>
              <p:cNvSpPr txBox="1">
                <a:spLocks noRot="1" noChangeAspect="1" noMove="1" noResize="1" noEditPoints="1" noAdjustHandles="1" noChangeArrowheads="1" noChangeShapeType="1" noTextEdit="1"/>
              </p:cNvSpPr>
              <p:nvPr/>
            </p:nvSpPr>
            <p:spPr>
              <a:xfrm>
                <a:off x="10877650" y="2141906"/>
                <a:ext cx="185948" cy="276999"/>
              </a:xfrm>
              <a:prstGeom prst="rect">
                <a:avLst/>
              </a:prstGeom>
              <a:blipFill>
                <a:blip r:embed="rId21"/>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907B5E1-19E8-4462-8E97-C12EC101E126}"/>
                  </a:ext>
                </a:extLst>
              </p:cNvPr>
              <p:cNvSpPr txBox="1"/>
              <p:nvPr/>
            </p:nvSpPr>
            <p:spPr>
              <a:xfrm>
                <a:off x="10877650" y="382849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32" name="文本框 31">
                <a:extLst>
                  <a:ext uri="{FF2B5EF4-FFF2-40B4-BE49-F238E27FC236}">
                    <a16:creationId xmlns:a16="http://schemas.microsoft.com/office/drawing/2014/main" id="{1907B5E1-19E8-4462-8E97-C12EC101E126}"/>
                  </a:ext>
                </a:extLst>
              </p:cNvPr>
              <p:cNvSpPr txBox="1">
                <a:spLocks noRot="1" noChangeAspect="1" noMove="1" noResize="1" noEditPoints="1" noAdjustHandles="1" noChangeArrowheads="1" noChangeShapeType="1" noTextEdit="1"/>
              </p:cNvSpPr>
              <p:nvPr/>
            </p:nvSpPr>
            <p:spPr>
              <a:xfrm>
                <a:off x="10877650" y="3828496"/>
                <a:ext cx="185948" cy="276999"/>
              </a:xfrm>
              <a:prstGeom prst="rect">
                <a:avLst/>
              </a:prstGeom>
              <a:blipFill>
                <a:blip r:embed="rId22"/>
                <a:stretch>
                  <a:fillRect l="-25806" r="-2903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DE970B1E-19A4-4F5B-ABFD-A84774996DEA}"/>
                  </a:ext>
                </a:extLst>
              </p:cNvPr>
              <p:cNvSpPr txBox="1"/>
              <p:nvPr/>
            </p:nvSpPr>
            <p:spPr>
              <a:xfrm>
                <a:off x="10877650" y="55198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33" name="文本框 32">
                <a:extLst>
                  <a:ext uri="{FF2B5EF4-FFF2-40B4-BE49-F238E27FC236}">
                    <a16:creationId xmlns:a16="http://schemas.microsoft.com/office/drawing/2014/main" id="{DE970B1E-19A4-4F5B-ABFD-A84774996DEA}"/>
                  </a:ext>
                </a:extLst>
              </p:cNvPr>
              <p:cNvSpPr txBox="1">
                <a:spLocks noRot="1" noChangeAspect="1" noMove="1" noResize="1" noEditPoints="1" noAdjustHandles="1" noChangeArrowheads="1" noChangeShapeType="1" noTextEdit="1"/>
              </p:cNvSpPr>
              <p:nvPr/>
            </p:nvSpPr>
            <p:spPr>
              <a:xfrm>
                <a:off x="10877650" y="5519861"/>
                <a:ext cx="185948" cy="276999"/>
              </a:xfrm>
              <a:prstGeom prst="rect">
                <a:avLst/>
              </a:prstGeom>
              <a:blipFill>
                <a:blip r:embed="rId23"/>
                <a:stretch>
                  <a:fillRect l="-25806" r="-29032" b="-8696"/>
                </a:stretch>
              </a:blipFill>
            </p:spPr>
            <p:txBody>
              <a:bodyPr/>
              <a:lstStyle/>
              <a:p>
                <a:r>
                  <a:rPr lang="zh-CN" altLang="en-US">
                    <a:noFill/>
                  </a:rPr>
                  <a:t> </a:t>
                </a:r>
              </a:p>
            </p:txBody>
          </p:sp>
        </mc:Fallback>
      </mc:AlternateContent>
      <p:sp>
        <p:nvSpPr>
          <p:cNvPr id="34" name="椭圆 33">
            <a:hlinkClick r:id="rId24" action="ppaction://hlinksldjump"/>
            <a:extLst>
              <a:ext uri="{FF2B5EF4-FFF2-40B4-BE49-F238E27FC236}">
                <a16:creationId xmlns:a16="http://schemas.microsoft.com/office/drawing/2014/main" id="{371DBD20-2477-455E-8D70-543D56E8763B}"/>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624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grpId="0" nodeType="clickEffect">
                                  <p:stCondLst>
                                    <p:cond delay="0"/>
                                  </p:stCondLst>
                                  <p:childTnLst>
                                    <p:animEffect transition="out" filter="fade">
                                      <p:cBhvr>
                                        <p:cTn id="46" dur="500" tmFilter="0, 0; .2, .5; .8, .5; 1, 0"/>
                                        <p:tgtEl>
                                          <p:spTgt spid="5">
                                            <p:bg/>
                                          </p:spTgt>
                                        </p:tgtEl>
                                      </p:cBhvr>
                                    </p:animEffect>
                                    <p:animScale>
                                      <p:cBhvr>
                                        <p:cTn id="47" dur="250" autoRev="1" fill="hold"/>
                                        <p:tgtEl>
                                          <p:spTgt spid="5">
                                            <p:bg/>
                                          </p:spTgt>
                                        </p:tgtEl>
                                      </p:cBhvr>
                                      <p:by x="105000" y="105000"/>
                                    </p:animScale>
                                  </p:childTnLst>
                                </p:cTn>
                              </p:par>
                              <p:par>
                                <p:cTn id="48" presetID="26" presetClass="emph" presetSubtype="0" fill="hold" grpId="0" nodeType="withEffect">
                                  <p:stCondLst>
                                    <p:cond delay="0"/>
                                  </p:stCondLst>
                                  <p:childTnLst>
                                    <p:animEffect transition="out" filter="fade">
                                      <p:cBhvr>
                                        <p:cTn id="49" dur="500" tmFilter="0, 0; .2, .5; .8, .5; 1, 0"/>
                                        <p:tgtEl>
                                          <p:spTgt spid="5">
                                            <p:txEl>
                                              <p:pRg st="0" end="0"/>
                                            </p:txEl>
                                          </p:spTgt>
                                        </p:tgtEl>
                                      </p:cBhvr>
                                    </p:animEffect>
                                    <p:animScale>
                                      <p:cBhvr>
                                        <p:cTn id="50" dur="250" autoRev="1" fill="hold"/>
                                        <p:tgtEl>
                                          <p:spTgt spid="5">
                                            <p:txEl>
                                              <p:pRg st="0" end="0"/>
                                            </p:txEl>
                                          </p:spTgt>
                                        </p:tgtEl>
                                      </p:cBhvr>
                                      <p:by x="105000" y="105000"/>
                                    </p:animScale>
                                  </p:childTnLst>
                                </p:cTn>
                              </p:par>
                              <p:par>
                                <p:cTn id="51" presetID="7" presetClass="emph" presetSubtype="2" fill="hold" nodeType="withEffect">
                                  <p:stCondLst>
                                    <p:cond delay="0"/>
                                  </p:stCondLst>
                                  <p:childTnLst>
                                    <p:animClr clrSpc="rgb" dir="cw">
                                      <p:cBhvr>
                                        <p:cTn id="52" dur="500" fill="hold"/>
                                        <p:tgtEl>
                                          <p:spTgt spid="14"/>
                                        </p:tgtEl>
                                        <p:attrNameLst>
                                          <p:attrName>stroke.color</p:attrName>
                                        </p:attrNameLst>
                                      </p:cBhvr>
                                      <p:to>
                                        <a:srgbClr val="00B050"/>
                                      </p:to>
                                    </p:animClr>
                                    <p:set>
                                      <p:cBhvr>
                                        <p:cTn id="53" dur="500" fill="hold"/>
                                        <p:tgtEl>
                                          <p:spTgt spid="14"/>
                                        </p:tgtEl>
                                        <p:attrNameLst>
                                          <p:attrName>stroke.on</p:attrName>
                                        </p:attrNameLst>
                                      </p:cBhvr>
                                      <p:to>
                                        <p:strVal val="true"/>
                                      </p:to>
                                    </p:set>
                                  </p:childTnLst>
                                </p:cTn>
                              </p:par>
                              <p:par>
                                <p:cTn id="54" presetID="26" presetClass="emph" presetSubtype="0" fill="hold" grpId="0" nodeType="withEffect">
                                  <p:stCondLst>
                                    <p:cond delay="0"/>
                                  </p:stCondLst>
                                  <p:childTnLst>
                                    <p:animEffect transition="out" filter="fade">
                                      <p:cBhvr>
                                        <p:cTn id="55" dur="500" tmFilter="0, 0; .2, .5; .8, .5; 1, 0"/>
                                        <p:tgtEl>
                                          <p:spTgt spid="9">
                                            <p:bg/>
                                          </p:spTgt>
                                        </p:tgtEl>
                                      </p:cBhvr>
                                    </p:animEffect>
                                    <p:animScale>
                                      <p:cBhvr>
                                        <p:cTn id="56" dur="250" autoRev="1" fill="hold"/>
                                        <p:tgtEl>
                                          <p:spTgt spid="9">
                                            <p:bg/>
                                          </p:spTgt>
                                        </p:tgtEl>
                                      </p:cBhvr>
                                      <p:by x="105000" y="105000"/>
                                    </p:animScale>
                                  </p:childTnLst>
                                </p:cTn>
                              </p:par>
                              <p:par>
                                <p:cTn id="57" presetID="26" presetClass="emph" presetSubtype="0" fill="hold" grpId="0" nodeType="withEffect">
                                  <p:stCondLst>
                                    <p:cond delay="0"/>
                                  </p:stCondLst>
                                  <p:childTnLst>
                                    <p:animEffect transition="out" filter="fade">
                                      <p:cBhvr>
                                        <p:cTn id="58" dur="500" tmFilter="0, 0; .2, .5; .8, .5; 1, 0"/>
                                        <p:tgtEl>
                                          <p:spTgt spid="9">
                                            <p:txEl>
                                              <p:pRg st="0" end="0"/>
                                            </p:txEl>
                                          </p:spTgt>
                                        </p:tgtEl>
                                      </p:cBhvr>
                                    </p:animEffect>
                                    <p:animScale>
                                      <p:cBhvr>
                                        <p:cTn id="59" dur="250" autoRev="1" fill="hold"/>
                                        <p:tgtEl>
                                          <p:spTgt spid="9">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P spid="9" grpId="0" uiExpand="1" build="allAtOnce" animBg="1"/>
      <p:bldP spid="4" grpId="0"/>
      <p:bldP spid="29" grpId="0"/>
      <p:bldP spid="30" grpId="0"/>
      <p:bldP spid="31"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2EFFD-2CCB-4219-A9CD-A0CDF64FF698}"/>
              </a:ext>
            </a:extLst>
          </p:cNvPr>
          <p:cNvSpPr>
            <a:spLocks noGrp="1"/>
          </p:cNvSpPr>
          <p:nvPr>
            <p:ph type="title"/>
          </p:nvPr>
        </p:nvSpPr>
        <p:spPr/>
        <p:txBody>
          <a:bodyPr/>
          <a:lstStyle/>
          <a:p>
            <a:r>
              <a:rPr lang="zh-CN" altLang="en-US" dirty="0"/>
              <a:t>二分图带权匹配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4032C7-9011-4F3A-A560-41C78C4D3CE7}"/>
                  </a:ext>
                </a:extLst>
              </p:cNvPr>
              <p:cNvSpPr>
                <a:spLocks noGrp="1"/>
              </p:cNvSpPr>
              <p:nvPr>
                <p:ph idx="1"/>
              </p:nvPr>
            </p:nvSpPr>
            <p:spPr>
              <a:xfrm>
                <a:off x="1069848" y="2121408"/>
                <a:ext cx="5552894" cy="4050792"/>
              </a:xfrm>
            </p:spPr>
            <p:txBody>
              <a:bodyPr>
                <a:normAutofit/>
              </a:bodyPr>
              <a:lstStyle/>
              <a:p>
                <a:r>
                  <a:rPr lang="zh-CN" altLang="en-US" sz="2200" dirty="0">
                    <a:latin typeface="等线" panose="02010600030101010101" pitchFamily="2" charset="-122"/>
                    <a:ea typeface="等线" panose="02010600030101010101" pitchFamily="2" charset="-122"/>
                  </a:rPr>
                  <a:t>但是到</a:t>
                </a:r>
                <a14:m>
                  <m:oMath xmlns:m="http://schemas.openxmlformats.org/officeDocument/2006/math">
                    <m:r>
                      <a:rPr lang="en-US" altLang="zh-CN" sz="2200" dirty="0">
                        <a:latin typeface="Cambria Math" panose="02040503050406030204" pitchFamily="18" charset="0"/>
                        <a:ea typeface="等线" panose="02010600030101010101" pitchFamily="2" charset="-122"/>
                      </a:rPr>
                      <m:t>2</m:t>
                    </m:r>
                  </m:oMath>
                </a14:m>
                <a:r>
                  <a:rPr lang="zh-CN" altLang="en-US" sz="2200" dirty="0">
                    <a:latin typeface="等线" panose="02010600030101010101" pitchFamily="2" charset="-122"/>
                    <a:ea typeface="等线" panose="02010600030101010101" pitchFamily="2" charset="-122"/>
                  </a:rPr>
                  <a:t>号点的时候，它所希望匹配上的边另一端的</a:t>
                </a:r>
                <a14:m>
                  <m:oMath xmlns:m="http://schemas.openxmlformats.org/officeDocument/2006/math">
                    <m:r>
                      <a:rPr lang="en-US" altLang="zh-CN" sz="2200" dirty="0">
                        <a:latin typeface="Cambria Math" panose="02040503050406030204" pitchFamily="18" charset="0"/>
                        <a:ea typeface="等线" panose="02010600030101010101" pitchFamily="2" charset="-122"/>
                      </a:rPr>
                      <m:t>4</m:t>
                    </m:r>
                  </m:oMath>
                </a14:m>
                <a:r>
                  <a:rPr lang="zh-CN" altLang="en-US" sz="2200" dirty="0">
                    <a:latin typeface="等线" panose="02010600030101010101" pitchFamily="2" charset="-122"/>
                    <a:ea typeface="等线" panose="02010600030101010101" pitchFamily="2" charset="-122"/>
                  </a:rPr>
                  <a:t>号点已经被匹配，它找到</a:t>
                </a:r>
                <a14:m>
                  <m:oMath xmlns:m="http://schemas.openxmlformats.org/officeDocument/2006/math">
                    <m:r>
                      <a:rPr lang="en-US" altLang="zh-CN" sz="220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号点请求更改匹配却不能成功。</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这时候，</a:t>
                </a:r>
                <a14:m>
                  <m:oMath xmlns:m="http://schemas.openxmlformats.org/officeDocument/2006/math">
                    <m:r>
                      <a:rPr lang="en-US" altLang="zh-CN" sz="2200">
                        <a:latin typeface="Cambria Math" panose="02040503050406030204" pitchFamily="18" charset="0"/>
                        <a:ea typeface="等线" panose="02010600030101010101" pitchFamily="2" charset="-122"/>
                      </a:rPr>
                      <m:t>1,2</m:t>
                    </m:r>
                  </m:oMath>
                </a14:m>
                <a:r>
                  <a:rPr lang="zh-CN" altLang="en-US" sz="2200" dirty="0">
                    <a:latin typeface="等线" panose="02010600030101010101" pitchFamily="2" charset="-122"/>
                    <a:ea typeface="等线" panose="02010600030101010101" pitchFamily="2" charset="-122"/>
                  </a:rPr>
                  <a:t>号点发生了竞争，而</a:t>
                </a:r>
                <a14:m>
                  <m:oMath xmlns:m="http://schemas.openxmlformats.org/officeDocument/2006/math">
                    <m:r>
                      <a:rPr lang="en-US" altLang="zh-CN" sz="2200">
                        <a:latin typeface="Cambria Math" panose="02040503050406030204" pitchFamily="18" charset="0"/>
                        <a:ea typeface="等线" panose="02010600030101010101" pitchFamily="2" charset="-122"/>
                      </a:rPr>
                      <m:t>4</m:t>
                    </m:r>
                  </m:oMath>
                </a14:m>
                <a:r>
                  <a:rPr lang="zh-CN" altLang="en-US" sz="2200" dirty="0">
                    <a:latin typeface="等线" panose="02010600030101010101" pitchFamily="2" charset="-122"/>
                    <a:ea typeface="等线" panose="02010600030101010101" pitchFamily="2" charset="-122"/>
                  </a:rPr>
                  <a:t>号点成为热门的匹配对象。</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a:latin typeface="Cambria Math" panose="02040503050406030204" pitchFamily="18" charset="0"/>
                        <a:ea typeface="等线" panose="02010600030101010101" pitchFamily="2" charset="-122"/>
                      </a:rPr>
                      <m:t>1,2</m:t>
                    </m:r>
                  </m:oMath>
                </a14:m>
                <a:r>
                  <a:rPr lang="zh-CN" altLang="en-US" sz="2200" dirty="0">
                    <a:latin typeface="等线" panose="02010600030101010101" pitchFamily="2" charset="-122"/>
                    <a:ea typeface="等线" panose="02010600030101010101" pitchFamily="2" charset="-122"/>
                  </a:rPr>
                  <a:t>号点希望有更多的边能满足它们的期望，以便它们能够匹配。</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a:latin typeface="Cambria Math" panose="02040503050406030204" pitchFamily="18" charset="0"/>
                        <a:ea typeface="等线" panose="02010600030101010101" pitchFamily="2" charset="-122"/>
                      </a:rPr>
                      <m:t>4</m:t>
                    </m:r>
                  </m:oMath>
                </a14:m>
                <a:r>
                  <a:rPr lang="zh-CN" altLang="en-US" sz="2200" dirty="0">
                    <a:latin typeface="等线" panose="02010600030101010101" pitchFamily="2" charset="-122"/>
                    <a:ea typeface="等线" panose="02010600030101010101" pitchFamily="2" charset="-122"/>
                  </a:rPr>
                  <a:t>号点要抬高自己的期望，以便能匹配上更好的边。</a:t>
                </a:r>
                <a:endParaRPr lang="en-US" altLang="zh-CN" sz="22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764032C7-9011-4F3A-A560-41C78C4D3CE7}"/>
                  </a:ext>
                </a:extLst>
              </p:cNvPr>
              <p:cNvSpPr>
                <a:spLocks noGrp="1" noRot="1" noChangeAspect="1" noMove="1" noResize="1" noEditPoints="1" noAdjustHandles="1" noChangeArrowheads="1" noChangeShapeType="1" noTextEdit="1"/>
              </p:cNvSpPr>
              <p:nvPr>
                <p:ph idx="1"/>
              </p:nvPr>
            </p:nvSpPr>
            <p:spPr>
              <a:xfrm>
                <a:off x="1069848" y="2121408"/>
                <a:ext cx="5552894" cy="4050792"/>
              </a:xfrm>
              <a:blipFill>
                <a:blip r:embed="rId2"/>
                <a:stretch>
                  <a:fillRect l="-769" t="-1805" r="-63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E2901189-BBA9-4FA3-BA26-699E88912B6D}"/>
                  </a:ext>
                </a:extLst>
              </p:cNvPr>
              <p:cNvSpPr/>
              <p:nvPr/>
            </p:nvSpPr>
            <p:spPr>
              <a:xfrm>
                <a:off x="7235300"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1</m:t>
                      </m:r>
                    </m:oMath>
                  </m:oMathPara>
                </a14:m>
                <a:endParaRPr lang="zh-CN" altLang="en-US" dirty="0"/>
              </a:p>
            </p:txBody>
          </p:sp>
        </mc:Choice>
        <mc:Fallback xmlns="">
          <p:sp>
            <p:nvSpPr>
              <p:cNvPr id="28" name="椭圆 27">
                <a:extLst>
                  <a:ext uri="{FF2B5EF4-FFF2-40B4-BE49-F238E27FC236}">
                    <a16:creationId xmlns:a16="http://schemas.microsoft.com/office/drawing/2014/main" id="{E2901189-BBA9-4FA3-BA26-699E88912B6D}"/>
                  </a:ext>
                </a:extLst>
              </p:cNvPr>
              <p:cNvSpPr>
                <a:spLocks noRot="1" noChangeAspect="1" noMove="1" noResize="1" noEditPoints="1" noAdjustHandles="1" noChangeArrowheads="1" noChangeShapeType="1" noTextEdit="1"/>
              </p:cNvSpPr>
              <p:nvPr/>
            </p:nvSpPr>
            <p:spPr>
              <a:xfrm>
                <a:off x="7235300" y="1889789"/>
                <a:ext cx="781235" cy="78123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9DDB3678-8BF7-4836-80D0-85966A0B503D}"/>
                  </a:ext>
                </a:extLst>
              </p:cNvPr>
              <p:cNvSpPr/>
              <p:nvPr/>
            </p:nvSpPr>
            <p:spPr>
              <a:xfrm>
                <a:off x="7235300"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2</m:t>
                      </m:r>
                    </m:oMath>
                  </m:oMathPara>
                </a14:m>
                <a:endParaRPr lang="zh-CN" altLang="en-US" dirty="0"/>
              </a:p>
            </p:txBody>
          </p:sp>
        </mc:Choice>
        <mc:Fallback xmlns="">
          <p:sp>
            <p:nvSpPr>
              <p:cNvPr id="29" name="椭圆 28">
                <a:extLst>
                  <a:ext uri="{FF2B5EF4-FFF2-40B4-BE49-F238E27FC236}">
                    <a16:creationId xmlns:a16="http://schemas.microsoft.com/office/drawing/2014/main" id="{9DDB3678-8BF7-4836-80D0-85966A0B503D}"/>
                  </a:ext>
                </a:extLst>
              </p:cNvPr>
              <p:cNvSpPr>
                <a:spLocks noRot="1" noChangeAspect="1" noMove="1" noResize="1" noEditPoints="1" noAdjustHandles="1" noChangeArrowheads="1" noChangeShapeType="1" noTextEdit="1"/>
              </p:cNvSpPr>
              <p:nvPr/>
            </p:nvSpPr>
            <p:spPr>
              <a:xfrm>
                <a:off x="7235300" y="3576378"/>
                <a:ext cx="781235" cy="78123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9D05E2D9-3676-4B08-8EFB-9015554FA017}"/>
                  </a:ext>
                </a:extLst>
              </p:cNvPr>
              <p:cNvSpPr/>
              <p:nvPr/>
            </p:nvSpPr>
            <p:spPr>
              <a:xfrm>
                <a:off x="7235300"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3</m:t>
                      </m:r>
                    </m:oMath>
                  </m:oMathPara>
                </a14:m>
                <a:endParaRPr lang="zh-CN" altLang="en-US" dirty="0"/>
              </a:p>
            </p:txBody>
          </p:sp>
        </mc:Choice>
        <mc:Fallback xmlns="">
          <p:sp>
            <p:nvSpPr>
              <p:cNvPr id="30" name="椭圆 29">
                <a:extLst>
                  <a:ext uri="{FF2B5EF4-FFF2-40B4-BE49-F238E27FC236}">
                    <a16:creationId xmlns:a16="http://schemas.microsoft.com/office/drawing/2014/main" id="{9D05E2D9-3676-4B08-8EFB-9015554FA017}"/>
                  </a:ext>
                </a:extLst>
              </p:cNvPr>
              <p:cNvSpPr>
                <a:spLocks noRot="1" noChangeAspect="1" noMove="1" noResize="1" noEditPoints="1" noAdjustHandles="1" noChangeArrowheads="1" noChangeShapeType="1" noTextEdit="1"/>
              </p:cNvSpPr>
              <p:nvPr/>
            </p:nvSpPr>
            <p:spPr>
              <a:xfrm>
                <a:off x="7235300" y="5267743"/>
                <a:ext cx="781235" cy="78123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EAA84CE0-D416-428A-A087-870BE0648604}"/>
                  </a:ext>
                </a:extLst>
              </p:cNvPr>
              <p:cNvSpPr/>
              <p:nvPr/>
            </p:nvSpPr>
            <p:spPr>
              <a:xfrm>
                <a:off x="10031766"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4</m:t>
                      </m:r>
                    </m:oMath>
                  </m:oMathPara>
                </a14:m>
                <a:endParaRPr lang="zh-CN" altLang="en-US" dirty="0"/>
              </a:p>
            </p:txBody>
          </p:sp>
        </mc:Choice>
        <mc:Fallback xmlns="">
          <p:sp>
            <p:nvSpPr>
              <p:cNvPr id="31" name="椭圆 30">
                <a:extLst>
                  <a:ext uri="{FF2B5EF4-FFF2-40B4-BE49-F238E27FC236}">
                    <a16:creationId xmlns:a16="http://schemas.microsoft.com/office/drawing/2014/main" id="{EAA84CE0-D416-428A-A087-870BE0648604}"/>
                  </a:ext>
                </a:extLst>
              </p:cNvPr>
              <p:cNvSpPr>
                <a:spLocks noRot="1" noChangeAspect="1" noMove="1" noResize="1" noEditPoints="1" noAdjustHandles="1" noChangeArrowheads="1" noChangeShapeType="1" noTextEdit="1"/>
              </p:cNvSpPr>
              <p:nvPr/>
            </p:nvSpPr>
            <p:spPr>
              <a:xfrm>
                <a:off x="10031766" y="1889789"/>
                <a:ext cx="781235" cy="78123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9E349246-8C5F-4614-9060-EB298DA09AF8}"/>
                  </a:ext>
                </a:extLst>
              </p:cNvPr>
              <p:cNvSpPr/>
              <p:nvPr/>
            </p:nvSpPr>
            <p:spPr>
              <a:xfrm>
                <a:off x="10031766"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5</m:t>
                      </m:r>
                    </m:oMath>
                  </m:oMathPara>
                </a14:m>
                <a:endParaRPr lang="zh-CN" altLang="en-US" dirty="0"/>
              </a:p>
            </p:txBody>
          </p:sp>
        </mc:Choice>
        <mc:Fallback xmlns="">
          <p:sp>
            <p:nvSpPr>
              <p:cNvPr id="32" name="椭圆 31">
                <a:extLst>
                  <a:ext uri="{FF2B5EF4-FFF2-40B4-BE49-F238E27FC236}">
                    <a16:creationId xmlns:a16="http://schemas.microsoft.com/office/drawing/2014/main" id="{9E349246-8C5F-4614-9060-EB298DA09AF8}"/>
                  </a:ext>
                </a:extLst>
              </p:cNvPr>
              <p:cNvSpPr>
                <a:spLocks noRot="1" noChangeAspect="1" noMove="1" noResize="1" noEditPoints="1" noAdjustHandles="1" noChangeArrowheads="1" noChangeShapeType="1" noTextEdit="1"/>
              </p:cNvSpPr>
              <p:nvPr/>
            </p:nvSpPr>
            <p:spPr>
              <a:xfrm>
                <a:off x="10031766" y="3576378"/>
                <a:ext cx="781235" cy="78123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6601D1B7-7F74-4373-977B-7118B55B56C8}"/>
                  </a:ext>
                </a:extLst>
              </p:cNvPr>
              <p:cNvSpPr/>
              <p:nvPr/>
            </p:nvSpPr>
            <p:spPr>
              <a:xfrm>
                <a:off x="10031766"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6</m:t>
                      </m:r>
                    </m:oMath>
                  </m:oMathPara>
                </a14:m>
                <a:endParaRPr lang="zh-CN" altLang="en-US" dirty="0"/>
              </a:p>
            </p:txBody>
          </p:sp>
        </mc:Choice>
        <mc:Fallback xmlns="">
          <p:sp>
            <p:nvSpPr>
              <p:cNvPr id="33" name="椭圆 32">
                <a:extLst>
                  <a:ext uri="{FF2B5EF4-FFF2-40B4-BE49-F238E27FC236}">
                    <a16:creationId xmlns:a16="http://schemas.microsoft.com/office/drawing/2014/main" id="{6601D1B7-7F74-4373-977B-7118B55B56C8}"/>
                  </a:ext>
                </a:extLst>
              </p:cNvPr>
              <p:cNvSpPr>
                <a:spLocks noRot="1" noChangeAspect="1" noMove="1" noResize="1" noEditPoints="1" noAdjustHandles="1" noChangeArrowheads="1" noChangeShapeType="1" noTextEdit="1"/>
              </p:cNvSpPr>
              <p:nvPr/>
            </p:nvSpPr>
            <p:spPr>
              <a:xfrm>
                <a:off x="10031766" y="5267743"/>
                <a:ext cx="781235" cy="781235"/>
              </a:xfrm>
              <a:prstGeom prst="ellipse">
                <a:avLst/>
              </a:prstGeom>
              <a:blipFill>
                <a:blip r:embed="rId8"/>
                <a:stretch>
                  <a:fillRect/>
                </a:stretch>
              </a:blipFill>
            </p:spPr>
            <p:txBody>
              <a:bodyPr/>
              <a:lstStyle/>
              <a:p>
                <a:r>
                  <a:rPr lang="zh-CN" altLang="en-US">
                    <a:noFill/>
                  </a:rPr>
                  <a:t> </a:t>
                </a:r>
              </a:p>
            </p:txBody>
          </p:sp>
        </mc:Fallback>
      </mc:AlternateContent>
      <p:cxnSp>
        <p:nvCxnSpPr>
          <p:cNvPr id="34" name="直接连接符 33">
            <a:extLst>
              <a:ext uri="{FF2B5EF4-FFF2-40B4-BE49-F238E27FC236}">
                <a16:creationId xmlns:a16="http://schemas.microsoft.com/office/drawing/2014/main" id="{A3C08BDB-0329-456A-AFE2-E31C88AAD355}"/>
              </a:ext>
            </a:extLst>
          </p:cNvPr>
          <p:cNvCxnSpPr>
            <a:stCxn id="28" idx="6"/>
            <a:endCxn id="31" idx="2"/>
          </p:cNvCxnSpPr>
          <p:nvPr/>
        </p:nvCxnSpPr>
        <p:spPr>
          <a:xfrm>
            <a:off x="8016535" y="2280407"/>
            <a:ext cx="2015231"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67F95D2-851C-47E0-AC82-AD3357EA9C51}"/>
              </a:ext>
            </a:extLst>
          </p:cNvPr>
          <p:cNvCxnSpPr>
            <a:stCxn id="29" idx="6"/>
            <a:endCxn id="31" idx="2"/>
          </p:cNvCxnSpPr>
          <p:nvPr/>
        </p:nvCxnSpPr>
        <p:spPr>
          <a:xfrm flipV="1">
            <a:off x="8016535" y="2280407"/>
            <a:ext cx="2015231" cy="16865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991E026-24AA-4544-89CF-165636F6B34D}"/>
              </a:ext>
            </a:extLst>
          </p:cNvPr>
          <p:cNvCxnSpPr>
            <a:cxnSpLocks/>
            <a:stCxn id="31" idx="2"/>
            <a:endCxn id="30" idx="6"/>
          </p:cNvCxnSpPr>
          <p:nvPr/>
        </p:nvCxnSpPr>
        <p:spPr>
          <a:xfrm flipH="1">
            <a:off x="8016535" y="2280407"/>
            <a:ext cx="2015231" cy="33779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F9AE722-2FE0-481D-9857-F8C50E35CC0C}"/>
              </a:ext>
            </a:extLst>
          </p:cNvPr>
          <p:cNvCxnSpPr>
            <a:cxnSpLocks/>
            <a:stCxn id="29" idx="6"/>
            <a:endCxn id="32" idx="2"/>
          </p:cNvCxnSpPr>
          <p:nvPr/>
        </p:nvCxnSpPr>
        <p:spPr>
          <a:xfrm>
            <a:off x="8016535" y="3966996"/>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5C84E9B-4DAF-429A-953E-D0E15473B20A}"/>
              </a:ext>
            </a:extLst>
          </p:cNvPr>
          <p:cNvCxnSpPr>
            <a:cxnSpLocks/>
            <a:stCxn id="30" idx="6"/>
            <a:endCxn id="33" idx="2"/>
          </p:cNvCxnSpPr>
          <p:nvPr/>
        </p:nvCxnSpPr>
        <p:spPr>
          <a:xfrm>
            <a:off x="8016535" y="5658361"/>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3089595-F854-4544-9F2D-3C80641238B3}"/>
              </a:ext>
            </a:extLst>
          </p:cNvPr>
          <p:cNvCxnSpPr>
            <a:cxnSpLocks/>
            <a:stCxn id="30" idx="6"/>
            <a:endCxn id="32" idx="2"/>
          </p:cNvCxnSpPr>
          <p:nvPr/>
        </p:nvCxnSpPr>
        <p:spPr>
          <a:xfrm flipV="1">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4345FE5-C65A-4FE7-8876-F31DEDB93658}"/>
              </a:ext>
            </a:extLst>
          </p:cNvPr>
          <p:cNvCxnSpPr>
            <a:stCxn id="28" idx="6"/>
            <a:endCxn id="32" idx="2"/>
          </p:cNvCxnSpPr>
          <p:nvPr/>
        </p:nvCxnSpPr>
        <p:spPr>
          <a:xfrm>
            <a:off x="8016535" y="2280407"/>
            <a:ext cx="2015231" cy="16865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32139CB-35A8-4644-B416-24A974D07175}"/>
              </a:ext>
            </a:extLst>
          </p:cNvPr>
          <p:cNvCxnSpPr>
            <a:stCxn id="29" idx="6"/>
            <a:endCxn id="33" idx="2"/>
          </p:cNvCxnSpPr>
          <p:nvPr/>
        </p:nvCxnSpPr>
        <p:spPr>
          <a:xfrm>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1F509DE-2F0A-46A5-BEC9-3C7517034EB7}"/>
              </a:ext>
            </a:extLst>
          </p:cNvPr>
          <p:cNvCxnSpPr>
            <a:stCxn id="28" idx="6"/>
            <a:endCxn id="33" idx="2"/>
          </p:cNvCxnSpPr>
          <p:nvPr/>
        </p:nvCxnSpPr>
        <p:spPr>
          <a:xfrm>
            <a:off x="8016535" y="2280407"/>
            <a:ext cx="2015231" cy="3377954"/>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5CA9CAB6-79CC-4890-BC85-2C420314F487}"/>
                  </a:ext>
                </a:extLst>
              </p:cNvPr>
              <p:cNvSpPr txBox="1"/>
              <p:nvPr/>
            </p:nvSpPr>
            <p:spPr>
              <a:xfrm>
                <a:off x="8141306" y="196700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9</m:t>
                      </m:r>
                    </m:oMath>
                  </m:oMathPara>
                </a14:m>
                <a:endParaRPr lang="zh-CN" altLang="en-US" dirty="0"/>
              </a:p>
            </p:txBody>
          </p:sp>
        </mc:Choice>
        <mc:Fallback xmlns="">
          <p:sp>
            <p:nvSpPr>
              <p:cNvPr id="46" name="文本框 45">
                <a:extLst>
                  <a:ext uri="{FF2B5EF4-FFF2-40B4-BE49-F238E27FC236}">
                    <a16:creationId xmlns:a16="http://schemas.microsoft.com/office/drawing/2014/main" id="{5CA9CAB6-79CC-4890-BC85-2C420314F487}"/>
                  </a:ext>
                </a:extLst>
              </p:cNvPr>
              <p:cNvSpPr txBox="1">
                <a:spLocks noRot="1" noChangeAspect="1" noMove="1" noResize="1" noEditPoints="1" noAdjustHandles="1" noChangeArrowheads="1" noChangeShapeType="1" noTextEdit="1"/>
              </p:cNvSpPr>
              <p:nvPr/>
            </p:nvSpPr>
            <p:spPr>
              <a:xfrm>
                <a:off x="8141306" y="1967001"/>
                <a:ext cx="185948" cy="276999"/>
              </a:xfrm>
              <a:prstGeom prst="rect">
                <a:avLst/>
              </a:prstGeom>
              <a:blipFill>
                <a:blip r:embed="rId9"/>
                <a:stretch>
                  <a:fillRect l="-30000" r="-30000"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B2A7111E-EC8C-4DFC-99AA-00108A94BE85}"/>
                  </a:ext>
                </a:extLst>
              </p:cNvPr>
              <p:cNvSpPr txBox="1"/>
              <p:nvPr/>
            </p:nvSpPr>
            <p:spPr>
              <a:xfrm>
                <a:off x="8128230" y="343787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oMath>
                  </m:oMathPara>
                </a14:m>
                <a:endParaRPr lang="zh-CN" altLang="en-US" dirty="0"/>
              </a:p>
            </p:txBody>
          </p:sp>
        </mc:Choice>
        <mc:Fallback xmlns="">
          <p:sp>
            <p:nvSpPr>
              <p:cNvPr id="47" name="文本框 46">
                <a:extLst>
                  <a:ext uri="{FF2B5EF4-FFF2-40B4-BE49-F238E27FC236}">
                    <a16:creationId xmlns:a16="http://schemas.microsoft.com/office/drawing/2014/main" id="{B2A7111E-EC8C-4DFC-99AA-00108A94BE85}"/>
                  </a:ext>
                </a:extLst>
              </p:cNvPr>
              <p:cNvSpPr txBox="1">
                <a:spLocks noRot="1" noChangeAspect="1" noMove="1" noResize="1" noEditPoints="1" noAdjustHandles="1" noChangeArrowheads="1" noChangeShapeType="1" noTextEdit="1"/>
              </p:cNvSpPr>
              <p:nvPr/>
            </p:nvSpPr>
            <p:spPr>
              <a:xfrm>
                <a:off x="8128230" y="3437878"/>
                <a:ext cx="185948" cy="276999"/>
              </a:xfrm>
              <a:prstGeom prst="rect">
                <a:avLst/>
              </a:prstGeom>
              <a:blipFill>
                <a:blip r:embed="rId10"/>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F0093E0A-3356-4968-B169-BEC6D80C52B3}"/>
                  </a:ext>
                </a:extLst>
              </p:cNvPr>
              <p:cNvSpPr txBox="1"/>
              <p:nvPr/>
            </p:nvSpPr>
            <p:spPr>
              <a:xfrm>
                <a:off x="8048332" y="263461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8" name="文本框 47">
                <a:extLst>
                  <a:ext uri="{FF2B5EF4-FFF2-40B4-BE49-F238E27FC236}">
                    <a16:creationId xmlns:a16="http://schemas.microsoft.com/office/drawing/2014/main" id="{F0093E0A-3356-4968-B169-BEC6D80C52B3}"/>
                  </a:ext>
                </a:extLst>
              </p:cNvPr>
              <p:cNvSpPr txBox="1">
                <a:spLocks noRot="1" noChangeAspect="1" noMove="1" noResize="1" noEditPoints="1" noAdjustHandles="1" noChangeArrowheads="1" noChangeShapeType="1" noTextEdit="1"/>
              </p:cNvSpPr>
              <p:nvPr/>
            </p:nvSpPr>
            <p:spPr>
              <a:xfrm>
                <a:off x="8048332" y="2634618"/>
                <a:ext cx="185948" cy="276999"/>
              </a:xfrm>
              <a:prstGeom prst="rect">
                <a:avLst/>
              </a:prstGeom>
              <a:blipFill>
                <a:blip r:embed="rId11"/>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689467A-98C8-48A4-B64D-1C837B21D196}"/>
                  </a:ext>
                </a:extLst>
              </p:cNvPr>
              <p:cNvSpPr txBox="1"/>
              <p:nvPr/>
            </p:nvSpPr>
            <p:spPr>
              <a:xfrm>
                <a:off x="8420228" y="233721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49" name="文本框 48">
                <a:extLst>
                  <a:ext uri="{FF2B5EF4-FFF2-40B4-BE49-F238E27FC236}">
                    <a16:creationId xmlns:a16="http://schemas.microsoft.com/office/drawing/2014/main" id="{0689467A-98C8-48A4-B64D-1C837B21D196}"/>
                  </a:ext>
                </a:extLst>
              </p:cNvPr>
              <p:cNvSpPr txBox="1">
                <a:spLocks noRot="1" noChangeAspect="1" noMove="1" noResize="1" noEditPoints="1" noAdjustHandles="1" noChangeArrowheads="1" noChangeShapeType="1" noTextEdit="1"/>
              </p:cNvSpPr>
              <p:nvPr/>
            </p:nvSpPr>
            <p:spPr>
              <a:xfrm>
                <a:off x="8420228" y="2337216"/>
                <a:ext cx="185948" cy="276999"/>
              </a:xfrm>
              <a:prstGeom prst="rect">
                <a:avLst/>
              </a:prstGeom>
              <a:blipFill>
                <a:blip r:embed="rId12"/>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8EA4C64D-0CAD-4B50-B909-5F965A8A01DA}"/>
                  </a:ext>
                </a:extLst>
              </p:cNvPr>
              <p:cNvSpPr txBox="1"/>
              <p:nvPr/>
            </p:nvSpPr>
            <p:spPr>
              <a:xfrm>
                <a:off x="8154382" y="4207589"/>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oMath>
                  </m:oMathPara>
                </a14:m>
                <a:endParaRPr lang="zh-CN" altLang="en-US" dirty="0"/>
              </a:p>
            </p:txBody>
          </p:sp>
        </mc:Choice>
        <mc:Fallback xmlns="">
          <p:sp>
            <p:nvSpPr>
              <p:cNvPr id="50" name="文本框 49">
                <a:extLst>
                  <a:ext uri="{FF2B5EF4-FFF2-40B4-BE49-F238E27FC236}">
                    <a16:creationId xmlns:a16="http://schemas.microsoft.com/office/drawing/2014/main" id="{8EA4C64D-0CAD-4B50-B909-5F965A8A01DA}"/>
                  </a:ext>
                </a:extLst>
              </p:cNvPr>
              <p:cNvSpPr txBox="1">
                <a:spLocks noRot="1" noChangeAspect="1" noMove="1" noResize="1" noEditPoints="1" noAdjustHandles="1" noChangeArrowheads="1" noChangeShapeType="1" noTextEdit="1"/>
              </p:cNvSpPr>
              <p:nvPr/>
            </p:nvSpPr>
            <p:spPr>
              <a:xfrm>
                <a:off x="8154382" y="4207589"/>
                <a:ext cx="185948" cy="276999"/>
              </a:xfrm>
              <a:prstGeom prst="rect">
                <a:avLst/>
              </a:prstGeom>
              <a:blipFill>
                <a:blip r:embed="rId13"/>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42C214B-7987-4D60-8D4E-35B0B1F7931D}"/>
                  </a:ext>
                </a:extLst>
              </p:cNvPr>
              <p:cNvSpPr txBox="1"/>
              <p:nvPr/>
            </p:nvSpPr>
            <p:spPr>
              <a:xfrm>
                <a:off x="8443145" y="3689997"/>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m:t>
                      </m:r>
                    </m:oMath>
                  </m:oMathPara>
                </a14:m>
                <a:endParaRPr lang="zh-CN" altLang="en-US" dirty="0"/>
              </a:p>
            </p:txBody>
          </p:sp>
        </mc:Choice>
        <mc:Fallback xmlns="">
          <p:sp>
            <p:nvSpPr>
              <p:cNvPr id="51" name="文本框 50">
                <a:extLst>
                  <a:ext uri="{FF2B5EF4-FFF2-40B4-BE49-F238E27FC236}">
                    <a16:creationId xmlns:a16="http://schemas.microsoft.com/office/drawing/2014/main" id="{242C214B-7987-4D60-8D4E-35B0B1F7931D}"/>
                  </a:ext>
                </a:extLst>
              </p:cNvPr>
              <p:cNvSpPr txBox="1">
                <a:spLocks noRot="1" noChangeAspect="1" noMove="1" noResize="1" noEditPoints="1" noAdjustHandles="1" noChangeArrowheads="1" noChangeShapeType="1" noTextEdit="1"/>
              </p:cNvSpPr>
              <p:nvPr/>
            </p:nvSpPr>
            <p:spPr>
              <a:xfrm>
                <a:off x="8443145" y="3689997"/>
                <a:ext cx="185948" cy="276999"/>
              </a:xfrm>
              <a:prstGeom prst="rect">
                <a:avLst/>
              </a:prstGeom>
              <a:blipFill>
                <a:blip r:embed="rId14"/>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0F12758-F823-4FC0-8313-5FE905A82A6A}"/>
                  </a:ext>
                </a:extLst>
              </p:cNvPr>
              <p:cNvSpPr txBox="1"/>
              <p:nvPr/>
            </p:nvSpPr>
            <p:spPr>
              <a:xfrm>
                <a:off x="8128230" y="56583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52" name="文本框 51">
                <a:extLst>
                  <a:ext uri="{FF2B5EF4-FFF2-40B4-BE49-F238E27FC236}">
                    <a16:creationId xmlns:a16="http://schemas.microsoft.com/office/drawing/2014/main" id="{30F12758-F823-4FC0-8313-5FE905A82A6A}"/>
                  </a:ext>
                </a:extLst>
              </p:cNvPr>
              <p:cNvSpPr txBox="1">
                <a:spLocks noRot="1" noChangeAspect="1" noMove="1" noResize="1" noEditPoints="1" noAdjustHandles="1" noChangeArrowheads="1" noChangeShapeType="1" noTextEdit="1"/>
              </p:cNvSpPr>
              <p:nvPr/>
            </p:nvSpPr>
            <p:spPr>
              <a:xfrm>
                <a:off x="8128230" y="5658361"/>
                <a:ext cx="185948" cy="276999"/>
              </a:xfrm>
              <a:prstGeom prst="rect">
                <a:avLst/>
              </a:prstGeom>
              <a:blipFill>
                <a:blip r:embed="rId15"/>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8CFD5DC1-A66D-4B9C-B2DE-BDD806AE65A4}"/>
                  </a:ext>
                </a:extLst>
              </p:cNvPr>
              <p:cNvSpPr txBox="1"/>
              <p:nvPr/>
            </p:nvSpPr>
            <p:spPr>
              <a:xfrm>
                <a:off x="8513202" y="526296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4</m:t>
                      </m:r>
                    </m:oMath>
                  </m:oMathPara>
                </a14:m>
                <a:endParaRPr lang="zh-CN" altLang="en-US" dirty="0"/>
              </a:p>
            </p:txBody>
          </p:sp>
        </mc:Choice>
        <mc:Fallback xmlns="">
          <p:sp>
            <p:nvSpPr>
              <p:cNvPr id="53" name="文本框 52">
                <a:extLst>
                  <a:ext uri="{FF2B5EF4-FFF2-40B4-BE49-F238E27FC236}">
                    <a16:creationId xmlns:a16="http://schemas.microsoft.com/office/drawing/2014/main" id="{8CFD5DC1-A66D-4B9C-B2DE-BDD806AE65A4}"/>
                  </a:ext>
                </a:extLst>
              </p:cNvPr>
              <p:cNvSpPr txBox="1">
                <a:spLocks noRot="1" noChangeAspect="1" noMove="1" noResize="1" noEditPoints="1" noAdjustHandles="1" noChangeArrowheads="1" noChangeShapeType="1" noTextEdit="1"/>
              </p:cNvSpPr>
              <p:nvPr/>
            </p:nvSpPr>
            <p:spPr>
              <a:xfrm>
                <a:off x="8513202" y="5262968"/>
                <a:ext cx="185948" cy="276999"/>
              </a:xfrm>
              <a:prstGeom prst="rect">
                <a:avLst/>
              </a:prstGeom>
              <a:blipFill>
                <a:blip r:embed="rId16"/>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66E36E9-9886-4C28-920C-5839400A9411}"/>
                  </a:ext>
                </a:extLst>
              </p:cNvPr>
              <p:cNvSpPr txBox="1"/>
              <p:nvPr/>
            </p:nvSpPr>
            <p:spPr>
              <a:xfrm>
                <a:off x="8035256" y="4966975"/>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54" name="文本框 53">
                <a:extLst>
                  <a:ext uri="{FF2B5EF4-FFF2-40B4-BE49-F238E27FC236}">
                    <a16:creationId xmlns:a16="http://schemas.microsoft.com/office/drawing/2014/main" id="{A66E36E9-9886-4C28-920C-5839400A9411}"/>
                  </a:ext>
                </a:extLst>
              </p:cNvPr>
              <p:cNvSpPr txBox="1">
                <a:spLocks noRot="1" noChangeAspect="1" noMove="1" noResize="1" noEditPoints="1" noAdjustHandles="1" noChangeArrowheads="1" noChangeShapeType="1" noTextEdit="1"/>
              </p:cNvSpPr>
              <p:nvPr/>
            </p:nvSpPr>
            <p:spPr>
              <a:xfrm>
                <a:off x="8035256" y="4966975"/>
                <a:ext cx="185948" cy="276999"/>
              </a:xfrm>
              <a:prstGeom prst="rect">
                <a:avLst/>
              </a:prstGeom>
              <a:blipFill>
                <a:blip r:embed="rId17"/>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A0835712-8CA1-4ABC-B926-7F1FC38E5028}"/>
                  </a:ext>
                </a:extLst>
              </p:cNvPr>
              <p:cNvSpPr txBox="1"/>
              <p:nvPr/>
            </p:nvSpPr>
            <p:spPr>
              <a:xfrm>
                <a:off x="6986967" y="214190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9</m:t>
                      </m:r>
                    </m:oMath>
                  </m:oMathPara>
                </a14:m>
                <a:endParaRPr lang="zh-CN" altLang="en-US" dirty="0"/>
              </a:p>
            </p:txBody>
          </p:sp>
        </mc:Choice>
        <mc:Fallback xmlns="">
          <p:sp>
            <p:nvSpPr>
              <p:cNvPr id="56" name="文本框 55">
                <a:extLst>
                  <a:ext uri="{FF2B5EF4-FFF2-40B4-BE49-F238E27FC236}">
                    <a16:creationId xmlns:a16="http://schemas.microsoft.com/office/drawing/2014/main" id="{A0835712-8CA1-4ABC-B926-7F1FC38E5028}"/>
                  </a:ext>
                </a:extLst>
              </p:cNvPr>
              <p:cNvSpPr txBox="1">
                <a:spLocks noRot="1" noChangeAspect="1" noMove="1" noResize="1" noEditPoints="1" noAdjustHandles="1" noChangeArrowheads="1" noChangeShapeType="1" noTextEdit="1"/>
              </p:cNvSpPr>
              <p:nvPr/>
            </p:nvSpPr>
            <p:spPr>
              <a:xfrm>
                <a:off x="6986967" y="2141906"/>
                <a:ext cx="185948" cy="276999"/>
              </a:xfrm>
              <a:prstGeom prst="rect">
                <a:avLst/>
              </a:prstGeom>
              <a:blipFill>
                <a:blip r:embed="rId18"/>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44F30284-F8A7-4676-A4B0-8D38A9DD7BE0}"/>
                  </a:ext>
                </a:extLst>
              </p:cNvPr>
              <p:cNvSpPr txBox="1"/>
              <p:nvPr/>
            </p:nvSpPr>
            <p:spPr>
              <a:xfrm>
                <a:off x="6986967" y="382849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oMath>
                  </m:oMathPara>
                </a14:m>
                <a:endParaRPr lang="zh-CN" altLang="en-US" dirty="0"/>
              </a:p>
            </p:txBody>
          </p:sp>
        </mc:Choice>
        <mc:Fallback xmlns="">
          <p:sp>
            <p:nvSpPr>
              <p:cNvPr id="57" name="文本框 56">
                <a:extLst>
                  <a:ext uri="{FF2B5EF4-FFF2-40B4-BE49-F238E27FC236}">
                    <a16:creationId xmlns:a16="http://schemas.microsoft.com/office/drawing/2014/main" id="{44F30284-F8A7-4676-A4B0-8D38A9DD7BE0}"/>
                  </a:ext>
                </a:extLst>
              </p:cNvPr>
              <p:cNvSpPr txBox="1">
                <a:spLocks noRot="1" noChangeAspect="1" noMove="1" noResize="1" noEditPoints="1" noAdjustHandles="1" noChangeArrowheads="1" noChangeShapeType="1" noTextEdit="1"/>
              </p:cNvSpPr>
              <p:nvPr/>
            </p:nvSpPr>
            <p:spPr>
              <a:xfrm>
                <a:off x="6986967" y="3828496"/>
                <a:ext cx="185948" cy="276999"/>
              </a:xfrm>
              <a:prstGeom prst="rect">
                <a:avLst/>
              </a:prstGeom>
              <a:blipFill>
                <a:blip r:embed="rId19"/>
                <a:stretch>
                  <a:fillRect l="-25806" r="-2903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B8061C1-6F39-4C07-8D05-D41FBF7FCDC6}"/>
                  </a:ext>
                </a:extLst>
              </p:cNvPr>
              <p:cNvSpPr txBox="1"/>
              <p:nvPr/>
            </p:nvSpPr>
            <p:spPr>
              <a:xfrm>
                <a:off x="6986967" y="55198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58" name="文本框 57">
                <a:extLst>
                  <a:ext uri="{FF2B5EF4-FFF2-40B4-BE49-F238E27FC236}">
                    <a16:creationId xmlns:a16="http://schemas.microsoft.com/office/drawing/2014/main" id="{5B8061C1-6F39-4C07-8D05-D41FBF7FCDC6}"/>
                  </a:ext>
                </a:extLst>
              </p:cNvPr>
              <p:cNvSpPr txBox="1">
                <a:spLocks noRot="1" noChangeAspect="1" noMove="1" noResize="1" noEditPoints="1" noAdjustHandles="1" noChangeArrowheads="1" noChangeShapeType="1" noTextEdit="1"/>
              </p:cNvSpPr>
              <p:nvPr/>
            </p:nvSpPr>
            <p:spPr>
              <a:xfrm>
                <a:off x="6986967" y="5519861"/>
                <a:ext cx="185948" cy="276999"/>
              </a:xfrm>
              <a:prstGeom prst="rect">
                <a:avLst/>
              </a:prstGeom>
              <a:blipFill>
                <a:blip r:embed="rId20"/>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CAB98B04-CFEA-4C01-82AA-DF391955BC2F}"/>
                  </a:ext>
                </a:extLst>
              </p:cNvPr>
              <p:cNvSpPr txBox="1"/>
              <p:nvPr/>
            </p:nvSpPr>
            <p:spPr>
              <a:xfrm>
                <a:off x="10877650" y="214190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59" name="文本框 58">
                <a:extLst>
                  <a:ext uri="{FF2B5EF4-FFF2-40B4-BE49-F238E27FC236}">
                    <a16:creationId xmlns:a16="http://schemas.microsoft.com/office/drawing/2014/main" id="{CAB98B04-CFEA-4C01-82AA-DF391955BC2F}"/>
                  </a:ext>
                </a:extLst>
              </p:cNvPr>
              <p:cNvSpPr txBox="1">
                <a:spLocks noRot="1" noChangeAspect="1" noMove="1" noResize="1" noEditPoints="1" noAdjustHandles="1" noChangeArrowheads="1" noChangeShapeType="1" noTextEdit="1"/>
              </p:cNvSpPr>
              <p:nvPr/>
            </p:nvSpPr>
            <p:spPr>
              <a:xfrm>
                <a:off x="10877650" y="2141906"/>
                <a:ext cx="185948" cy="276999"/>
              </a:xfrm>
              <a:prstGeom prst="rect">
                <a:avLst/>
              </a:prstGeom>
              <a:blipFill>
                <a:blip r:embed="rId21"/>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4981F7A-9695-4722-88E0-DE921C6FEB14}"/>
                  </a:ext>
                </a:extLst>
              </p:cNvPr>
              <p:cNvSpPr txBox="1"/>
              <p:nvPr/>
            </p:nvSpPr>
            <p:spPr>
              <a:xfrm>
                <a:off x="10877650" y="382849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60" name="文本框 59">
                <a:extLst>
                  <a:ext uri="{FF2B5EF4-FFF2-40B4-BE49-F238E27FC236}">
                    <a16:creationId xmlns:a16="http://schemas.microsoft.com/office/drawing/2014/main" id="{54981F7A-9695-4722-88E0-DE921C6FEB14}"/>
                  </a:ext>
                </a:extLst>
              </p:cNvPr>
              <p:cNvSpPr txBox="1">
                <a:spLocks noRot="1" noChangeAspect="1" noMove="1" noResize="1" noEditPoints="1" noAdjustHandles="1" noChangeArrowheads="1" noChangeShapeType="1" noTextEdit="1"/>
              </p:cNvSpPr>
              <p:nvPr/>
            </p:nvSpPr>
            <p:spPr>
              <a:xfrm>
                <a:off x="10877650" y="3828496"/>
                <a:ext cx="185948" cy="276999"/>
              </a:xfrm>
              <a:prstGeom prst="rect">
                <a:avLst/>
              </a:prstGeom>
              <a:blipFill>
                <a:blip r:embed="rId22"/>
                <a:stretch>
                  <a:fillRect l="-25806" r="-2903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507EF62-CA09-4A9C-8CC2-82643AB47B11}"/>
                  </a:ext>
                </a:extLst>
              </p:cNvPr>
              <p:cNvSpPr txBox="1"/>
              <p:nvPr/>
            </p:nvSpPr>
            <p:spPr>
              <a:xfrm>
                <a:off x="10877650" y="55198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61" name="文本框 60">
                <a:extLst>
                  <a:ext uri="{FF2B5EF4-FFF2-40B4-BE49-F238E27FC236}">
                    <a16:creationId xmlns:a16="http://schemas.microsoft.com/office/drawing/2014/main" id="{7507EF62-CA09-4A9C-8CC2-82643AB47B11}"/>
                  </a:ext>
                </a:extLst>
              </p:cNvPr>
              <p:cNvSpPr txBox="1">
                <a:spLocks noRot="1" noChangeAspect="1" noMove="1" noResize="1" noEditPoints="1" noAdjustHandles="1" noChangeArrowheads="1" noChangeShapeType="1" noTextEdit="1"/>
              </p:cNvSpPr>
              <p:nvPr/>
            </p:nvSpPr>
            <p:spPr>
              <a:xfrm>
                <a:off x="10877650" y="5519861"/>
                <a:ext cx="185948" cy="276999"/>
              </a:xfrm>
              <a:prstGeom prst="rect">
                <a:avLst/>
              </a:prstGeom>
              <a:blipFill>
                <a:blip r:embed="rId23"/>
                <a:stretch>
                  <a:fillRect l="-25806" r="-29032" b="-8696"/>
                </a:stretch>
              </a:blipFill>
            </p:spPr>
            <p:txBody>
              <a:bodyPr/>
              <a:lstStyle/>
              <a:p>
                <a:r>
                  <a:rPr lang="zh-CN" altLang="en-US">
                    <a:noFill/>
                  </a:rPr>
                  <a:t> </a:t>
                </a:r>
              </a:p>
            </p:txBody>
          </p:sp>
        </mc:Fallback>
      </mc:AlternateContent>
      <p:sp>
        <p:nvSpPr>
          <p:cNvPr id="62" name="椭圆 61">
            <a:hlinkClick r:id="rId24" action="ppaction://hlinksldjump"/>
            <a:extLst>
              <a:ext uri="{FF2B5EF4-FFF2-40B4-BE49-F238E27FC236}">
                <a16:creationId xmlns:a16="http://schemas.microsoft.com/office/drawing/2014/main" id="{DB7C4EF8-A91E-4F9F-A639-2DBC5A6863F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398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36"/>
                                        </p:tgtEl>
                                        <p:attrNameLst>
                                          <p:attrName>stroke.color</p:attrName>
                                        </p:attrNameLst>
                                      </p:cBhvr>
                                      <p:to>
                                        <a:srgbClr val="7030A0"/>
                                      </p:to>
                                    </p:animClr>
                                    <p:set>
                                      <p:cBhvr>
                                        <p:cTn id="12" dur="500" fill="hold"/>
                                        <p:tgtEl>
                                          <p:spTgt spid="36"/>
                                        </p:tgtEl>
                                        <p:attrNameLst>
                                          <p:attrName>stroke.on</p:attrName>
                                        </p:attrNameLst>
                                      </p:cBhvr>
                                      <p:to>
                                        <p:strVal val="true"/>
                                      </p:to>
                                    </p:set>
                                  </p:childTnLst>
                                </p:cTn>
                              </p:par>
                            </p:childTnLst>
                          </p:cTn>
                        </p:par>
                        <p:par>
                          <p:cTn id="13" fill="hold">
                            <p:stCondLst>
                              <p:cond delay="500"/>
                            </p:stCondLst>
                            <p:childTnLst>
                              <p:par>
                                <p:cTn id="14" presetID="26" presetClass="emph" presetSubtype="0" fill="hold" grpId="0" nodeType="afterEffect">
                                  <p:stCondLst>
                                    <p:cond delay="0"/>
                                  </p:stCondLst>
                                  <p:childTnLst>
                                    <p:animEffect transition="out" filter="fade">
                                      <p:cBhvr>
                                        <p:cTn id="15" dur="500" tmFilter="0, 0; .2, .5; .8, .5; 1, 0"/>
                                        <p:tgtEl>
                                          <p:spTgt spid="31"/>
                                        </p:tgtEl>
                                      </p:cBhvr>
                                    </p:animEffect>
                                    <p:animScale>
                                      <p:cBhvr>
                                        <p:cTn id="16" dur="250" autoRev="1" fill="hold"/>
                                        <p:tgtEl>
                                          <p:spTgt spid="31"/>
                                        </p:tgtEl>
                                      </p:cBhvr>
                                      <p:by x="105000" y="105000"/>
                                    </p:animScale>
                                  </p:childTnLst>
                                </p:cTn>
                              </p:par>
                            </p:childTnLst>
                          </p:cTn>
                        </p:par>
                        <p:par>
                          <p:cTn id="17" fill="hold">
                            <p:stCondLst>
                              <p:cond delay="1000"/>
                            </p:stCondLst>
                            <p:childTnLst>
                              <p:par>
                                <p:cTn id="18" presetID="7" presetClass="emph" presetSubtype="2" fill="hold" nodeType="afterEffect">
                                  <p:stCondLst>
                                    <p:cond delay="0"/>
                                  </p:stCondLst>
                                  <p:childTnLst>
                                    <p:animClr clrSpc="rgb" dir="cw">
                                      <p:cBhvr>
                                        <p:cTn id="19" dur="500" fill="hold"/>
                                        <p:tgtEl>
                                          <p:spTgt spid="34"/>
                                        </p:tgtEl>
                                        <p:attrNameLst>
                                          <p:attrName>stroke.color</p:attrName>
                                        </p:attrNameLst>
                                      </p:cBhvr>
                                      <p:to>
                                        <a:srgbClr val="00B0F0"/>
                                      </p:to>
                                    </p:animClr>
                                    <p:set>
                                      <p:cBhvr>
                                        <p:cTn id="20" dur="500" fill="hold"/>
                                        <p:tgtEl>
                                          <p:spTgt spid="34"/>
                                        </p:tgtEl>
                                        <p:attrNameLst>
                                          <p:attrName>stroke.on</p:attrName>
                                        </p:attrNameLst>
                                      </p:cBhvr>
                                      <p:to>
                                        <p:strVal val="true"/>
                                      </p:to>
                                    </p:set>
                                  </p:childTnLst>
                                </p:cTn>
                              </p:par>
                            </p:childTnLst>
                          </p:cTn>
                        </p:par>
                        <p:par>
                          <p:cTn id="21" fill="hold">
                            <p:stCondLst>
                              <p:cond delay="1500"/>
                            </p:stCondLst>
                            <p:childTnLst>
                              <p:par>
                                <p:cTn id="22" presetID="26" presetClass="emph" presetSubtype="0" fill="hold" grpId="1" nodeType="afterEffect">
                                  <p:stCondLst>
                                    <p:cond delay="0"/>
                                  </p:stCondLst>
                                  <p:childTnLst>
                                    <p:animEffect transition="out" filter="fade">
                                      <p:cBhvr>
                                        <p:cTn id="23" dur="500" tmFilter="0, 0; .2, .5; .8, .5; 1, 0"/>
                                        <p:tgtEl>
                                          <p:spTgt spid="28"/>
                                        </p:tgtEl>
                                      </p:cBhvr>
                                    </p:animEffect>
                                    <p:animScale>
                                      <p:cBhvr>
                                        <p:cTn id="24" dur="250" autoRev="1" fill="hold"/>
                                        <p:tgtEl>
                                          <p:spTgt spid="28"/>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grpId="0" nodeType="clickEffect">
                                  <p:stCondLst>
                                    <p:cond delay="0"/>
                                  </p:stCondLst>
                                  <p:childTnLst>
                                    <p:animEffect transition="out" filter="fade">
                                      <p:cBhvr>
                                        <p:cTn id="33" dur="500" tmFilter="0, 0; .2, .5; .8, .5; 1, 0"/>
                                        <p:tgtEl>
                                          <p:spTgt spid="28"/>
                                        </p:tgtEl>
                                      </p:cBhvr>
                                    </p:animEffect>
                                    <p:animScale>
                                      <p:cBhvr>
                                        <p:cTn id="34" dur="250" autoRev="1" fill="hold"/>
                                        <p:tgtEl>
                                          <p:spTgt spid="28"/>
                                        </p:tgtEl>
                                      </p:cBhvr>
                                      <p:by x="105000" y="105000"/>
                                    </p:animScale>
                                  </p:childTnLst>
                                </p:cTn>
                              </p:par>
                              <p:par>
                                <p:cTn id="35" presetID="26" presetClass="emph" presetSubtype="0" fill="hold" grpId="0" nodeType="withEffect">
                                  <p:stCondLst>
                                    <p:cond delay="0"/>
                                  </p:stCondLst>
                                  <p:childTnLst>
                                    <p:animEffect transition="out" filter="fade">
                                      <p:cBhvr>
                                        <p:cTn id="36" dur="500" tmFilter="0, 0; .2, .5; .8, .5; 1, 0"/>
                                        <p:tgtEl>
                                          <p:spTgt spid="29"/>
                                        </p:tgtEl>
                                      </p:cBhvr>
                                    </p:animEffect>
                                    <p:animScale>
                                      <p:cBhvr>
                                        <p:cTn id="37" dur="250" autoRev="1" fill="hold"/>
                                        <p:tgtEl>
                                          <p:spTgt spid="29"/>
                                        </p:tgtEl>
                                      </p:cBhvr>
                                      <p:by x="105000" y="105000"/>
                                    </p:animScale>
                                  </p:childTnLst>
                                </p:cTn>
                              </p:par>
                            </p:childTnLst>
                          </p:cTn>
                        </p:par>
                        <p:par>
                          <p:cTn id="38" fill="hold">
                            <p:stCondLst>
                              <p:cond delay="500"/>
                            </p:stCondLst>
                            <p:childTnLst>
                              <p:par>
                                <p:cTn id="39" presetID="26" presetClass="emph" presetSubtype="0" fill="hold" grpId="1" nodeType="afterEffect">
                                  <p:stCondLst>
                                    <p:cond delay="0"/>
                                  </p:stCondLst>
                                  <p:childTnLst>
                                    <p:animEffect transition="out" filter="fade">
                                      <p:cBhvr>
                                        <p:cTn id="40" dur="500" tmFilter="0, 0; .2, .5; .8, .5; 1, 0"/>
                                        <p:tgtEl>
                                          <p:spTgt spid="31"/>
                                        </p:tgtEl>
                                      </p:cBhvr>
                                    </p:animEffect>
                                    <p:animScale>
                                      <p:cBhvr>
                                        <p:cTn id="41" dur="250" autoRev="1" fill="hold"/>
                                        <p:tgtEl>
                                          <p:spTgt spid="31"/>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Effect transition="in" filter="fade">
                                      <p:cBhvr>
                                        <p:cTn id="5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31" grpId="0" animBg="1"/>
      <p:bldP spid="3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1D16BD3C-FBD4-46F0-9FA4-4D8C7424E7BF}"/>
                  </a:ext>
                </a:extLst>
              </p:cNvPr>
              <p:cNvSpPr txBox="1"/>
              <p:nvPr/>
            </p:nvSpPr>
            <p:spPr>
              <a:xfrm>
                <a:off x="6993505" y="55198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65" name="文本框 64">
                <a:extLst>
                  <a:ext uri="{FF2B5EF4-FFF2-40B4-BE49-F238E27FC236}">
                    <a16:creationId xmlns:a16="http://schemas.microsoft.com/office/drawing/2014/main" id="{1D16BD3C-FBD4-46F0-9FA4-4D8C7424E7BF}"/>
                  </a:ext>
                </a:extLst>
              </p:cNvPr>
              <p:cNvSpPr txBox="1">
                <a:spLocks noRot="1" noChangeAspect="1" noMove="1" noResize="1" noEditPoints="1" noAdjustHandles="1" noChangeArrowheads="1" noChangeShapeType="1" noTextEdit="1"/>
              </p:cNvSpPr>
              <p:nvPr/>
            </p:nvSpPr>
            <p:spPr>
              <a:xfrm>
                <a:off x="6993505" y="5519861"/>
                <a:ext cx="185948" cy="276999"/>
              </a:xfrm>
              <a:prstGeom prst="rect">
                <a:avLst/>
              </a:prstGeom>
              <a:blipFill>
                <a:blip r:embed="rId2"/>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C2FF40F-547C-41CD-9E21-7AB21AA91068}"/>
                  </a:ext>
                </a:extLst>
              </p:cNvPr>
              <p:cNvSpPr txBox="1"/>
              <p:nvPr/>
            </p:nvSpPr>
            <p:spPr>
              <a:xfrm>
                <a:off x="10877650" y="2141569"/>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64" name="文本框 63">
                <a:extLst>
                  <a:ext uri="{FF2B5EF4-FFF2-40B4-BE49-F238E27FC236}">
                    <a16:creationId xmlns:a16="http://schemas.microsoft.com/office/drawing/2014/main" id="{1C2FF40F-547C-41CD-9E21-7AB21AA91068}"/>
                  </a:ext>
                </a:extLst>
              </p:cNvPr>
              <p:cNvSpPr txBox="1">
                <a:spLocks noRot="1" noChangeAspect="1" noMove="1" noResize="1" noEditPoints="1" noAdjustHandles="1" noChangeArrowheads="1" noChangeShapeType="1" noTextEdit="1"/>
              </p:cNvSpPr>
              <p:nvPr/>
            </p:nvSpPr>
            <p:spPr>
              <a:xfrm>
                <a:off x="10877650" y="2141569"/>
                <a:ext cx="185948" cy="276999"/>
              </a:xfrm>
              <a:prstGeom prst="rect">
                <a:avLst/>
              </a:prstGeom>
              <a:blipFill>
                <a:blip r:embed="rId3"/>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24594E8A-565C-4A45-BBC4-590DC95A2778}"/>
                  </a:ext>
                </a:extLst>
              </p:cNvPr>
              <p:cNvSpPr txBox="1"/>
              <p:nvPr/>
            </p:nvSpPr>
            <p:spPr>
              <a:xfrm>
                <a:off x="6987299" y="3828159"/>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oMath>
                  </m:oMathPara>
                </a14:m>
                <a:endParaRPr lang="zh-CN" altLang="en-US" dirty="0"/>
              </a:p>
            </p:txBody>
          </p:sp>
        </mc:Choice>
        <mc:Fallback xmlns="">
          <p:sp>
            <p:nvSpPr>
              <p:cNvPr id="63" name="文本框 62">
                <a:extLst>
                  <a:ext uri="{FF2B5EF4-FFF2-40B4-BE49-F238E27FC236}">
                    <a16:creationId xmlns:a16="http://schemas.microsoft.com/office/drawing/2014/main" id="{24594E8A-565C-4A45-BBC4-590DC95A2778}"/>
                  </a:ext>
                </a:extLst>
              </p:cNvPr>
              <p:cNvSpPr txBox="1">
                <a:spLocks noRot="1" noChangeAspect="1" noMove="1" noResize="1" noEditPoints="1" noAdjustHandles="1" noChangeArrowheads="1" noChangeShapeType="1" noTextEdit="1"/>
              </p:cNvSpPr>
              <p:nvPr/>
            </p:nvSpPr>
            <p:spPr>
              <a:xfrm>
                <a:off x="6987299" y="3828159"/>
                <a:ext cx="185948" cy="276999"/>
              </a:xfrm>
              <a:prstGeom prst="rect">
                <a:avLst/>
              </a:prstGeom>
              <a:blipFill>
                <a:blip r:embed="rId4"/>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9779EE0-4AB1-4562-9C57-34E8191C4339}"/>
                  </a:ext>
                </a:extLst>
              </p:cNvPr>
              <p:cNvSpPr txBox="1"/>
              <p:nvPr/>
            </p:nvSpPr>
            <p:spPr>
              <a:xfrm>
                <a:off x="6984703" y="2141569"/>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9</m:t>
                      </m:r>
                    </m:oMath>
                  </m:oMathPara>
                </a14:m>
                <a:endParaRPr lang="zh-CN" altLang="en-US" dirty="0"/>
              </a:p>
            </p:txBody>
          </p:sp>
        </mc:Choice>
        <mc:Fallback xmlns="">
          <p:sp>
            <p:nvSpPr>
              <p:cNvPr id="62" name="文本框 61">
                <a:extLst>
                  <a:ext uri="{FF2B5EF4-FFF2-40B4-BE49-F238E27FC236}">
                    <a16:creationId xmlns:a16="http://schemas.microsoft.com/office/drawing/2014/main" id="{F9779EE0-4AB1-4562-9C57-34E8191C4339}"/>
                  </a:ext>
                </a:extLst>
              </p:cNvPr>
              <p:cNvSpPr txBox="1">
                <a:spLocks noRot="1" noChangeAspect="1" noMove="1" noResize="1" noEditPoints="1" noAdjustHandles="1" noChangeArrowheads="1" noChangeShapeType="1" noTextEdit="1"/>
              </p:cNvSpPr>
              <p:nvPr/>
            </p:nvSpPr>
            <p:spPr>
              <a:xfrm>
                <a:off x="6984703" y="2141569"/>
                <a:ext cx="185948" cy="276999"/>
              </a:xfrm>
              <a:prstGeom prst="rect">
                <a:avLst/>
              </a:prstGeom>
              <a:blipFill>
                <a:blip r:embed="rId5"/>
                <a:stretch>
                  <a:fillRect l="-30000" r="-30000" b="-8696"/>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402EFFD-2CCB-4219-A9CD-A0CDF64FF698}"/>
              </a:ext>
            </a:extLst>
          </p:cNvPr>
          <p:cNvSpPr>
            <a:spLocks noGrp="1"/>
          </p:cNvSpPr>
          <p:nvPr>
            <p:ph type="title"/>
          </p:nvPr>
        </p:nvSpPr>
        <p:spPr/>
        <p:txBody>
          <a:bodyPr/>
          <a:lstStyle/>
          <a:p>
            <a:r>
              <a:rPr lang="zh-CN" altLang="en-US" dirty="0"/>
              <a:t>二分图带权匹配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4032C7-9011-4F3A-A560-41C78C4D3CE7}"/>
                  </a:ext>
                </a:extLst>
              </p:cNvPr>
              <p:cNvSpPr>
                <a:spLocks noGrp="1"/>
              </p:cNvSpPr>
              <p:nvPr>
                <p:ph idx="1"/>
              </p:nvPr>
            </p:nvSpPr>
            <p:spPr>
              <a:xfrm>
                <a:off x="1069848" y="2121408"/>
                <a:ext cx="5552894" cy="4050792"/>
              </a:xfrm>
            </p:spPr>
            <p:txBody>
              <a:bodyPr>
                <a:noAutofit/>
              </a:bodyPr>
              <a:lstStyle/>
              <a:p>
                <a14:m>
                  <m:oMath xmlns:m="http://schemas.openxmlformats.org/officeDocument/2006/math">
                    <m:r>
                      <a:rPr lang="en-US" altLang="zh-CN">
                        <a:latin typeface="Cambria Math" panose="02040503050406030204" pitchFamily="18" charset="0"/>
                        <a:ea typeface="等线" panose="02010600030101010101" pitchFamily="2" charset="-122"/>
                      </a:rPr>
                      <m:t>1,2</m:t>
                    </m:r>
                  </m:oMath>
                </a14:m>
                <a:r>
                  <a:rPr lang="zh-CN" altLang="en-US" dirty="0">
                    <a:latin typeface="等线" panose="02010600030101010101" pitchFamily="2" charset="-122"/>
                    <a:ea typeface="等线" panose="02010600030101010101" pitchFamily="2" charset="-122"/>
                  </a:rPr>
                  <a:t>号点发现只要它们降低一点期望，就可以有</a:t>
                </a:r>
                <a14:m>
                  <m:oMath xmlns:m="http://schemas.openxmlformats.org/officeDocument/2006/math">
                    <m:r>
                      <a:rPr lang="en-US" altLang="zh-CN">
                        <a:latin typeface="Cambria Math" panose="02040503050406030204" pitchFamily="18" charset="0"/>
                        <a:ea typeface="等线" panose="02010600030101010101" pitchFamily="2" charset="-122"/>
                      </a:rPr>
                      <m:t>5</m:t>
                    </m:r>
                  </m:oMath>
                </a14:m>
                <a:r>
                  <a:rPr lang="zh-CN" altLang="en-US" dirty="0">
                    <a:latin typeface="等线" panose="02010600030101010101" pitchFamily="2" charset="-122"/>
                    <a:ea typeface="等线" panose="02010600030101010101" pitchFamily="2" charset="-122"/>
                  </a:rPr>
                  <a:t>号点边匹配上。</a:t>
                </a:r>
              </a:p>
              <a:p>
                <a14:m>
                  <m:oMath xmlns:m="http://schemas.openxmlformats.org/officeDocument/2006/math">
                    <m:r>
                      <a:rPr lang="en-US" altLang="zh-CN">
                        <a:latin typeface="Cambria Math" panose="02040503050406030204" pitchFamily="18" charset="0"/>
                        <a:ea typeface="等线" panose="02010600030101010101" pitchFamily="2" charset="-122"/>
                      </a:rPr>
                      <m:t>4</m:t>
                    </m:r>
                  </m:oMath>
                </a14:m>
                <a:r>
                  <a:rPr lang="zh-CN" altLang="en-US" dirty="0">
                    <a:latin typeface="等线" panose="02010600030101010101" pitchFamily="2" charset="-122"/>
                    <a:ea typeface="等线" panose="02010600030101010101" pitchFamily="2" charset="-122"/>
                  </a:rPr>
                  <a:t>号点虽然想提高自己的期望，但是不能调整得过高使得自己失去匹配对象，所以也只能提高一点期望。</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这时</a:t>
                </a:r>
                <a14:m>
                  <m:oMath xmlns:m="http://schemas.openxmlformats.org/officeDocument/2006/math">
                    <m:r>
                      <a:rPr lang="en-US" altLang="zh-CN">
                        <a:latin typeface="Cambria Math" panose="02040503050406030204" pitchFamily="18" charset="0"/>
                        <a:ea typeface="等线" panose="02010600030101010101" pitchFamily="2" charset="-122"/>
                      </a:rPr>
                      <m:t>2</m:t>
                    </m:r>
                  </m:oMath>
                </a14:m>
                <a:r>
                  <a:rPr lang="zh-CN" altLang="en-US" dirty="0">
                    <a:latin typeface="等线" panose="02010600030101010101" pitchFamily="2" charset="-122"/>
                    <a:ea typeface="等线" panose="02010600030101010101" pitchFamily="2" charset="-122"/>
                  </a:rPr>
                  <a:t>号点和</a:t>
                </a:r>
                <a14:m>
                  <m:oMath xmlns:m="http://schemas.openxmlformats.org/officeDocument/2006/math">
                    <m:r>
                      <a:rPr lang="en-US" altLang="zh-CN" dirty="0">
                        <a:latin typeface="Cambria Math" panose="02040503050406030204" pitchFamily="18" charset="0"/>
                        <a:ea typeface="等线" panose="02010600030101010101" pitchFamily="2" charset="-122"/>
                      </a:rPr>
                      <m:t>5</m:t>
                    </m:r>
                  </m:oMath>
                </a14:m>
                <a:r>
                  <a:rPr lang="zh-CN" altLang="en-US" dirty="0">
                    <a:latin typeface="等线" panose="02010600030101010101" pitchFamily="2" charset="-122"/>
                    <a:ea typeface="等线" panose="02010600030101010101" pitchFamily="2" charset="-122"/>
                  </a:rPr>
                  <a:t>号点成功匹配，无需调整方案。</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接下来我们要对</a:t>
                </a:r>
                <a14:m>
                  <m:oMath xmlns:m="http://schemas.openxmlformats.org/officeDocument/2006/math">
                    <m:r>
                      <a:rPr lang="en-US" altLang="zh-CN" dirty="0">
                        <a:latin typeface="Cambria Math" panose="02040503050406030204" pitchFamily="18" charset="0"/>
                        <a:ea typeface="等线" panose="02010600030101010101" pitchFamily="2" charset="-122"/>
                      </a:rPr>
                      <m:t>3</m:t>
                    </m:r>
                  </m:oMath>
                </a14:m>
                <a:r>
                  <a:rPr lang="zh-CN" altLang="en-US" dirty="0">
                    <a:latin typeface="等线" panose="02010600030101010101" pitchFamily="2" charset="-122"/>
                    <a:ea typeface="等线" panose="02010600030101010101" pitchFamily="2" charset="-122"/>
                  </a:rPr>
                  <a:t>号点寻找匹配。</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第一次匹配，</a:t>
                </a:r>
                <a14:m>
                  <m:oMath xmlns:m="http://schemas.openxmlformats.org/officeDocument/2006/math">
                    <m:r>
                      <a:rPr lang="en-US" altLang="zh-CN" dirty="0">
                        <a:latin typeface="Cambria Math" panose="02040503050406030204" pitchFamily="18" charset="0"/>
                        <a:ea typeface="等线" panose="02010600030101010101" pitchFamily="2" charset="-122"/>
                      </a:rPr>
                      <m:t>3</m:t>
                    </m:r>
                  </m:oMath>
                </a14:m>
                <a:r>
                  <a:rPr lang="zh-CN" altLang="en-US" dirty="0">
                    <a:latin typeface="等线" panose="02010600030101010101" pitchFamily="2" charset="-122"/>
                    <a:ea typeface="等线" panose="02010600030101010101" pitchFamily="2" charset="-122"/>
                  </a:rPr>
                  <a:t>号点找不到出边，降一点期望。</a:t>
                </a:r>
                <a:endParaRPr lang="en-US" altLang="zh-CN" dirty="0">
                  <a:latin typeface="等线" panose="02010600030101010101" pitchFamily="2" charset="-122"/>
                  <a:ea typeface="等线" panose="02010600030101010101" pitchFamily="2" charset="-122"/>
                </a:endParaRPr>
              </a:p>
              <a:p>
                <a14:m>
                  <m:oMath xmlns:m="http://schemas.openxmlformats.org/officeDocument/2006/math">
                    <m:r>
                      <a:rPr lang="en-US" altLang="zh-CN" dirty="0">
                        <a:latin typeface="Cambria Math" panose="02040503050406030204" pitchFamily="18" charset="0"/>
                        <a:ea typeface="等线" panose="02010600030101010101" pitchFamily="2" charset="-122"/>
                      </a:rPr>
                      <m:t>3</m:t>
                    </m:r>
                  </m:oMath>
                </a14:m>
                <a:r>
                  <a:rPr lang="zh-CN" altLang="en-US" dirty="0">
                    <a:latin typeface="等线" panose="02010600030101010101" pitchFamily="2" charset="-122"/>
                    <a:ea typeface="等线" panose="02010600030101010101" pitchFamily="2" charset="-122"/>
                  </a:rPr>
                  <a:t>号点寻找</a:t>
                </a:r>
                <a14:m>
                  <m:oMath xmlns:m="http://schemas.openxmlformats.org/officeDocument/2006/math">
                    <m:r>
                      <a:rPr lang="en-US" altLang="zh-CN" dirty="0">
                        <a:latin typeface="Cambria Math" panose="02040503050406030204" pitchFamily="18" charset="0"/>
                        <a:ea typeface="等线" panose="02010600030101010101" pitchFamily="2" charset="-122"/>
                      </a:rPr>
                      <m:t>4</m:t>
                    </m:r>
                  </m:oMath>
                </a14:m>
                <a:r>
                  <a:rPr lang="zh-CN" altLang="en-US" dirty="0">
                    <a:latin typeface="等线" panose="02010600030101010101" pitchFamily="2" charset="-122"/>
                    <a:ea typeface="等线" panose="02010600030101010101" pitchFamily="2" charset="-122"/>
                  </a:rPr>
                  <a:t>号点，请求</a:t>
                </a:r>
                <a14:m>
                  <m:oMath xmlns:m="http://schemas.openxmlformats.org/officeDocument/2006/math">
                    <m:r>
                      <a:rPr lang="en-US" altLang="zh-CN" dirty="0">
                        <a:latin typeface="Cambria Math" panose="02040503050406030204" pitchFamily="18" charset="0"/>
                        <a:ea typeface="等线" panose="02010600030101010101" pitchFamily="2" charset="-122"/>
                      </a:rPr>
                      <m:t>1</m:t>
                    </m:r>
                  </m:oMath>
                </a14:m>
                <a:r>
                  <a:rPr lang="zh-CN" altLang="en-US" dirty="0">
                    <a:latin typeface="等线" panose="02010600030101010101" pitchFamily="2" charset="-122"/>
                    <a:ea typeface="等线" panose="02010600030101010101" pitchFamily="2" charset="-122"/>
                  </a:rPr>
                  <a:t>号点更换匹配对象，但是</a:t>
                </a:r>
                <a14:m>
                  <m:oMath xmlns:m="http://schemas.openxmlformats.org/officeDocument/2006/math">
                    <m:r>
                      <a:rPr lang="en-US" altLang="zh-CN" dirty="0">
                        <a:latin typeface="Cambria Math" panose="02040503050406030204" pitchFamily="18" charset="0"/>
                        <a:ea typeface="等线" panose="02010600030101010101" pitchFamily="2" charset="-122"/>
                      </a:rPr>
                      <m:t>1</m:t>
                    </m:r>
                  </m:oMath>
                </a14:m>
                <a:r>
                  <a:rPr lang="zh-CN" altLang="en-US" dirty="0">
                    <a:latin typeface="等线" panose="02010600030101010101" pitchFamily="2" charset="-122"/>
                    <a:ea typeface="等线" panose="02010600030101010101" pitchFamily="2" charset="-122"/>
                  </a:rPr>
                  <a:t>号点找不到合适的匹配对象，于是两个点又起了竞争关系。</a:t>
                </a:r>
              </a:p>
            </p:txBody>
          </p:sp>
        </mc:Choice>
        <mc:Fallback xmlns="">
          <p:sp>
            <p:nvSpPr>
              <p:cNvPr id="3" name="内容占位符 2">
                <a:extLst>
                  <a:ext uri="{FF2B5EF4-FFF2-40B4-BE49-F238E27FC236}">
                    <a16:creationId xmlns:a16="http://schemas.microsoft.com/office/drawing/2014/main" id="{764032C7-9011-4F3A-A560-41C78C4D3CE7}"/>
                  </a:ext>
                </a:extLst>
              </p:cNvPr>
              <p:cNvSpPr>
                <a:spLocks noGrp="1" noRot="1" noChangeAspect="1" noMove="1" noResize="1" noEditPoints="1" noAdjustHandles="1" noChangeArrowheads="1" noChangeShapeType="1" noTextEdit="1"/>
              </p:cNvSpPr>
              <p:nvPr>
                <p:ph idx="1"/>
              </p:nvPr>
            </p:nvSpPr>
            <p:spPr>
              <a:xfrm>
                <a:off x="1069848" y="2121408"/>
                <a:ext cx="5552894" cy="4050792"/>
              </a:xfrm>
              <a:blipFill>
                <a:blip r:embed="rId6"/>
                <a:stretch>
                  <a:fillRect l="-549" t="-1504" r="-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83219D75-9756-4BB2-811D-4066146732E7}"/>
                  </a:ext>
                </a:extLst>
              </p:cNvPr>
              <p:cNvSpPr/>
              <p:nvPr/>
            </p:nvSpPr>
            <p:spPr>
              <a:xfrm>
                <a:off x="7235300"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1</m:t>
                      </m:r>
                    </m:oMath>
                  </m:oMathPara>
                </a14:m>
                <a:endParaRPr lang="zh-CN" altLang="en-US" dirty="0"/>
              </a:p>
            </p:txBody>
          </p:sp>
        </mc:Choice>
        <mc:Fallback xmlns="">
          <p:sp>
            <p:nvSpPr>
              <p:cNvPr id="28" name="椭圆 27">
                <a:extLst>
                  <a:ext uri="{FF2B5EF4-FFF2-40B4-BE49-F238E27FC236}">
                    <a16:creationId xmlns:a16="http://schemas.microsoft.com/office/drawing/2014/main" id="{83219D75-9756-4BB2-811D-4066146732E7}"/>
                  </a:ext>
                </a:extLst>
              </p:cNvPr>
              <p:cNvSpPr>
                <a:spLocks noRot="1" noChangeAspect="1" noMove="1" noResize="1" noEditPoints="1" noAdjustHandles="1" noChangeArrowheads="1" noChangeShapeType="1" noTextEdit="1"/>
              </p:cNvSpPr>
              <p:nvPr/>
            </p:nvSpPr>
            <p:spPr>
              <a:xfrm>
                <a:off x="7235300" y="1889789"/>
                <a:ext cx="781235" cy="78123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BDE822DD-5307-472E-BBAE-F7E245A8C933}"/>
                  </a:ext>
                </a:extLst>
              </p:cNvPr>
              <p:cNvSpPr/>
              <p:nvPr/>
            </p:nvSpPr>
            <p:spPr>
              <a:xfrm>
                <a:off x="7235300"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2</m:t>
                      </m:r>
                    </m:oMath>
                  </m:oMathPara>
                </a14:m>
                <a:endParaRPr lang="zh-CN" altLang="en-US" dirty="0"/>
              </a:p>
            </p:txBody>
          </p:sp>
        </mc:Choice>
        <mc:Fallback xmlns="">
          <p:sp>
            <p:nvSpPr>
              <p:cNvPr id="29" name="椭圆 28">
                <a:extLst>
                  <a:ext uri="{FF2B5EF4-FFF2-40B4-BE49-F238E27FC236}">
                    <a16:creationId xmlns:a16="http://schemas.microsoft.com/office/drawing/2014/main" id="{BDE822DD-5307-472E-BBAE-F7E245A8C933}"/>
                  </a:ext>
                </a:extLst>
              </p:cNvPr>
              <p:cNvSpPr>
                <a:spLocks noRot="1" noChangeAspect="1" noMove="1" noResize="1" noEditPoints="1" noAdjustHandles="1" noChangeArrowheads="1" noChangeShapeType="1" noTextEdit="1"/>
              </p:cNvSpPr>
              <p:nvPr/>
            </p:nvSpPr>
            <p:spPr>
              <a:xfrm>
                <a:off x="7235300" y="3576378"/>
                <a:ext cx="781235" cy="78123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DD9012C2-3BE6-429B-9615-63731CB57595}"/>
                  </a:ext>
                </a:extLst>
              </p:cNvPr>
              <p:cNvSpPr/>
              <p:nvPr/>
            </p:nvSpPr>
            <p:spPr>
              <a:xfrm>
                <a:off x="7235300"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3</m:t>
                      </m:r>
                    </m:oMath>
                  </m:oMathPara>
                </a14:m>
                <a:endParaRPr lang="zh-CN" altLang="en-US" dirty="0"/>
              </a:p>
            </p:txBody>
          </p:sp>
        </mc:Choice>
        <mc:Fallback xmlns="">
          <p:sp>
            <p:nvSpPr>
              <p:cNvPr id="30" name="椭圆 29">
                <a:extLst>
                  <a:ext uri="{FF2B5EF4-FFF2-40B4-BE49-F238E27FC236}">
                    <a16:creationId xmlns:a16="http://schemas.microsoft.com/office/drawing/2014/main" id="{DD9012C2-3BE6-429B-9615-63731CB57595}"/>
                  </a:ext>
                </a:extLst>
              </p:cNvPr>
              <p:cNvSpPr>
                <a:spLocks noRot="1" noChangeAspect="1" noMove="1" noResize="1" noEditPoints="1" noAdjustHandles="1" noChangeArrowheads="1" noChangeShapeType="1" noTextEdit="1"/>
              </p:cNvSpPr>
              <p:nvPr/>
            </p:nvSpPr>
            <p:spPr>
              <a:xfrm>
                <a:off x="7235300" y="5267743"/>
                <a:ext cx="781235" cy="78123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8CB247A1-D5CF-479F-862D-E9DAB9C363BC}"/>
                  </a:ext>
                </a:extLst>
              </p:cNvPr>
              <p:cNvSpPr/>
              <p:nvPr/>
            </p:nvSpPr>
            <p:spPr>
              <a:xfrm>
                <a:off x="10031766"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4</m:t>
                      </m:r>
                    </m:oMath>
                  </m:oMathPara>
                </a14:m>
                <a:endParaRPr lang="zh-CN" altLang="en-US" dirty="0"/>
              </a:p>
            </p:txBody>
          </p:sp>
        </mc:Choice>
        <mc:Fallback xmlns="">
          <p:sp>
            <p:nvSpPr>
              <p:cNvPr id="31" name="椭圆 30">
                <a:extLst>
                  <a:ext uri="{FF2B5EF4-FFF2-40B4-BE49-F238E27FC236}">
                    <a16:creationId xmlns:a16="http://schemas.microsoft.com/office/drawing/2014/main" id="{8CB247A1-D5CF-479F-862D-E9DAB9C363BC}"/>
                  </a:ext>
                </a:extLst>
              </p:cNvPr>
              <p:cNvSpPr>
                <a:spLocks noRot="1" noChangeAspect="1" noMove="1" noResize="1" noEditPoints="1" noAdjustHandles="1" noChangeArrowheads="1" noChangeShapeType="1" noTextEdit="1"/>
              </p:cNvSpPr>
              <p:nvPr/>
            </p:nvSpPr>
            <p:spPr>
              <a:xfrm>
                <a:off x="10031766" y="1889789"/>
                <a:ext cx="781235" cy="781235"/>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F2409D24-719E-4D36-BC0A-E455A0B4E3F4}"/>
                  </a:ext>
                </a:extLst>
              </p:cNvPr>
              <p:cNvSpPr/>
              <p:nvPr/>
            </p:nvSpPr>
            <p:spPr>
              <a:xfrm>
                <a:off x="10031766"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5</m:t>
                      </m:r>
                    </m:oMath>
                  </m:oMathPara>
                </a14:m>
                <a:endParaRPr lang="zh-CN" altLang="en-US" dirty="0"/>
              </a:p>
            </p:txBody>
          </p:sp>
        </mc:Choice>
        <mc:Fallback xmlns="">
          <p:sp>
            <p:nvSpPr>
              <p:cNvPr id="32" name="椭圆 31">
                <a:extLst>
                  <a:ext uri="{FF2B5EF4-FFF2-40B4-BE49-F238E27FC236}">
                    <a16:creationId xmlns:a16="http://schemas.microsoft.com/office/drawing/2014/main" id="{F2409D24-719E-4D36-BC0A-E455A0B4E3F4}"/>
                  </a:ext>
                </a:extLst>
              </p:cNvPr>
              <p:cNvSpPr>
                <a:spLocks noRot="1" noChangeAspect="1" noMove="1" noResize="1" noEditPoints="1" noAdjustHandles="1" noChangeArrowheads="1" noChangeShapeType="1" noTextEdit="1"/>
              </p:cNvSpPr>
              <p:nvPr/>
            </p:nvSpPr>
            <p:spPr>
              <a:xfrm>
                <a:off x="10031766" y="3576378"/>
                <a:ext cx="781235" cy="781235"/>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2DCB3B6C-7F06-4997-8A3F-0BE68DDF7F35}"/>
                  </a:ext>
                </a:extLst>
              </p:cNvPr>
              <p:cNvSpPr/>
              <p:nvPr/>
            </p:nvSpPr>
            <p:spPr>
              <a:xfrm>
                <a:off x="10031766"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6</m:t>
                      </m:r>
                    </m:oMath>
                  </m:oMathPara>
                </a14:m>
                <a:endParaRPr lang="zh-CN" altLang="en-US" dirty="0"/>
              </a:p>
            </p:txBody>
          </p:sp>
        </mc:Choice>
        <mc:Fallback xmlns="">
          <p:sp>
            <p:nvSpPr>
              <p:cNvPr id="33" name="椭圆 32">
                <a:extLst>
                  <a:ext uri="{FF2B5EF4-FFF2-40B4-BE49-F238E27FC236}">
                    <a16:creationId xmlns:a16="http://schemas.microsoft.com/office/drawing/2014/main" id="{2DCB3B6C-7F06-4997-8A3F-0BE68DDF7F35}"/>
                  </a:ext>
                </a:extLst>
              </p:cNvPr>
              <p:cNvSpPr>
                <a:spLocks noRot="1" noChangeAspect="1" noMove="1" noResize="1" noEditPoints="1" noAdjustHandles="1" noChangeArrowheads="1" noChangeShapeType="1" noTextEdit="1"/>
              </p:cNvSpPr>
              <p:nvPr/>
            </p:nvSpPr>
            <p:spPr>
              <a:xfrm>
                <a:off x="10031766" y="5267743"/>
                <a:ext cx="781235" cy="781235"/>
              </a:xfrm>
              <a:prstGeom prst="ellipse">
                <a:avLst/>
              </a:prstGeom>
              <a:blipFill>
                <a:blip r:embed="rId12"/>
                <a:stretch>
                  <a:fillRect/>
                </a:stretch>
              </a:blipFill>
            </p:spPr>
            <p:txBody>
              <a:bodyPr/>
              <a:lstStyle/>
              <a:p>
                <a:r>
                  <a:rPr lang="zh-CN" altLang="en-US">
                    <a:noFill/>
                  </a:rPr>
                  <a:t> </a:t>
                </a:r>
              </a:p>
            </p:txBody>
          </p:sp>
        </mc:Fallback>
      </mc:AlternateContent>
      <p:cxnSp>
        <p:nvCxnSpPr>
          <p:cNvPr id="34" name="直接连接符 33">
            <a:extLst>
              <a:ext uri="{FF2B5EF4-FFF2-40B4-BE49-F238E27FC236}">
                <a16:creationId xmlns:a16="http://schemas.microsoft.com/office/drawing/2014/main" id="{9EA8E255-1A87-45E3-BA63-3D9150F803F2}"/>
              </a:ext>
            </a:extLst>
          </p:cNvPr>
          <p:cNvCxnSpPr>
            <a:stCxn id="28" idx="6"/>
            <a:endCxn id="31" idx="2"/>
          </p:cNvCxnSpPr>
          <p:nvPr/>
        </p:nvCxnSpPr>
        <p:spPr>
          <a:xfrm>
            <a:off x="8016535" y="2280407"/>
            <a:ext cx="201523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63F28D8-7B44-4A7E-B8BE-F24044B740CD}"/>
              </a:ext>
            </a:extLst>
          </p:cNvPr>
          <p:cNvCxnSpPr>
            <a:stCxn id="29" idx="6"/>
            <a:endCxn id="31" idx="2"/>
          </p:cNvCxnSpPr>
          <p:nvPr/>
        </p:nvCxnSpPr>
        <p:spPr>
          <a:xfrm flipV="1">
            <a:off x="8016535" y="2280407"/>
            <a:ext cx="2015231" cy="1686589"/>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202CFAE-1B1F-4D78-A20B-14075191E916}"/>
              </a:ext>
            </a:extLst>
          </p:cNvPr>
          <p:cNvCxnSpPr>
            <a:cxnSpLocks/>
            <a:stCxn id="31" idx="2"/>
            <a:endCxn id="30" idx="6"/>
          </p:cNvCxnSpPr>
          <p:nvPr/>
        </p:nvCxnSpPr>
        <p:spPr>
          <a:xfrm flipH="1">
            <a:off x="8016535" y="2280407"/>
            <a:ext cx="2015231" cy="33779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7EC6E40-1C2F-4B73-98AF-3F89906789EB}"/>
              </a:ext>
            </a:extLst>
          </p:cNvPr>
          <p:cNvCxnSpPr>
            <a:cxnSpLocks/>
            <a:stCxn id="29" idx="6"/>
            <a:endCxn id="32" idx="2"/>
          </p:cNvCxnSpPr>
          <p:nvPr/>
        </p:nvCxnSpPr>
        <p:spPr>
          <a:xfrm>
            <a:off x="8016535" y="3966996"/>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A164CD7-0E1F-4AAD-8176-BF6570457BD6}"/>
              </a:ext>
            </a:extLst>
          </p:cNvPr>
          <p:cNvCxnSpPr>
            <a:cxnSpLocks/>
            <a:stCxn id="30" idx="6"/>
            <a:endCxn id="33" idx="2"/>
          </p:cNvCxnSpPr>
          <p:nvPr/>
        </p:nvCxnSpPr>
        <p:spPr>
          <a:xfrm>
            <a:off x="8016535" y="5658361"/>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300E513-ECC8-4BB2-959C-413AA9E49DAF}"/>
              </a:ext>
            </a:extLst>
          </p:cNvPr>
          <p:cNvCxnSpPr>
            <a:cxnSpLocks/>
            <a:stCxn id="30" idx="6"/>
            <a:endCxn id="32" idx="2"/>
          </p:cNvCxnSpPr>
          <p:nvPr/>
        </p:nvCxnSpPr>
        <p:spPr>
          <a:xfrm flipV="1">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29FE454-3EF6-437C-943A-DD5D36107579}"/>
              </a:ext>
            </a:extLst>
          </p:cNvPr>
          <p:cNvCxnSpPr>
            <a:stCxn id="28" idx="6"/>
            <a:endCxn id="32" idx="2"/>
          </p:cNvCxnSpPr>
          <p:nvPr/>
        </p:nvCxnSpPr>
        <p:spPr>
          <a:xfrm>
            <a:off x="8016535" y="2280407"/>
            <a:ext cx="2015231" cy="16865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9EDE1E-ADE5-4AF0-9336-0EC75FD2CDA2}"/>
              </a:ext>
            </a:extLst>
          </p:cNvPr>
          <p:cNvCxnSpPr>
            <a:stCxn id="29" idx="6"/>
            <a:endCxn id="33" idx="2"/>
          </p:cNvCxnSpPr>
          <p:nvPr/>
        </p:nvCxnSpPr>
        <p:spPr>
          <a:xfrm>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961ED8F-DAC1-4AB4-B68A-7BF5E5ACD43B}"/>
              </a:ext>
            </a:extLst>
          </p:cNvPr>
          <p:cNvCxnSpPr>
            <a:stCxn id="28" idx="6"/>
            <a:endCxn id="33" idx="2"/>
          </p:cNvCxnSpPr>
          <p:nvPr/>
        </p:nvCxnSpPr>
        <p:spPr>
          <a:xfrm>
            <a:off x="8016535" y="2280407"/>
            <a:ext cx="2015231" cy="3377954"/>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C6FF1008-53CE-40F7-B409-084227EF4C6F}"/>
                  </a:ext>
                </a:extLst>
              </p:cNvPr>
              <p:cNvSpPr txBox="1"/>
              <p:nvPr/>
            </p:nvSpPr>
            <p:spPr>
              <a:xfrm>
                <a:off x="8141306" y="196700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9</m:t>
                      </m:r>
                    </m:oMath>
                  </m:oMathPara>
                </a14:m>
                <a:endParaRPr lang="zh-CN" altLang="en-US" dirty="0"/>
              </a:p>
            </p:txBody>
          </p:sp>
        </mc:Choice>
        <mc:Fallback xmlns="">
          <p:sp>
            <p:nvSpPr>
              <p:cNvPr id="46" name="文本框 45">
                <a:extLst>
                  <a:ext uri="{FF2B5EF4-FFF2-40B4-BE49-F238E27FC236}">
                    <a16:creationId xmlns:a16="http://schemas.microsoft.com/office/drawing/2014/main" id="{C6FF1008-53CE-40F7-B409-084227EF4C6F}"/>
                  </a:ext>
                </a:extLst>
              </p:cNvPr>
              <p:cNvSpPr txBox="1">
                <a:spLocks noRot="1" noChangeAspect="1" noMove="1" noResize="1" noEditPoints="1" noAdjustHandles="1" noChangeArrowheads="1" noChangeShapeType="1" noTextEdit="1"/>
              </p:cNvSpPr>
              <p:nvPr/>
            </p:nvSpPr>
            <p:spPr>
              <a:xfrm>
                <a:off x="8141306" y="1967001"/>
                <a:ext cx="185948" cy="276999"/>
              </a:xfrm>
              <a:prstGeom prst="rect">
                <a:avLst/>
              </a:prstGeom>
              <a:blipFill>
                <a:blip r:embed="rId13"/>
                <a:stretch>
                  <a:fillRect l="-30000" r="-30000"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90265401-3EEA-4A6D-9CE8-1DF7B6ABDF83}"/>
                  </a:ext>
                </a:extLst>
              </p:cNvPr>
              <p:cNvSpPr txBox="1"/>
              <p:nvPr/>
            </p:nvSpPr>
            <p:spPr>
              <a:xfrm>
                <a:off x="8128230" y="343787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oMath>
                  </m:oMathPara>
                </a14:m>
                <a:endParaRPr lang="zh-CN" altLang="en-US" dirty="0"/>
              </a:p>
            </p:txBody>
          </p:sp>
        </mc:Choice>
        <mc:Fallback xmlns="">
          <p:sp>
            <p:nvSpPr>
              <p:cNvPr id="47" name="文本框 46">
                <a:extLst>
                  <a:ext uri="{FF2B5EF4-FFF2-40B4-BE49-F238E27FC236}">
                    <a16:creationId xmlns:a16="http://schemas.microsoft.com/office/drawing/2014/main" id="{90265401-3EEA-4A6D-9CE8-1DF7B6ABDF83}"/>
                  </a:ext>
                </a:extLst>
              </p:cNvPr>
              <p:cNvSpPr txBox="1">
                <a:spLocks noRot="1" noChangeAspect="1" noMove="1" noResize="1" noEditPoints="1" noAdjustHandles="1" noChangeArrowheads="1" noChangeShapeType="1" noTextEdit="1"/>
              </p:cNvSpPr>
              <p:nvPr/>
            </p:nvSpPr>
            <p:spPr>
              <a:xfrm>
                <a:off x="8128230" y="3437878"/>
                <a:ext cx="185948" cy="276999"/>
              </a:xfrm>
              <a:prstGeom prst="rect">
                <a:avLst/>
              </a:prstGeom>
              <a:blipFill>
                <a:blip r:embed="rId14"/>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DBF58CE8-8E6D-40A8-B383-10103821D086}"/>
                  </a:ext>
                </a:extLst>
              </p:cNvPr>
              <p:cNvSpPr txBox="1"/>
              <p:nvPr/>
            </p:nvSpPr>
            <p:spPr>
              <a:xfrm>
                <a:off x="8048332" y="263461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48" name="文本框 47">
                <a:extLst>
                  <a:ext uri="{FF2B5EF4-FFF2-40B4-BE49-F238E27FC236}">
                    <a16:creationId xmlns:a16="http://schemas.microsoft.com/office/drawing/2014/main" id="{DBF58CE8-8E6D-40A8-B383-10103821D086}"/>
                  </a:ext>
                </a:extLst>
              </p:cNvPr>
              <p:cNvSpPr txBox="1">
                <a:spLocks noRot="1" noChangeAspect="1" noMove="1" noResize="1" noEditPoints="1" noAdjustHandles="1" noChangeArrowheads="1" noChangeShapeType="1" noTextEdit="1"/>
              </p:cNvSpPr>
              <p:nvPr/>
            </p:nvSpPr>
            <p:spPr>
              <a:xfrm>
                <a:off x="8048332" y="2634618"/>
                <a:ext cx="185948" cy="276999"/>
              </a:xfrm>
              <a:prstGeom prst="rect">
                <a:avLst/>
              </a:prstGeom>
              <a:blipFill>
                <a:blip r:embed="rId15"/>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B5D1D53A-1D48-4DAE-8A09-CEE30FFD8975}"/>
                  </a:ext>
                </a:extLst>
              </p:cNvPr>
              <p:cNvSpPr txBox="1"/>
              <p:nvPr/>
            </p:nvSpPr>
            <p:spPr>
              <a:xfrm>
                <a:off x="8420228" y="233721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49" name="文本框 48">
                <a:extLst>
                  <a:ext uri="{FF2B5EF4-FFF2-40B4-BE49-F238E27FC236}">
                    <a16:creationId xmlns:a16="http://schemas.microsoft.com/office/drawing/2014/main" id="{B5D1D53A-1D48-4DAE-8A09-CEE30FFD8975}"/>
                  </a:ext>
                </a:extLst>
              </p:cNvPr>
              <p:cNvSpPr txBox="1">
                <a:spLocks noRot="1" noChangeAspect="1" noMove="1" noResize="1" noEditPoints="1" noAdjustHandles="1" noChangeArrowheads="1" noChangeShapeType="1" noTextEdit="1"/>
              </p:cNvSpPr>
              <p:nvPr/>
            </p:nvSpPr>
            <p:spPr>
              <a:xfrm>
                <a:off x="8420228" y="2337216"/>
                <a:ext cx="185948" cy="276999"/>
              </a:xfrm>
              <a:prstGeom prst="rect">
                <a:avLst/>
              </a:prstGeom>
              <a:blipFill>
                <a:blip r:embed="rId16"/>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B5179519-0362-40E3-AADF-FA96DBC03A91}"/>
                  </a:ext>
                </a:extLst>
              </p:cNvPr>
              <p:cNvSpPr txBox="1"/>
              <p:nvPr/>
            </p:nvSpPr>
            <p:spPr>
              <a:xfrm>
                <a:off x="8154382" y="4207589"/>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oMath>
                  </m:oMathPara>
                </a14:m>
                <a:endParaRPr lang="zh-CN" altLang="en-US" dirty="0"/>
              </a:p>
            </p:txBody>
          </p:sp>
        </mc:Choice>
        <mc:Fallback xmlns="">
          <p:sp>
            <p:nvSpPr>
              <p:cNvPr id="50" name="文本框 49">
                <a:extLst>
                  <a:ext uri="{FF2B5EF4-FFF2-40B4-BE49-F238E27FC236}">
                    <a16:creationId xmlns:a16="http://schemas.microsoft.com/office/drawing/2014/main" id="{B5179519-0362-40E3-AADF-FA96DBC03A91}"/>
                  </a:ext>
                </a:extLst>
              </p:cNvPr>
              <p:cNvSpPr txBox="1">
                <a:spLocks noRot="1" noChangeAspect="1" noMove="1" noResize="1" noEditPoints="1" noAdjustHandles="1" noChangeArrowheads="1" noChangeShapeType="1" noTextEdit="1"/>
              </p:cNvSpPr>
              <p:nvPr/>
            </p:nvSpPr>
            <p:spPr>
              <a:xfrm>
                <a:off x="8154382" y="4207589"/>
                <a:ext cx="185948" cy="276999"/>
              </a:xfrm>
              <a:prstGeom prst="rect">
                <a:avLst/>
              </a:prstGeom>
              <a:blipFill>
                <a:blip r:embed="rId17"/>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384E158B-47B5-4098-8B57-35236D6FA6F1}"/>
                  </a:ext>
                </a:extLst>
              </p:cNvPr>
              <p:cNvSpPr txBox="1"/>
              <p:nvPr/>
            </p:nvSpPr>
            <p:spPr>
              <a:xfrm>
                <a:off x="8443145" y="3689997"/>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m:t>
                      </m:r>
                    </m:oMath>
                  </m:oMathPara>
                </a14:m>
                <a:endParaRPr lang="zh-CN" altLang="en-US" dirty="0"/>
              </a:p>
            </p:txBody>
          </p:sp>
        </mc:Choice>
        <mc:Fallback xmlns="">
          <p:sp>
            <p:nvSpPr>
              <p:cNvPr id="51" name="文本框 50">
                <a:extLst>
                  <a:ext uri="{FF2B5EF4-FFF2-40B4-BE49-F238E27FC236}">
                    <a16:creationId xmlns:a16="http://schemas.microsoft.com/office/drawing/2014/main" id="{384E158B-47B5-4098-8B57-35236D6FA6F1}"/>
                  </a:ext>
                </a:extLst>
              </p:cNvPr>
              <p:cNvSpPr txBox="1">
                <a:spLocks noRot="1" noChangeAspect="1" noMove="1" noResize="1" noEditPoints="1" noAdjustHandles="1" noChangeArrowheads="1" noChangeShapeType="1" noTextEdit="1"/>
              </p:cNvSpPr>
              <p:nvPr/>
            </p:nvSpPr>
            <p:spPr>
              <a:xfrm>
                <a:off x="8443145" y="3689997"/>
                <a:ext cx="185948" cy="276999"/>
              </a:xfrm>
              <a:prstGeom prst="rect">
                <a:avLst/>
              </a:prstGeom>
              <a:blipFill>
                <a:blip r:embed="rId18"/>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2A49AAC5-27EA-41AA-956C-A41942FB3B89}"/>
                  </a:ext>
                </a:extLst>
              </p:cNvPr>
              <p:cNvSpPr txBox="1"/>
              <p:nvPr/>
            </p:nvSpPr>
            <p:spPr>
              <a:xfrm>
                <a:off x="8128230" y="56583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52" name="文本框 51">
                <a:extLst>
                  <a:ext uri="{FF2B5EF4-FFF2-40B4-BE49-F238E27FC236}">
                    <a16:creationId xmlns:a16="http://schemas.microsoft.com/office/drawing/2014/main" id="{2A49AAC5-27EA-41AA-956C-A41942FB3B89}"/>
                  </a:ext>
                </a:extLst>
              </p:cNvPr>
              <p:cNvSpPr txBox="1">
                <a:spLocks noRot="1" noChangeAspect="1" noMove="1" noResize="1" noEditPoints="1" noAdjustHandles="1" noChangeArrowheads="1" noChangeShapeType="1" noTextEdit="1"/>
              </p:cNvSpPr>
              <p:nvPr/>
            </p:nvSpPr>
            <p:spPr>
              <a:xfrm>
                <a:off x="8128230" y="5658361"/>
                <a:ext cx="185948" cy="276999"/>
              </a:xfrm>
              <a:prstGeom prst="rect">
                <a:avLst/>
              </a:prstGeom>
              <a:blipFill>
                <a:blip r:embed="rId19"/>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FCDF5C9-6EFD-4DC6-BC1E-467BC1DDD9BF}"/>
                  </a:ext>
                </a:extLst>
              </p:cNvPr>
              <p:cNvSpPr txBox="1"/>
              <p:nvPr/>
            </p:nvSpPr>
            <p:spPr>
              <a:xfrm>
                <a:off x="8513202" y="526296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4</m:t>
                      </m:r>
                    </m:oMath>
                  </m:oMathPara>
                </a14:m>
                <a:endParaRPr lang="zh-CN" altLang="en-US" dirty="0"/>
              </a:p>
            </p:txBody>
          </p:sp>
        </mc:Choice>
        <mc:Fallback xmlns="">
          <p:sp>
            <p:nvSpPr>
              <p:cNvPr id="53" name="文本框 52">
                <a:extLst>
                  <a:ext uri="{FF2B5EF4-FFF2-40B4-BE49-F238E27FC236}">
                    <a16:creationId xmlns:a16="http://schemas.microsoft.com/office/drawing/2014/main" id="{4FCDF5C9-6EFD-4DC6-BC1E-467BC1DDD9BF}"/>
                  </a:ext>
                </a:extLst>
              </p:cNvPr>
              <p:cNvSpPr txBox="1">
                <a:spLocks noRot="1" noChangeAspect="1" noMove="1" noResize="1" noEditPoints="1" noAdjustHandles="1" noChangeArrowheads="1" noChangeShapeType="1" noTextEdit="1"/>
              </p:cNvSpPr>
              <p:nvPr/>
            </p:nvSpPr>
            <p:spPr>
              <a:xfrm>
                <a:off x="8513202" y="5262968"/>
                <a:ext cx="185948" cy="276999"/>
              </a:xfrm>
              <a:prstGeom prst="rect">
                <a:avLst/>
              </a:prstGeom>
              <a:blipFill>
                <a:blip r:embed="rId20"/>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896060-FD47-4A69-87B4-A99CDBD686F6}"/>
                  </a:ext>
                </a:extLst>
              </p:cNvPr>
              <p:cNvSpPr txBox="1"/>
              <p:nvPr/>
            </p:nvSpPr>
            <p:spPr>
              <a:xfrm>
                <a:off x="8035256" y="4966975"/>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54" name="文本框 53">
                <a:extLst>
                  <a:ext uri="{FF2B5EF4-FFF2-40B4-BE49-F238E27FC236}">
                    <a16:creationId xmlns:a16="http://schemas.microsoft.com/office/drawing/2014/main" id="{5D896060-FD47-4A69-87B4-A99CDBD686F6}"/>
                  </a:ext>
                </a:extLst>
              </p:cNvPr>
              <p:cNvSpPr txBox="1">
                <a:spLocks noRot="1" noChangeAspect="1" noMove="1" noResize="1" noEditPoints="1" noAdjustHandles="1" noChangeArrowheads="1" noChangeShapeType="1" noTextEdit="1"/>
              </p:cNvSpPr>
              <p:nvPr/>
            </p:nvSpPr>
            <p:spPr>
              <a:xfrm>
                <a:off x="8035256" y="4966975"/>
                <a:ext cx="185948" cy="276999"/>
              </a:xfrm>
              <a:prstGeom prst="rect">
                <a:avLst/>
              </a:prstGeom>
              <a:blipFill>
                <a:blip r:embed="rId21"/>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A29A45F-3B24-45AB-BC3D-3E5A71CEABC8}"/>
                  </a:ext>
                </a:extLst>
              </p:cNvPr>
              <p:cNvSpPr txBox="1"/>
              <p:nvPr/>
            </p:nvSpPr>
            <p:spPr>
              <a:xfrm>
                <a:off x="6986967" y="214190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8</m:t>
                      </m:r>
                    </m:oMath>
                  </m:oMathPara>
                </a14:m>
                <a:endParaRPr lang="zh-CN" altLang="en-US" dirty="0"/>
              </a:p>
            </p:txBody>
          </p:sp>
        </mc:Choice>
        <mc:Fallback xmlns="">
          <p:sp>
            <p:nvSpPr>
              <p:cNvPr id="56" name="文本框 55">
                <a:extLst>
                  <a:ext uri="{FF2B5EF4-FFF2-40B4-BE49-F238E27FC236}">
                    <a16:creationId xmlns:a16="http://schemas.microsoft.com/office/drawing/2014/main" id="{BA29A45F-3B24-45AB-BC3D-3E5A71CEABC8}"/>
                  </a:ext>
                </a:extLst>
              </p:cNvPr>
              <p:cNvSpPr txBox="1">
                <a:spLocks noRot="1" noChangeAspect="1" noMove="1" noResize="1" noEditPoints="1" noAdjustHandles="1" noChangeArrowheads="1" noChangeShapeType="1" noTextEdit="1"/>
              </p:cNvSpPr>
              <p:nvPr/>
            </p:nvSpPr>
            <p:spPr>
              <a:xfrm>
                <a:off x="6986967" y="2141906"/>
                <a:ext cx="185948" cy="276999"/>
              </a:xfrm>
              <a:prstGeom prst="rect">
                <a:avLst/>
              </a:prstGeom>
              <a:blipFill>
                <a:blip r:embed="rId22"/>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0D57118E-8FBA-4F45-9C19-8B75BB6023C0}"/>
                  </a:ext>
                </a:extLst>
              </p:cNvPr>
              <p:cNvSpPr txBox="1"/>
              <p:nvPr/>
            </p:nvSpPr>
            <p:spPr>
              <a:xfrm>
                <a:off x="6986967" y="382849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7</m:t>
                      </m:r>
                    </m:oMath>
                  </m:oMathPara>
                </a14:m>
                <a:endParaRPr lang="zh-CN" altLang="en-US" dirty="0"/>
              </a:p>
            </p:txBody>
          </p:sp>
        </mc:Choice>
        <mc:Fallback xmlns="">
          <p:sp>
            <p:nvSpPr>
              <p:cNvPr id="57" name="文本框 56">
                <a:extLst>
                  <a:ext uri="{FF2B5EF4-FFF2-40B4-BE49-F238E27FC236}">
                    <a16:creationId xmlns:a16="http://schemas.microsoft.com/office/drawing/2014/main" id="{0D57118E-8FBA-4F45-9C19-8B75BB6023C0}"/>
                  </a:ext>
                </a:extLst>
              </p:cNvPr>
              <p:cNvSpPr txBox="1">
                <a:spLocks noRot="1" noChangeAspect="1" noMove="1" noResize="1" noEditPoints="1" noAdjustHandles="1" noChangeArrowheads="1" noChangeShapeType="1" noTextEdit="1"/>
              </p:cNvSpPr>
              <p:nvPr/>
            </p:nvSpPr>
            <p:spPr>
              <a:xfrm>
                <a:off x="6986967" y="3828496"/>
                <a:ext cx="185948" cy="276999"/>
              </a:xfrm>
              <a:prstGeom prst="rect">
                <a:avLst/>
              </a:prstGeom>
              <a:blipFill>
                <a:blip r:embed="rId23"/>
                <a:stretch>
                  <a:fillRect l="-25806" r="-2903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F500D03-7E10-4C94-958C-D6647D853AFA}"/>
                  </a:ext>
                </a:extLst>
              </p:cNvPr>
              <p:cNvSpPr txBox="1"/>
              <p:nvPr/>
            </p:nvSpPr>
            <p:spPr>
              <a:xfrm>
                <a:off x="6986967" y="55198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5</m:t>
                      </m:r>
                    </m:oMath>
                  </m:oMathPara>
                </a14:m>
                <a:endParaRPr lang="zh-CN" altLang="en-US" dirty="0"/>
              </a:p>
            </p:txBody>
          </p:sp>
        </mc:Choice>
        <mc:Fallback xmlns="">
          <p:sp>
            <p:nvSpPr>
              <p:cNvPr id="58" name="文本框 57">
                <a:extLst>
                  <a:ext uri="{FF2B5EF4-FFF2-40B4-BE49-F238E27FC236}">
                    <a16:creationId xmlns:a16="http://schemas.microsoft.com/office/drawing/2014/main" id="{5F500D03-7E10-4C94-958C-D6647D853AFA}"/>
                  </a:ext>
                </a:extLst>
              </p:cNvPr>
              <p:cNvSpPr txBox="1">
                <a:spLocks noRot="1" noChangeAspect="1" noMove="1" noResize="1" noEditPoints="1" noAdjustHandles="1" noChangeArrowheads="1" noChangeShapeType="1" noTextEdit="1"/>
              </p:cNvSpPr>
              <p:nvPr/>
            </p:nvSpPr>
            <p:spPr>
              <a:xfrm>
                <a:off x="6986967" y="5519861"/>
                <a:ext cx="185948" cy="276999"/>
              </a:xfrm>
              <a:prstGeom prst="rect">
                <a:avLst/>
              </a:prstGeom>
              <a:blipFill>
                <a:blip r:embed="rId24"/>
                <a:stretch>
                  <a:fillRect l="-29032"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1A317C96-3428-4E20-8D2F-E4257DFE04E8}"/>
                  </a:ext>
                </a:extLst>
              </p:cNvPr>
              <p:cNvSpPr txBox="1"/>
              <p:nvPr/>
            </p:nvSpPr>
            <p:spPr>
              <a:xfrm>
                <a:off x="10877650" y="214190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1</m:t>
                      </m:r>
                    </m:oMath>
                  </m:oMathPara>
                </a14:m>
                <a:endParaRPr lang="zh-CN" altLang="en-US" dirty="0"/>
              </a:p>
            </p:txBody>
          </p:sp>
        </mc:Choice>
        <mc:Fallback xmlns="">
          <p:sp>
            <p:nvSpPr>
              <p:cNvPr id="59" name="文本框 58">
                <a:extLst>
                  <a:ext uri="{FF2B5EF4-FFF2-40B4-BE49-F238E27FC236}">
                    <a16:creationId xmlns:a16="http://schemas.microsoft.com/office/drawing/2014/main" id="{1A317C96-3428-4E20-8D2F-E4257DFE04E8}"/>
                  </a:ext>
                </a:extLst>
              </p:cNvPr>
              <p:cNvSpPr txBox="1">
                <a:spLocks noRot="1" noChangeAspect="1" noMove="1" noResize="1" noEditPoints="1" noAdjustHandles="1" noChangeArrowheads="1" noChangeShapeType="1" noTextEdit="1"/>
              </p:cNvSpPr>
              <p:nvPr/>
            </p:nvSpPr>
            <p:spPr>
              <a:xfrm>
                <a:off x="10877650" y="2141906"/>
                <a:ext cx="185948" cy="276999"/>
              </a:xfrm>
              <a:prstGeom prst="rect">
                <a:avLst/>
              </a:prstGeom>
              <a:blipFill>
                <a:blip r:embed="rId25"/>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73ADEAC-4798-40AC-A9DA-A450FEF54AF0}"/>
                  </a:ext>
                </a:extLst>
              </p:cNvPr>
              <p:cNvSpPr txBox="1"/>
              <p:nvPr/>
            </p:nvSpPr>
            <p:spPr>
              <a:xfrm>
                <a:off x="10877650" y="382849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60" name="文本框 59">
                <a:extLst>
                  <a:ext uri="{FF2B5EF4-FFF2-40B4-BE49-F238E27FC236}">
                    <a16:creationId xmlns:a16="http://schemas.microsoft.com/office/drawing/2014/main" id="{D73ADEAC-4798-40AC-A9DA-A450FEF54AF0}"/>
                  </a:ext>
                </a:extLst>
              </p:cNvPr>
              <p:cNvSpPr txBox="1">
                <a:spLocks noRot="1" noChangeAspect="1" noMove="1" noResize="1" noEditPoints="1" noAdjustHandles="1" noChangeArrowheads="1" noChangeShapeType="1" noTextEdit="1"/>
              </p:cNvSpPr>
              <p:nvPr/>
            </p:nvSpPr>
            <p:spPr>
              <a:xfrm>
                <a:off x="10877650" y="3828496"/>
                <a:ext cx="185948" cy="276999"/>
              </a:xfrm>
              <a:prstGeom prst="rect">
                <a:avLst/>
              </a:prstGeom>
              <a:blipFill>
                <a:blip r:embed="rId26"/>
                <a:stretch>
                  <a:fillRect l="-25806" r="-2903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95D53C2-63D3-408E-87B5-211523859FA8}"/>
                  </a:ext>
                </a:extLst>
              </p:cNvPr>
              <p:cNvSpPr txBox="1"/>
              <p:nvPr/>
            </p:nvSpPr>
            <p:spPr>
              <a:xfrm>
                <a:off x="10877650" y="55198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61" name="文本框 60">
                <a:extLst>
                  <a:ext uri="{FF2B5EF4-FFF2-40B4-BE49-F238E27FC236}">
                    <a16:creationId xmlns:a16="http://schemas.microsoft.com/office/drawing/2014/main" id="{F95D53C2-63D3-408E-87B5-211523859FA8}"/>
                  </a:ext>
                </a:extLst>
              </p:cNvPr>
              <p:cNvSpPr txBox="1">
                <a:spLocks noRot="1" noChangeAspect="1" noMove="1" noResize="1" noEditPoints="1" noAdjustHandles="1" noChangeArrowheads="1" noChangeShapeType="1" noTextEdit="1"/>
              </p:cNvSpPr>
              <p:nvPr/>
            </p:nvSpPr>
            <p:spPr>
              <a:xfrm>
                <a:off x="10877650" y="5519861"/>
                <a:ext cx="185948" cy="276999"/>
              </a:xfrm>
              <a:prstGeom prst="rect">
                <a:avLst/>
              </a:prstGeom>
              <a:blipFill>
                <a:blip r:embed="rId27"/>
                <a:stretch>
                  <a:fillRect l="-25806" r="-29032" b="-8696"/>
                </a:stretch>
              </a:blipFill>
            </p:spPr>
            <p:txBody>
              <a:bodyPr/>
              <a:lstStyle/>
              <a:p>
                <a:r>
                  <a:rPr lang="zh-CN" altLang="en-US">
                    <a:noFill/>
                  </a:rPr>
                  <a:t> </a:t>
                </a:r>
              </a:p>
            </p:txBody>
          </p:sp>
        </mc:Fallback>
      </mc:AlternateContent>
      <p:sp>
        <p:nvSpPr>
          <p:cNvPr id="66" name="椭圆 65">
            <a:hlinkClick r:id="rId28" action="ppaction://hlinksldjump"/>
            <a:extLst>
              <a:ext uri="{FF2B5EF4-FFF2-40B4-BE49-F238E27FC236}">
                <a16:creationId xmlns:a16="http://schemas.microsoft.com/office/drawing/2014/main" id="{BCFDC985-BF55-4623-B9BC-4FE203054340}"/>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232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2"/>
                                        </p:tgtEl>
                                      </p:cBhvr>
                                    </p:animEffect>
                                    <p:set>
                                      <p:cBhvr>
                                        <p:cTn id="12" dur="1" fill="hold">
                                          <p:stCondLst>
                                            <p:cond delay="499"/>
                                          </p:stCondLst>
                                        </p:cTn>
                                        <p:tgtEl>
                                          <p:spTgt spid="62"/>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63"/>
                                        </p:tgtEl>
                                      </p:cBhvr>
                                    </p:animEffect>
                                    <p:set>
                                      <p:cBhvr>
                                        <p:cTn id="15" dur="1" fill="hold">
                                          <p:stCondLst>
                                            <p:cond delay="499"/>
                                          </p:stCondLst>
                                        </p:cTn>
                                        <p:tgtEl>
                                          <p:spTgt spid="63"/>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5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500" fill="hold"/>
                                        <p:tgtEl>
                                          <p:spTgt spid="39"/>
                                        </p:tgtEl>
                                        <p:attrNameLst>
                                          <p:attrName>stroke.color</p:attrName>
                                        </p:attrNameLst>
                                      </p:cBhvr>
                                      <p:to>
                                        <a:srgbClr val="7030A0"/>
                                      </p:to>
                                    </p:animClr>
                                    <p:set>
                                      <p:cBhvr>
                                        <p:cTn id="46" dur="500" fill="hold"/>
                                        <p:tgtEl>
                                          <p:spTgt spid="39"/>
                                        </p:tgtEl>
                                        <p:attrNameLst>
                                          <p:attrName>stroke.on</p:attrName>
                                        </p:attrNameLst>
                                      </p:cBhvr>
                                      <p:to>
                                        <p:strVal val="true"/>
                                      </p:to>
                                    </p:set>
                                  </p:childTnLst>
                                </p:cTn>
                              </p:par>
                            </p:childTnLst>
                          </p:cTn>
                        </p:par>
                        <p:par>
                          <p:cTn id="47" fill="hold">
                            <p:stCondLst>
                              <p:cond delay="500"/>
                            </p:stCondLst>
                            <p:childTnLst>
                              <p:par>
                                <p:cTn id="48" presetID="26" presetClass="emph" presetSubtype="0" fill="hold" grpId="0" nodeType="afterEffect">
                                  <p:stCondLst>
                                    <p:cond delay="0"/>
                                  </p:stCondLst>
                                  <p:childTnLst>
                                    <p:animEffect transition="out" filter="fade">
                                      <p:cBhvr>
                                        <p:cTn id="49" dur="500" tmFilter="0, 0; .2, .5; .8, .5; 1, 0"/>
                                        <p:tgtEl>
                                          <p:spTgt spid="32"/>
                                        </p:tgtEl>
                                      </p:cBhvr>
                                    </p:animEffect>
                                    <p:animScale>
                                      <p:cBhvr>
                                        <p:cTn id="50" dur="250" autoRev="1" fill="hold"/>
                                        <p:tgtEl>
                                          <p:spTgt spid="32"/>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7" presetClass="emph" presetSubtype="2" fill="hold" nodeType="clickEffect">
                                  <p:stCondLst>
                                    <p:cond delay="0"/>
                                  </p:stCondLst>
                                  <p:childTnLst>
                                    <p:animClr clrSpc="rgb" dir="cw">
                                      <p:cBhvr>
                                        <p:cTn id="54" dur="500" fill="hold"/>
                                        <p:tgtEl>
                                          <p:spTgt spid="34"/>
                                        </p:tgtEl>
                                        <p:attrNameLst>
                                          <p:attrName>stroke.color</p:attrName>
                                        </p:attrNameLst>
                                      </p:cBhvr>
                                      <p:to>
                                        <a:srgbClr val="00B050"/>
                                      </p:to>
                                    </p:animClr>
                                    <p:set>
                                      <p:cBhvr>
                                        <p:cTn id="55" dur="500" fill="hold"/>
                                        <p:tgtEl>
                                          <p:spTgt spid="34"/>
                                        </p:tgtEl>
                                        <p:attrNameLst>
                                          <p:attrName>stroke.on</p:attrName>
                                        </p:attrNameLst>
                                      </p:cBhvr>
                                      <p:to>
                                        <p:strVal val="true"/>
                                      </p:to>
                                    </p:set>
                                  </p:childTnLst>
                                </p:cTn>
                              </p:par>
                            </p:childTnLst>
                          </p:cTn>
                        </p:par>
                        <p:par>
                          <p:cTn id="56" fill="hold">
                            <p:stCondLst>
                              <p:cond delay="500"/>
                            </p:stCondLst>
                            <p:childTnLst>
                              <p:par>
                                <p:cTn id="57" presetID="26" presetClass="emph" presetSubtype="0" fill="hold" grpId="0" nodeType="afterEffect">
                                  <p:stCondLst>
                                    <p:cond delay="0"/>
                                  </p:stCondLst>
                                  <p:childTnLst>
                                    <p:animEffect transition="out" filter="fade">
                                      <p:cBhvr>
                                        <p:cTn id="58" dur="500" tmFilter="0, 0; .2, .5; .8, .5; 1, 0"/>
                                        <p:tgtEl>
                                          <p:spTgt spid="31"/>
                                        </p:tgtEl>
                                      </p:cBhvr>
                                    </p:animEffect>
                                    <p:animScale>
                                      <p:cBhvr>
                                        <p:cTn id="59" dur="250" autoRev="1" fill="hold"/>
                                        <p:tgtEl>
                                          <p:spTgt spid="31"/>
                                        </p:tgtEl>
                                      </p:cBhvr>
                                      <p:by x="105000" y="105000"/>
                                    </p:animScale>
                                  </p:childTnLst>
                                </p:cTn>
                              </p:par>
                              <p:par>
                                <p:cTn id="60" presetID="7" presetClass="emph" presetSubtype="2" fill="hold" nodeType="withEffect">
                                  <p:stCondLst>
                                    <p:cond delay="0"/>
                                  </p:stCondLst>
                                  <p:childTnLst>
                                    <p:animClr clrSpc="rgb" dir="cw">
                                      <p:cBhvr>
                                        <p:cTn id="61" dur="500" fill="hold"/>
                                        <p:tgtEl>
                                          <p:spTgt spid="36"/>
                                        </p:tgtEl>
                                        <p:attrNameLst>
                                          <p:attrName>stroke.color</p:attrName>
                                        </p:attrNameLst>
                                      </p:cBhvr>
                                      <p:to>
                                        <a:srgbClr val="D34817"/>
                                      </p:to>
                                    </p:animClr>
                                    <p:set>
                                      <p:cBhvr>
                                        <p:cTn id="62" dur="500" fill="hold"/>
                                        <p:tgtEl>
                                          <p:spTgt spid="36"/>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9"/>
                                        </p:tgtEl>
                                        <p:attrNameLst>
                                          <p:attrName>stroke.color</p:attrName>
                                        </p:attrNameLst>
                                      </p:cBhvr>
                                      <p:to>
                                        <a:srgbClr val="00B050"/>
                                      </p:to>
                                    </p:animClr>
                                    <p:set>
                                      <p:cBhvr>
                                        <p:cTn id="65" dur="500" fill="hold"/>
                                        <p:tgtEl>
                                          <p:spTgt spid="39"/>
                                        </p:tgtEl>
                                        <p:attrNameLst>
                                          <p:attrName>stroke.on</p:attrName>
                                        </p:attrNameLst>
                                      </p:cBhvr>
                                      <p:to>
                                        <p:strVal val="true"/>
                                      </p:to>
                                    </p:set>
                                  </p:childTnLst>
                                </p:cTn>
                              </p:par>
                            </p:childTnLst>
                          </p:cTn>
                        </p:par>
                        <p:par>
                          <p:cTn id="66" fill="hold">
                            <p:stCondLst>
                              <p:cond delay="1000"/>
                            </p:stCondLst>
                            <p:childTnLst>
                              <p:par>
                                <p:cTn id="67" presetID="26" presetClass="emph" presetSubtype="0" fill="hold" grpId="0" nodeType="afterEffect">
                                  <p:stCondLst>
                                    <p:cond delay="0"/>
                                  </p:stCondLst>
                                  <p:childTnLst>
                                    <p:animEffect transition="out" filter="fade">
                                      <p:cBhvr>
                                        <p:cTn id="68" dur="500" tmFilter="0, 0; .2, .5; .8, .5; 1, 0"/>
                                        <p:tgtEl>
                                          <p:spTgt spid="29"/>
                                        </p:tgtEl>
                                      </p:cBhvr>
                                    </p:animEffect>
                                    <p:animScale>
                                      <p:cBhvr>
                                        <p:cTn id="69" dur="250" autoRev="1" fill="hold"/>
                                        <p:tgtEl>
                                          <p:spTgt spid="2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3" end="3"/>
                                            </p:txEl>
                                          </p:spTgt>
                                        </p:tgtEl>
                                        <p:attrNameLst>
                                          <p:attrName>style.visibility</p:attrName>
                                        </p:attrNameLst>
                                      </p:cBhvr>
                                      <p:to>
                                        <p:strVal val="visible"/>
                                      </p:to>
                                    </p:set>
                                    <p:animEffect transition="in" filter="fade">
                                      <p:cBhvr>
                                        <p:cTn id="74" dur="500"/>
                                        <p:tgtEl>
                                          <p:spTgt spid="3">
                                            <p:txEl>
                                              <p:pRg st="3" end="3"/>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fade">
                                      <p:cBhvr>
                                        <p:cTn id="79" dur="500"/>
                                        <p:tgtEl>
                                          <p:spTgt spid="3">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0" nodeType="clickEffect">
                                  <p:stCondLst>
                                    <p:cond delay="0"/>
                                  </p:stCondLst>
                                  <p:childTnLst>
                                    <p:animEffect transition="out" filter="fade">
                                      <p:cBhvr>
                                        <p:cTn id="83" dur="500"/>
                                        <p:tgtEl>
                                          <p:spTgt spid="65"/>
                                        </p:tgtEl>
                                      </p:cBhvr>
                                    </p:animEffect>
                                    <p:set>
                                      <p:cBhvr>
                                        <p:cTn id="84" dur="1" fill="hold">
                                          <p:stCondLst>
                                            <p:cond delay="499"/>
                                          </p:stCondLst>
                                        </p:cTn>
                                        <p:tgtEl>
                                          <p:spTgt spid="65"/>
                                        </p:tgtEl>
                                        <p:attrNameLst>
                                          <p:attrName>style.visibility</p:attrName>
                                        </p:attrNameLst>
                                      </p:cBhvr>
                                      <p:to>
                                        <p:strVal val="hidden"/>
                                      </p:to>
                                    </p:se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
                                            <p:txEl>
                                              <p:pRg st="5" end="5"/>
                                            </p:txEl>
                                          </p:spTgt>
                                        </p:tgtEl>
                                        <p:attrNameLst>
                                          <p:attrName>style.visibility</p:attrName>
                                        </p:attrNameLst>
                                      </p:cBhvr>
                                      <p:to>
                                        <p:strVal val="visible"/>
                                      </p:to>
                                    </p:set>
                                    <p:animEffect transition="in" filter="fade">
                                      <p:cBhvr>
                                        <p:cTn id="93" dur="500"/>
                                        <p:tgtEl>
                                          <p:spTgt spid="3">
                                            <p:txEl>
                                              <p:pRg st="5" end="5"/>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7" presetClass="emph" presetSubtype="2" fill="hold" nodeType="clickEffect">
                                  <p:stCondLst>
                                    <p:cond delay="0"/>
                                  </p:stCondLst>
                                  <p:childTnLst>
                                    <p:animClr clrSpc="rgb" dir="cw">
                                      <p:cBhvr>
                                        <p:cTn id="97" dur="500" fill="hold"/>
                                        <p:tgtEl>
                                          <p:spTgt spid="38"/>
                                        </p:tgtEl>
                                        <p:attrNameLst>
                                          <p:attrName>stroke.color</p:attrName>
                                        </p:attrNameLst>
                                      </p:cBhvr>
                                      <p:to>
                                        <a:srgbClr val="7030A0"/>
                                      </p:to>
                                    </p:animClr>
                                    <p:set>
                                      <p:cBhvr>
                                        <p:cTn id="98" dur="500" fill="hold"/>
                                        <p:tgtEl>
                                          <p:spTgt spid="38"/>
                                        </p:tgtEl>
                                        <p:attrNameLst>
                                          <p:attrName>stroke.on</p:attrName>
                                        </p:attrNameLst>
                                      </p:cBhvr>
                                      <p:to>
                                        <p:strVal val="true"/>
                                      </p:to>
                                    </p:set>
                                  </p:childTnLst>
                                </p:cTn>
                              </p:par>
                            </p:childTnLst>
                          </p:cTn>
                        </p:par>
                        <p:par>
                          <p:cTn id="99" fill="hold">
                            <p:stCondLst>
                              <p:cond delay="500"/>
                            </p:stCondLst>
                            <p:childTnLst>
                              <p:par>
                                <p:cTn id="100" presetID="26" presetClass="emph" presetSubtype="0" fill="hold" grpId="1" nodeType="afterEffect">
                                  <p:stCondLst>
                                    <p:cond delay="0"/>
                                  </p:stCondLst>
                                  <p:childTnLst>
                                    <p:animEffect transition="out" filter="fade">
                                      <p:cBhvr>
                                        <p:cTn id="101" dur="500" tmFilter="0, 0; .2, .5; .8, .5; 1, 0"/>
                                        <p:tgtEl>
                                          <p:spTgt spid="31"/>
                                        </p:tgtEl>
                                      </p:cBhvr>
                                    </p:animEffect>
                                    <p:animScale>
                                      <p:cBhvr>
                                        <p:cTn id="102" dur="250" autoRev="1" fill="hold"/>
                                        <p:tgtEl>
                                          <p:spTgt spid="31"/>
                                        </p:tgtEl>
                                      </p:cBhvr>
                                      <p:by x="105000" y="105000"/>
                                    </p:animScale>
                                  </p:childTnLst>
                                </p:cTn>
                              </p:par>
                            </p:childTnLst>
                          </p:cTn>
                        </p:par>
                        <p:par>
                          <p:cTn id="103" fill="hold">
                            <p:stCondLst>
                              <p:cond delay="1000"/>
                            </p:stCondLst>
                            <p:childTnLst>
                              <p:par>
                                <p:cTn id="104" presetID="7" presetClass="emph" presetSubtype="2" fill="hold" nodeType="afterEffect">
                                  <p:stCondLst>
                                    <p:cond delay="0"/>
                                  </p:stCondLst>
                                  <p:childTnLst>
                                    <p:animClr clrSpc="rgb" dir="cw">
                                      <p:cBhvr>
                                        <p:cTn id="105" dur="500" fill="hold"/>
                                        <p:tgtEl>
                                          <p:spTgt spid="34"/>
                                        </p:tgtEl>
                                        <p:attrNameLst>
                                          <p:attrName>stroke.color</p:attrName>
                                        </p:attrNameLst>
                                      </p:cBhvr>
                                      <p:to>
                                        <a:srgbClr val="00B0F0"/>
                                      </p:to>
                                    </p:animClr>
                                    <p:set>
                                      <p:cBhvr>
                                        <p:cTn id="106" dur="500" fill="hold"/>
                                        <p:tgtEl>
                                          <p:spTgt spid="34"/>
                                        </p:tgtEl>
                                        <p:attrNameLst>
                                          <p:attrName>stroke.on</p:attrName>
                                        </p:attrNameLst>
                                      </p:cBhvr>
                                      <p:to>
                                        <p:strVal val="true"/>
                                      </p:to>
                                    </p:set>
                                  </p:childTnLst>
                                </p:cTn>
                              </p:par>
                            </p:childTnLst>
                          </p:cTn>
                        </p:par>
                        <p:par>
                          <p:cTn id="107" fill="hold">
                            <p:stCondLst>
                              <p:cond delay="1500"/>
                            </p:stCondLst>
                            <p:childTnLst>
                              <p:par>
                                <p:cTn id="108" presetID="26" presetClass="emph" presetSubtype="0" fill="hold" grpId="0" nodeType="afterEffect">
                                  <p:stCondLst>
                                    <p:cond delay="0"/>
                                  </p:stCondLst>
                                  <p:childTnLst>
                                    <p:animEffect transition="out" filter="fade">
                                      <p:cBhvr>
                                        <p:cTn id="109" dur="500" tmFilter="0, 0; .2, .5; .8, .5; 1, 0"/>
                                        <p:tgtEl>
                                          <p:spTgt spid="28"/>
                                        </p:tgtEl>
                                      </p:cBhvr>
                                    </p:animEffect>
                                    <p:animScale>
                                      <p:cBhvr>
                                        <p:cTn id="110" dur="250" autoRev="1" fill="hold"/>
                                        <p:tgtEl>
                                          <p:spTgt spid="28"/>
                                        </p:tgtEl>
                                      </p:cBhvr>
                                      <p:by x="105000" y="105000"/>
                                    </p:animScale>
                                  </p:childTnLst>
                                </p:cTn>
                              </p:par>
                            </p:childTnLst>
                          </p:cTn>
                        </p:par>
                        <p:par>
                          <p:cTn id="111" fill="hold">
                            <p:stCondLst>
                              <p:cond delay="2000"/>
                            </p:stCondLst>
                            <p:childTnLst>
                              <p:par>
                                <p:cTn id="112" presetID="26" presetClass="emph" presetSubtype="0" fill="hold" grpId="1" nodeType="afterEffect">
                                  <p:stCondLst>
                                    <p:cond delay="0"/>
                                  </p:stCondLst>
                                  <p:childTnLst>
                                    <p:animEffect transition="out" filter="fade">
                                      <p:cBhvr>
                                        <p:cTn id="113" dur="500" tmFilter="0, 0; .2, .5; .8, .5; 1, 0"/>
                                        <p:tgtEl>
                                          <p:spTgt spid="28"/>
                                        </p:tgtEl>
                                      </p:cBhvr>
                                    </p:animEffect>
                                    <p:animScale>
                                      <p:cBhvr>
                                        <p:cTn id="114" dur="250" autoRev="1" fill="hold"/>
                                        <p:tgtEl>
                                          <p:spTgt spid="28"/>
                                        </p:tgtEl>
                                      </p:cBhvr>
                                      <p:by x="105000" y="105000"/>
                                    </p:animScale>
                                  </p:childTnLst>
                                </p:cTn>
                              </p:par>
                              <p:par>
                                <p:cTn id="115" presetID="26" presetClass="emph" presetSubtype="0" fill="hold" grpId="0" nodeType="withEffect">
                                  <p:stCondLst>
                                    <p:cond delay="0"/>
                                  </p:stCondLst>
                                  <p:childTnLst>
                                    <p:animEffect transition="out" filter="fade">
                                      <p:cBhvr>
                                        <p:cTn id="116" dur="500" tmFilter="0, 0; .2, .5; .8, .5; 1, 0"/>
                                        <p:tgtEl>
                                          <p:spTgt spid="30"/>
                                        </p:tgtEl>
                                      </p:cBhvr>
                                    </p:animEffect>
                                    <p:animScale>
                                      <p:cBhvr>
                                        <p:cTn id="117" dur="250" autoRev="1" fill="hold"/>
                                        <p:tgtEl>
                                          <p:spTgt spid="30"/>
                                        </p:tgtEl>
                                      </p:cBhvr>
                                      <p:by x="105000" y="105000"/>
                                    </p:animScale>
                                  </p:childTnLst>
                                </p:cTn>
                              </p:par>
                            </p:childTnLst>
                          </p:cTn>
                        </p:par>
                        <p:par>
                          <p:cTn id="118" fill="hold">
                            <p:stCondLst>
                              <p:cond delay="2500"/>
                            </p:stCondLst>
                            <p:childTnLst>
                              <p:par>
                                <p:cTn id="119" presetID="26" presetClass="emph" presetSubtype="0" fill="hold" grpId="2" nodeType="afterEffect">
                                  <p:stCondLst>
                                    <p:cond delay="0"/>
                                  </p:stCondLst>
                                  <p:childTnLst>
                                    <p:animEffect transition="out" filter="fade">
                                      <p:cBhvr>
                                        <p:cTn id="120" dur="500" tmFilter="0, 0; .2, .5; .8, .5; 1, 0"/>
                                        <p:tgtEl>
                                          <p:spTgt spid="31"/>
                                        </p:tgtEl>
                                      </p:cBhvr>
                                    </p:animEffect>
                                    <p:animScale>
                                      <p:cBhvr>
                                        <p:cTn id="121"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4" grpId="0"/>
      <p:bldP spid="63" grpId="0"/>
      <p:bldP spid="62" grpId="0"/>
      <p:bldP spid="28" grpId="0" animBg="1"/>
      <p:bldP spid="28" grpId="1" animBg="1"/>
      <p:bldP spid="29" grpId="0" animBg="1"/>
      <p:bldP spid="30" grpId="0" animBg="1"/>
      <p:bldP spid="31" grpId="0" animBg="1"/>
      <p:bldP spid="31" grpId="1" animBg="1"/>
      <p:bldP spid="31" grpId="2" animBg="1"/>
      <p:bldP spid="32" grpId="0" animBg="1"/>
      <p:bldP spid="56" grpId="0"/>
      <p:bldP spid="57" grpId="0"/>
      <p:bldP spid="5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CA780E0-22CA-4105-A277-E443F3D5C498}"/>
                  </a:ext>
                </a:extLst>
              </p:cNvPr>
              <p:cNvSpPr txBox="1"/>
              <p:nvPr/>
            </p:nvSpPr>
            <p:spPr>
              <a:xfrm>
                <a:off x="6986967" y="55198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5</m:t>
                      </m:r>
                    </m:oMath>
                  </m:oMathPara>
                </a14:m>
                <a:endParaRPr lang="zh-CN" altLang="en-US" dirty="0"/>
              </a:p>
            </p:txBody>
          </p:sp>
        </mc:Choice>
        <mc:Fallback xmlns="">
          <p:sp>
            <p:nvSpPr>
              <p:cNvPr id="62" name="文本框 61">
                <a:extLst>
                  <a:ext uri="{FF2B5EF4-FFF2-40B4-BE49-F238E27FC236}">
                    <a16:creationId xmlns:a16="http://schemas.microsoft.com/office/drawing/2014/main" id="{FCA780E0-22CA-4105-A277-E443F3D5C498}"/>
                  </a:ext>
                </a:extLst>
              </p:cNvPr>
              <p:cNvSpPr txBox="1">
                <a:spLocks noRot="1" noChangeAspect="1" noMove="1" noResize="1" noEditPoints="1" noAdjustHandles="1" noChangeArrowheads="1" noChangeShapeType="1" noTextEdit="1"/>
              </p:cNvSpPr>
              <p:nvPr/>
            </p:nvSpPr>
            <p:spPr>
              <a:xfrm>
                <a:off x="6986967" y="5519861"/>
                <a:ext cx="185948" cy="276999"/>
              </a:xfrm>
              <a:prstGeom prst="rect">
                <a:avLst/>
              </a:prstGeom>
              <a:blipFill>
                <a:blip r:embed="rId2"/>
                <a:stretch>
                  <a:fillRect l="-29032"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16B8AA27-85EB-4655-B5B0-490D2C03EA26}"/>
                  </a:ext>
                </a:extLst>
              </p:cNvPr>
              <p:cNvSpPr txBox="1"/>
              <p:nvPr/>
            </p:nvSpPr>
            <p:spPr>
              <a:xfrm>
                <a:off x="10877650" y="214190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1</m:t>
                      </m:r>
                    </m:oMath>
                  </m:oMathPara>
                </a14:m>
                <a:endParaRPr lang="zh-CN" altLang="en-US" dirty="0"/>
              </a:p>
            </p:txBody>
          </p:sp>
        </mc:Choice>
        <mc:Fallback xmlns="">
          <p:sp>
            <p:nvSpPr>
              <p:cNvPr id="63" name="文本框 62">
                <a:extLst>
                  <a:ext uri="{FF2B5EF4-FFF2-40B4-BE49-F238E27FC236}">
                    <a16:creationId xmlns:a16="http://schemas.microsoft.com/office/drawing/2014/main" id="{16B8AA27-85EB-4655-B5B0-490D2C03EA26}"/>
                  </a:ext>
                </a:extLst>
              </p:cNvPr>
              <p:cNvSpPr txBox="1">
                <a:spLocks noRot="1" noChangeAspect="1" noMove="1" noResize="1" noEditPoints="1" noAdjustHandles="1" noChangeArrowheads="1" noChangeShapeType="1" noTextEdit="1"/>
              </p:cNvSpPr>
              <p:nvPr/>
            </p:nvSpPr>
            <p:spPr>
              <a:xfrm>
                <a:off x="10877650" y="2141906"/>
                <a:ext cx="185948" cy="276999"/>
              </a:xfrm>
              <a:prstGeom prst="rect">
                <a:avLst/>
              </a:prstGeom>
              <a:blipFill>
                <a:blip r:embed="rId3"/>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4BF0B20F-039E-4836-8869-DA92DE63D895}"/>
                  </a:ext>
                </a:extLst>
              </p:cNvPr>
              <p:cNvSpPr txBox="1"/>
              <p:nvPr/>
            </p:nvSpPr>
            <p:spPr>
              <a:xfrm>
                <a:off x="6986967" y="382849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7</m:t>
                      </m:r>
                    </m:oMath>
                  </m:oMathPara>
                </a14:m>
                <a:endParaRPr lang="zh-CN" altLang="en-US" dirty="0"/>
              </a:p>
            </p:txBody>
          </p:sp>
        </mc:Choice>
        <mc:Fallback xmlns="">
          <p:sp>
            <p:nvSpPr>
              <p:cNvPr id="61" name="文本框 60">
                <a:extLst>
                  <a:ext uri="{FF2B5EF4-FFF2-40B4-BE49-F238E27FC236}">
                    <a16:creationId xmlns:a16="http://schemas.microsoft.com/office/drawing/2014/main" id="{4BF0B20F-039E-4836-8869-DA92DE63D895}"/>
                  </a:ext>
                </a:extLst>
              </p:cNvPr>
              <p:cNvSpPr txBox="1">
                <a:spLocks noRot="1" noChangeAspect="1" noMove="1" noResize="1" noEditPoints="1" noAdjustHandles="1" noChangeArrowheads="1" noChangeShapeType="1" noTextEdit="1"/>
              </p:cNvSpPr>
              <p:nvPr/>
            </p:nvSpPr>
            <p:spPr>
              <a:xfrm>
                <a:off x="6986967" y="3828496"/>
                <a:ext cx="185948" cy="276999"/>
              </a:xfrm>
              <a:prstGeom prst="rect">
                <a:avLst/>
              </a:prstGeom>
              <a:blipFill>
                <a:blip r:embed="rId4"/>
                <a:stretch>
                  <a:fillRect l="-25806" r="-2903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0351A2D-7423-4923-89E9-95B6200E9A70}"/>
                  </a:ext>
                </a:extLst>
              </p:cNvPr>
              <p:cNvSpPr txBox="1"/>
              <p:nvPr/>
            </p:nvSpPr>
            <p:spPr>
              <a:xfrm>
                <a:off x="6986967" y="214190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8</m:t>
                      </m:r>
                    </m:oMath>
                  </m:oMathPara>
                </a14:m>
                <a:endParaRPr lang="zh-CN" altLang="en-US" dirty="0"/>
              </a:p>
            </p:txBody>
          </p:sp>
        </mc:Choice>
        <mc:Fallback xmlns="">
          <p:sp>
            <p:nvSpPr>
              <p:cNvPr id="60" name="文本框 59">
                <a:extLst>
                  <a:ext uri="{FF2B5EF4-FFF2-40B4-BE49-F238E27FC236}">
                    <a16:creationId xmlns:a16="http://schemas.microsoft.com/office/drawing/2014/main" id="{50351A2D-7423-4923-89E9-95B6200E9A70}"/>
                  </a:ext>
                </a:extLst>
              </p:cNvPr>
              <p:cNvSpPr txBox="1">
                <a:spLocks noRot="1" noChangeAspect="1" noMove="1" noResize="1" noEditPoints="1" noAdjustHandles="1" noChangeArrowheads="1" noChangeShapeType="1" noTextEdit="1"/>
              </p:cNvSpPr>
              <p:nvPr/>
            </p:nvSpPr>
            <p:spPr>
              <a:xfrm>
                <a:off x="6986967" y="2141906"/>
                <a:ext cx="185948" cy="276999"/>
              </a:xfrm>
              <a:prstGeom prst="rect">
                <a:avLst/>
              </a:prstGeom>
              <a:blipFill>
                <a:blip r:embed="rId5"/>
                <a:stretch>
                  <a:fillRect l="-25806" r="-29032" b="-8696"/>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402EFFD-2CCB-4219-A9CD-A0CDF64FF698}"/>
              </a:ext>
            </a:extLst>
          </p:cNvPr>
          <p:cNvSpPr>
            <a:spLocks noGrp="1"/>
          </p:cNvSpPr>
          <p:nvPr>
            <p:ph type="title"/>
          </p:nvPr>
        </p:nvSpPr>
        <p:spPr/>
        <p:txBody>
          <a:bodyPr/>
          <a:lstStyle/>
          <a:p>
            <a:r>
              <a:rPr lang="zh-CN" altLang="en-US" dirty="0"/>
              <a:t>二分图带权匹配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4032C7-9011-4F3A-A560-41C78C4D3CE7}"/>
                  </a:ext>
                </a:extLst>
              </p:cNvPr>
              <p:cNvSpPr>
                <a:spLocks noGrp="1"/>
              </p:cNvSpPr>
              <p:nvPr>
                <p:ph idx="1"/>
              </p:nvPr>
            </p:nvSpPr>
            <p:spPr>
              <a:xfrm>
                <a:off x="1069848" y="2121408"/>
                <a:ext cx="5552894" cy="4050792"/>
              </a:xfrm>
            </p:spPr>
            <p:txBody>
              <a:bodyPr>
                <a:noAutofit/>
              </a:bodyPr>
              <a:lstStyle/>
              <a:p>
                <a:r>
                  <a:rPr lang="zh-CN" altLang="en-US" sz="2200" dirty="0">
                    <a:latin typeface="等线" panose="02010600030101010101" pitchFamily="2" charset="-122"/>
                    <a:ea typeface="等线" panose="02010600030101010101" pitchFamily="2" charset="-122"/>
                  </a:rPr>
                  <a:t>它们发现只要降低一点期望，</a:t>
                </a:r>
                <a:r>
                  <a:rPr lang="en-US" altLang="zh-CN" sz="2200" dirty="0">
                    <a:latin typeface="等线" panose="02010600030101010101" pitchFamily="2" charset="-122"/>
                    <a:ea typeface="等线" panose="02010600030101010101" pitchFamily="2" charset="-122"/>
                  </a:rPr>
                  <a:t> </a:t>
                </a:r>
                <a14:m>
                  <m:oMath xmlns:m="http://schemas.openxmlformats.org/officeDocument/2006/math">
                    <m:r>
                      <a:rPr lang="en-US" altLang="zh-CN" sz="2200" dirty="0">
                        <a:latin typeface="Cambria Math" panose="02040503050406030204" pitchFamily="18" charset="0"/>
                        <a:ea typeface="等线" panose="02010600030101010101" pitchFamily="2" charset="-122"/>
                      </a:rPr>
                      <m:t>3</m:t>
                    </m:r>
                  </m:oMath>
                </a14:m>
                <a:r>
                  <a:rPr lang="zh-CN" altLang="en-US" sz="2200" dirty="0">
                    <a:latin typeface="等线" panose="02010600030101010101" pitchFamily="2" charset="-122"/>
                    <a:ea typeface="等线" panose="02010600030101010101" pitchFamily="2" charset="-122"/>
                  </a:rPr>
                  <a:t>号点就能找到</a:t>
                </a:r>
                <a14:m>
                  <m:oMath xmlns:m="http://schemas.openxmlformats.org/officeDocument/2006/math">
                    <m:r>
                      <a:rPr lang="en-US" altLang="zh-CN" sz="2200" dirty="0">
                        <a:latin typeface="Cambria Math" panose="02040503050406030204" pitchFamily="18" charset="0"/>
                        <a:ea typeface="等线" panose="02010600030101010101" pitchFamily="2" charset="-122"/>
                      </a:rPr>
                      <m:t>5</m:t>
                    </m:r>
                  </m:oMath>
                </a14:m>
                <a:r>
                  <a:rPr lang="zh-CN" altLang="en-US" sz="2200" dirty="0">
                    <a:latin typeface="等线" panose="02010600030101010101" pitchFamily="2" charset="-122"/>
                    <a:ea typeface="等线" panose="02010600030101010101" pitchFamily="2" charset="-122"/>
                  </a:rPr>
                  <a:t>号点，于是它们降低一点期望，同样地，</a:t>
                </a:r>
                <a:r>
                  <a:rPr lang="en-US" altLang="zh-CN" sz="2200" dirty="0">
                    <a:latin typeface="等线" panose="02010600030101010101" pitchFamily="2" charset="-122"/>
                    <a:ea typeface="等线" panose="02010600030101010101" pitchFamily="2" charset="-122"/>
                  </a:rPr>
                  <a:t> </a:t>
                </a:r>
                <a14:m>
                  <m:oMath xmlns:m="http://schemas.openxmlformats.org/officeDocument/2006/math">
                    <m:r>
                      <a:rPr lang="en-US" altLang="zh-CN" sz="2200" dirty="0">
                        <a:latin typeface="Cambria Math" panose="02040503050406030204" pitchFamily="18" charset="0"/>
                        <a:ea typeface="等线" panose="02010600030101010101" pitchFamily="2" charset="-122"/>
                      </a:rPr>
                      <m:t>4</m:t>
                    </m:r>
                  </m:oMath>
                </a14:m>
                <a:r>
                  <a:rPr lang="zh-CN" altLang="en-US" sz="2200" dirty="0">
                    <a:latin typeface="等线" panose="02010600030101010101" pitchFamily="2" charset="-122"/>
                    <a:ea typeface="等线" panose="02010600030101010101" pitchFamily="2" charset="-122"/>
                  </a:rPr>
                  <a:t>号点会增加一点期望。</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a:t>
                </a:r>
                <a14:m>
                  <m:oMath xmlns:m="http://schemas.openxmlformats.org/officeDocument/2006/math">
                    <m:r>
                      <a:rPr lang="en-US" altLang="zh-CN" sz="2200" dirty="0">
                        <a:latin typeface="Cambria Math" panose="02040503050406030204" pitchFamily="18" charset="0"/>
                        <a:ea typeface="等线" panose="02010600030101010101" pitchFamily="2" charset="-122"/>
                      </a:rPr>
                      <m:t>3</m:t>
                    </m:r>
                  </m:oMath>
                </a14:m>
                <a:r>
                  <a:rPr lang="zh-CN" altLang="en-US" sz="2200" dirty="0">
                    <a:latin typeface="等线" panose="02010600030101010101" pitchFamily="2" charset="-122"/>
                    <a:ea typeface="等线" panose="02010600030101010101" pitchFamily="2" charset="-122"/>
                  </a:rPr>
                  <a:t>号点就能找到</a:t>
                </a:r>
                <a14:m>
                  <m:oMath xmlns:m="http://schemas.openxmlformats.org/officeDocument/2006/math">
                    <m:r>
                      <a:rPr lang="en-US" altLang="zh-CN" sz="2200">
                        <a:latin typeface="Cambria Math" panose="02040503050406030204" pitchFamily="18" charset="0"/>
                        <a:ea typeface="等线" panose="02010600030101010101" pitchFamily="2" charset="-122"/>
                      </a:rPr>
                      <m:t>5</m:t>
                    </m:r>
                  </m:oMath>
                </a14:m>
                <a:r>
                  <a:rPr lang="zh-CN" altLang="en-US" sz="2200" dirty="0">
                    <a:latin typeface="等线" panose="02010600030101010101" pitchFamily="2" charset="-122"/>
                    <a:ea typeface="等线" panose="02010600030101010101" pitchFamily="2" charset="-122"/>
                  </a:rPr>
                  <a:t>号点，失望地发现</a:t>
                </a:r>
                <a14:m>
                  <m:oMath xmlns:m="http://schemas.openxmlformats.org/officeDocument/2006/math">
                    <m:r>
                      <a:rPr lang="en-US" altLang="zh-CN" sz="2200" dirty="0">
                        <a:latin typeface="Cambria Math" panose="02040503050406030204" pitchFamily="18" charset="0"/>
                        <a:ea typeface="等线" panose="02010600030101010101" pitchFamily="2" charset="-122"/>
                      </a:rPr>
                      <m:t>5</m:t>
                    </m:r>
                  </m:oMath>
                </a14:m>
                <a:r>
                  <a:rPr lang="zh-CN" altLang="en-US" sz="2200" dirty="0">
                    <a:latin typeface="等线" panose="02010600030101010101" pitchFamily="2" charset="-122"/>
                    <a:ea typeface="等线" panose="02010600030101010101" pitchFamily="2" charset="-122"/>
                  </a:rPr>
                  <a:t>号点也被匹配了。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于是这左边三个点要竞争右边两个点，它们再次面临退让，右边的点可以再次抬高身价。</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它们发现只要降低一点期望，</a:t>
                </a:r>
                <a:r>
                  <a:rPr lang="en-US" altLang="zh-CN" sz="2200" dirty="0">
                    <a:latin typeface="等线" panose="02010600030101010101" pitchFamily="2" charset="-122"/>
                    <a:ea typeface="等线" panose="02010600030101010101" pitchFamily="2" charset="-122"/>
                  </a:rPr>
                  <a:t> </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号点就能找到</a:t>
                </a:r>
                <a14:m>
                  <m:oMath xmlns:m="http://schemas.openxmlformats.org/officeDocument/2006/math">
                    <m:r>
                      <a:rPr lang="en-US" altLang="zh-CN" sz="2200">
                        <a:latin typeface="Cambria Math" panose="02040503050406030204" pitchFamily="18" charset="0"/>
                        <a:ea typeface="等线" panose="02010600030101010101" pitchFamily="2" charset="-122"/>
                      </a:rPr>
                      <m:t>6</m:t>
                    </m:r>
                  </m:oMath>
                </a14:m>
                <a:r>
                  <a:rPr lang="zh-CN" altLang="en-US" sz="2200" dirty="0">
                    <a:latin typeface="等线" panose="02010600030101010101" pitchFamily="2" charset="-122"/>
                    <a:ea typeface="等线" panose="02010600030101010101" pitchFamily="2" charset="-122"/>
                  </a:rPr>
                  <a:t>号点，所以左边三个点降低一点期望，右边前两个点增加一点期望。</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最后，</a:t>
                </a:r>
                <a:r>
                  <a:rPr lang="en-US" altLang="zh-CN" sz="2200" dirty="0">
                    <a:latin typeface="等线" panose="02010600030101010101" pitchFamily="2" charset="-122"/>
                    <a:ea typeface="等线" panose="02010600030101010101" pitchFamily="2" charset="-122"/>
                  </a:rPr>
                  <a:t> </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号点找到了新的匹配对象，</a:t>
                </a:r>
                <a:r>
                  <a:rPr lang="en-US" altLang="zh-CN" sz="2200" dirty="0">
                    <a:latin typeface="等线" panose="02010600030101010101" pitchFamily="2" charset="-122"/>
                    <a:ea typeface="等线" panose="02010600030101010101" pitchFamily="2" charset="-122"/>
                  </a:rPr>
                  <a:t> </a:t>
                </a:r>
                <a14:m>
                  <m:oMath xmlns:m="http://schemas.openxmlformats.org/officeDocument/2006/math">
                    <m:r>
                      <a:rPr lang="en-US" altLang="zh-CN" sz="2200" dirty="0">
                        <a:latin typeface="Cambria Math" panose="02040503050406030204" pitchFamily="18" charset="0"/>
                        <a:ea typeface="等线" panose="02010600030101010101" pitchFamily="2" charset="-122"/>
                      </a:rPr>
                      <m:t>3</m:t>
                    </m:r>
                  </m:oMath>
                </a14:m>
                <a:r>
                  <a:rPr lang="zh-CN" altLang="en-US" sz="2200" dirty="0">
                    <a:latin typeface="等线" panose="02010600030101010101" pitchFamily="2" charset="-122"/>
                    <a:ea typeface="等线" panose="02010600030101010101" pitchFamily="2" charset="-122"/>
                  </a:rPr>
                  <a:t>号点成功匹配</a:t>
                </a:r>
                <a14:m>
                  <m:oMath xmlns:m="http://schemas.openxmlformats.org/officeDocument/2006/math">
                    <m:r>
                      <a:rPr lang="en-US" altLang="zh-CN" sz="2200" dirty="0">
                        <a:latin typeface="Cambria Math" panose="02040503050406030204" pitchFamily="18" charset="0"/>
                        <a:ea typeface="等线" panose="02010600030101010101" pitchFamily="2" charset="-122"/>
                      </a:rPr>
                      <m:t>4</m:t>
                    </m:r>
                  </m:oMath>
                </a14:m>
                <a:r>
                  <a:rPr lang="zh-CN" altLang="en-US" sz="2200" dirty="0">
                    <a:latin typeface="等线" panose="02010600030101010101" pitchFamily="2" charset="-122"/>
                    <a:ea typeface="等线" panose="02010600030101010101" pitchFamily="2" charset="-122"/>
                  </a:rPr>
                  <a:t>号点，匹配结束。</a:t>
                </a:r>
              </a:p>
            </p:txBody>
          </p:sp>
        </mc:Choice>
        <mc:Fallback xmlns="">
          <p:sp>
            <p:nvSpPr>
              <p:cNvPr id="3" name="内容占位符 2">
                <a:extLst>
                  <a:ext uri="{FF2B5EF4-FFF2-40B4-BE49-F238E27FC236}">
                    <a16:creationId xmlns:a16="http://schemas.microsoft.com/office/drawing/2014/main" id="{764032C7-9011-4F3A-A560-41C78C4D3CE7}"/>
                  </a:ext>
                </a:extLst>
              </p:cNvPr>
              <p:cNvSpPr>
                <a:spLocks noGrp="1" noRot="1" noChangeAspect="1" noMove="1" noResize="1" noEditPoints="1" noAdjustHandles="1" noChangeArrowheads="1" noChangeShapeType="1" noTextEdit="1"/>
              </p:cNvSpPr>
              <p:nvPr>
                <p:ph idx="1"/>
              </p:nvPr>
            </p:nvSpPr>
            <p:spPr>
              <a:xfrm>
                <a:off x="1069848" y="2121408"/>
                <a:ext cx="5552894" cy="4050792"/>
              </a:xfrm>
              <a:blipFill>
                <a:blip r:embed="rId6"/>
                <a:stretch>
                  <a:fillRect l="-769" t="-1805" r="-6374"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41972E3C-E191-4256-ABED-6D6E67A91087}"/>
                  </a:ext>
                </a:extLst>
              </p:cNvPr>
              <p:cNvSpPr/>
              <p:nvPr/>
            </p:nvSpPr>
            <p:spPr>
              <a:xfrm>
                <a:off x="7235300"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1</m:t>
                      </m:r>
                    </m:oMath>
                  </m:oMathPara>
                </a14:m>
                <a:endParaRPr lang="zh-CN" altLang="en-US" dirty="0"/>
              </a:p>
            </p:txBody>
          </p:sp>
        </mc:Choice>
        <mc:Fallback xmlns="">
          <p:sp>
            <p:nvSpPr>
              <p:cNvPr id="32" name="椭圆 31">
                <a:extLst>
                  <a:ext uri="{FF2B5EF4-FFF2-40B4-BE49-F238E27FC236}">
                    <a16:creationId xmlns:a16="http://schemas.microsoft.com/office/drawing/2014/main" id="{41972E3C-E191-4256-ABED-6D6E67A91087}"/>
                  </a:ext>
                </a:extLst>
              </p:cNvPr>
              <p:cNvSpPr>
                <a:spLocks noRot="1" noChangeAspect="1" noMove="1" noResize="1" noEditPoints="1" noAdjustHandles="1" noChangeArrowheads="1" noChangeShapeType="1" noTextEdit="1"/>
              </p:cNvSpPr>
              <p:nvPr/>
            </p:nvSpPr>
            <p:spPr>
              <a:xfrm>
                <a:off x="7235300" y="1889789"/>
                <a:ext cx="781235" cy="78123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FBD48ECF-BA12-453D-9A25-00F525921CD6}"/>
                  </a:ext>
                </a:extLst>
              </p:cNvPr>
              <p:cNvSpPr/>
              <p:nvPr/>
            </p:nvSpPr>
            <p:spPr>
              <a:xfrm>
                <a:off x="7235300"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2</m:t>
                      </m:r>
                    </m:oMath>
                  </m:oMathPara>
                </a14:m>
                <a:endParaRPr lang="zh-CN" altLang="en-US" dirty="0"/>
              </a:p>
            </p:txBody>
          </p:sp>
        </mc:Choice>
        <mc:Fallback xmlns="">
          <p:sp>
            <p:nvSpPr>
              <p:cNvPr id="33" name="椭圆 32">
                <a:extLst>
                  <a:ext uri="{FF2B5EF4-FFF2-40B4-BE49-F238E27FC236}">
                    <a16:creationId xmlns:a16="http://schemas.microsoft.com/office/drawing/2014/main" id="{FBD48ECF-BA12-453D-9A25-00F525921CD6}"/>
                  </a:ext>
                </a:extLst>
              </p:cNvPr>
              <p:cNvSpPr>
                <a:spLocks noRot="1" noChangeAspect="1" noMove="1" noResize="1" noEditPoints="1" noAdjustHandles="1" noChangeArrowheads="1" noChangeShapeType="1" noTextEdit="1"/>
              </p:cNvSpPr>
              <p:nvPr/>
            </p:nvSpPr>
            <p:spPr>
              <a:xfrm>
                <a:off x="7235300" y="3576378"/>
                <a:ext cx="781235" cy="78123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0A8C1D5A-63C0-439A-B1A7-6D2240663CD8}"/>
                  </a:ext>
                </a:extLst>
              </p:cNvPr>
              <p:cNvSpPr/>
              <p:nvPr/>
            </p:nvSpPr>
            <p:spPr>
              <a:xfrm>
                <a:off x="7235300"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3</m:t>
                      </m:r>
                    </m:oMath>
                  </m:oMathPara>
                </a14:m>
                <a:endParaRPr lang="zh-CN" altLang="en-US" dirty="0"/>
              </a:p>
            </p:txBody>
          </p:sp>
        </mc:Choice>
        <mc:Fallback xmlns="">
          <p:sp>
            <p:nvSpPr>
              <p:cNvPr id="34" name="椭圆 33">
                <a:extLst>
                  <a:ext uri="{FF2B5EF4-FFF2-40B4-BE49-F238E27FC236}">
                    <a16:creationId xmlns:a16="http://schemas.microsoft.com/office/drawing/2014/main" id="{0A8C1D5A-63C0-439A-B1A7-6D2240663CD8}"/>
                  </a:ext>
                </a:extLst>
              </p:cNvPr>
              <p:cNvSpPr>
                <a:spLocks noRot="1" noChangeAspect="1" noMove="1" noResize="1" noEditPoints="1" noAdjustHandles="1" noChangeArrowheads="1" noChangeShapeType="1" noTextEdit="1"/>
              </p:cNvSpPr>
              <p:nvPr/>
            </p:nvSpPr>
            <p:spPr>
              <a:xfrm>
                <a:off x="7235300" y="5267743"/>
                <a:ext cx="781235" cy="78123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椭圆 35">
                <a:extLst>
                  <a:ext uri="{FF2B5EF4-FFF2-40B4-BE49-F238E27FC236}">
                    <a16:creationId xmlns:a16="http://schemas.microsoft.com/office/drawing/2014/main" id="{E9579E8A-1E14-485D-88C7-67E5F281E6F9}"/>
                  </a:ext>
                </a:extLst>
              </p:cNvPr>
              <p:cNvSpPr/>
              <p:nvPr/>
            </p:nvSpPr>
            <p:spPr>
              <a:xfrm>
                <a:off x="10031766" y="1889789"/>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4</m:t>
                      </m:r>
                    </m:oMath>
                  </m:oMathPara>
                </a14:m>
                <a:endParaRPr lang="zh-CN" altLang="en-US" dirty="0"/>
              </a:p>
            </p:txBody>
          </p:sp>
        </mc:Choice>
        <mc:Fallback xmlns="">
          <p:sp>
            <p:nvSpPr>
              <p:cNvPr id="36" name="椭圆 35">
                <a:extLst>
                  <a:ext uri="{FF2B5EF4-FFF2-40B4-BE49-F238E27FC236}">
                    <a16:creationId xmlns:a16="http://schemas.microsoft.com/office/drawing/2014/main" id="{E9579E8A-1E14-485D-88C7-67E5F281E6F9}"/>
                  </a:ext>
                </a:extLst>
              </p:cNvPr>
              <p:cNvSpPr>
                <a:spLocks noRot="1" noChangeAspect="1" noMove="1" noResize="1" noEditPoints="1" noAdjustHandles="1" noChangeArrowheads="1" noChangeShapeType="1" noTextEdit="1"/>
              </p:cNvSpPr>
              <p:nvPr/>
            </p:nvSpPr>
            <p:spPr>
              <a:xfrm>
                <a:off x="10031766" y="1889789"/>
                <a:ext cx="781235" cy="781235"/>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F8A10666-EB48-40C7-97EF-47812CA07710}"/>
                  </a:ext>
                </a:extLst>
              </p:cNvPr>
              <p:cNvSpPr/>
              <p:nvPr/>
            </p:nvSpPr>
            <p:spPr>
              <a:xfrm>
                <a:off x="10031766" y="3576378"/>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5</m:t>
                      </m:r>
                    </m:oMath>
                  </m:oMathPara>
                </a14:m>
                <a:endParaRPr lang="zh-CN" altLang="en-US" dirty="0"/>
              </a:p>
            </p:txBody>
          </p:sp>
        </mc:Choice>
        <mc:Fallback xmlns="">
          <p:sp>
            <p:nvSpPr>
              <p:cNvPr id="38" name="椭圆 37">
                <a:extLst>
                  <a:ext uri="{FF2B5EF4-FFF2-40B4-BE49-F238E27FC236}">
                    <a16:creationId xmlns:a16="http://schemas.microsoft.com/office/drawing/2014/main" id="{F8A10666-EB48-40C7-97EF-47812CA07710}"/>
                  </a:ext>
                </a:extLst>
              </p:cNvPr>
              <p:cNvSpPr>
                <a:spLocks noRot="1" noChangeAspect="1" noMove="1" noResize="1" noEditPoints="1" noAdjustHandles="1" noChangeArrowheads="1" noChangeShapeType="1" noTextEdit="1"/>
              </p:cNvSpPr>
              <p:nvPr/>
            </p:nvSpPr>
            <p:spPr>
              <a:xfrm>
                <a:off x="10031766" y="3576378"/>
                <a:ext cx="781235" cy="781235"/>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1E131416-2990-4D7D-AE53-9BFD5BFBCD33}"/>
                  </a:ext>
                </a:extLst>
              </p:cNvPr>
              <p:cNvSpPr/>
              <p:nvPr/>
            </p:nvSpPr>
            <p:spPr>
              <a:xfrm>
                <a:off x="10031766" y="5267743"/>
                <a:ext cx="781235" cy="781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6</m:t>
                      </m:r>
                    </m:oMath>
                  </m:oMathPara>
                </a14:m>
                <a:endParaRPr lang="zh-CN" altLang="en-US" dirty="0"/>
              </a:p>
            </p:txBody>
          </p:sp>
        </mc:Choice>
        <mc:Fallback xmlns="">
          <p:sp>
            <p:nvSpPr>
              <p:cNvPr id="39" name="椭圆 38">
                <a:extLst>
                  <a:ext uri="{FF2B5EF4-FFF2-40B4-BE49-F238E27FC236}">
                    <a16:creationId xmlns:a16="http://schemas.microsoft.com/office/drawing/2014/main" id="{1E131416-2990-4D7D-AE53-9BFD5BFBCD33}"/>
                  </a:ext>
                </a:extLst>
              </p:cNvPr>
              <p:cNvSpPr>
                <a:spLocks noRot="1" noChangeAspect="1" noMove="1" noResize="1" noEditPoints="1" noAdjustHandles="1" noChangeArrowheads="1" noChangeShapeType="1" noTextEdit="1"/>
              </p:cNvSpPr>
              <p:nvPr/>
            </p:nvSpPr>
            <p:spPr>
              <a:xfrm>
                <a:off x="10031766" y="5267743"/>
                <a:ext cx="781235" cy="781235"/>
              </a:xfrm>
              <a:prstGeom prst="ellipse">
                <a:avLst/>
              </a:prstGeom>
              <a:blipFill>
                <a:blip r:embed="rId12"/>
                <a:stretch>
                  <a:fillRect/>
                </a:stretch>
              </a:blipFill>
            </p:spPr>
            <p:txBody>
              <a:bodyPr/>
              <a:lstStyle/>
              <a:p>
                <a:r>
                  <a:rPr lang="zh-CN" altLang="en-US">
                    <a:noFill/>
                  </a:rPr>
                  <a:t> </a:t>
                </a:r>
              </a:p>
            </p:txBody>
          </p:sp>
        </mc:Fallback>
      </mc:AlternateContent>
      <p:cxnSp>
        <p:nvCxnSpPr>
          <p:cNvPr id="40" name="直接连接符 39">
            <a:extLst>
              <a:ext uri="{FF2B5EF4-FFF2-40B4-BE49-F238E27FC236}">
                <a16:creationId xmlns:a16="http://schemas.microsoft.com/office/drawing/2014/main" id="{831DE3AA-7ECA-47A7-8DDA-8905032A25AC}"/>
              </a:ext>
            </a:extLst>
          </p:cNvPr>
          <p:cNvCxnSpPr>
            <a:stCxn id="32" idx="6"/>
            <a:endCxn id="36" idx="2"/>
          </p:cNvCxnSpPr>
          <p:nvPr/>
        </p:nvCxnSpPr>
        <p:spPr>
          <a:xfrm>
            <a:off x="8016535" y="2280407"/>
            <a:ext cx="201523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9AF150F-E495-49FA-8DAC-413CFC917CC7}"/>
              </a:ext>
            </a:extLst>
          </p:cNvPr>
          <p:cNvCxnSpPr>
            <a:stCxn id="33" idx="6"/>
            <a:endCxn id="36" idx="2"/>
          </p:cNvCxnSpPr>
          <p:nvPr/>
        </p:nvCxnSpPr>
        <p:spPr>
          <a:xfrm flipV="1">
            <a:off x="8016535" y="2280407"/>
            <a:ext cx="2015231" cy="1686589"/>
          </a:xfrm>
          <a:prstGeom prst="line">
            <a:avLst/>
          </a:prstGeom>
          <a:ln w="25400">
            <a:solidFill>
              <a:srgbClr val="D34817"/>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83ECA49-B392-4CC4-9B90-E76D58138AC9}"/>
              </a:ext>
            </a:extLst>
          </p:cNvPr>
          <p:cNvCxnSpPr>
            <a:cxnSpLocks/>
            <a:stCxn id="36" idx="2"/>
            <a:endCxn id="34" idx="6"/>
          </p:cNvCxnSpPr>
          <p:nvPr/>
        </p:nvCxnSpPr>
        <p:spPr>
          <a:xfrm flipH="1">
            <a:off x="8016535" y="2280407"/>
            <a:ext cx="2015231" cy="3377954"/>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A465A7C-AEB5-41AE-8C36-D86CA6A3BB0B}"/>
              </a:ext>
            </a:extLst>
          </p:cNvPr>
          <p:cNvCxnSpPr>
            <a:cxnSpLocks/>
            <a:stCxn id="33" idx="6"/>
            <a:endCxn id="38" idx="2"/>
          </p:cNvCxnSpPr>
          <p:nvPr/>
        </p:nvCxnSpPr>
        <p:spPr>
          <a:xfrm>
            <a:off x="8016535" y="3966996"/>
            <a:ext cx="2015231"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2493176-C9C3-4922-B91C-0EEE50D251B7}"/>
              </a:ext>
            </a:extLst>
          </p:cNvPr>
          <p:cNvCxnSpPr>
            <a:cxnSpLocks/>
            <a:stCxn id="34" idx="6"/>
            <a:endCxn id="39" idx="2"/>
          </p:cNvCxnSpPr>
          <p:nvPr/>
        </p:nvCxnSpPr>
        <p:spPr>
          <a:xfrm>
            <a:off x="8016535" y="5658361"/>
            <a:ext cx="20152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F5DB61B-AC52-4866-8ED7-BD41563B5F82}"/>
              </a:ext>
            </a:extLst>
          </p:cNvPr>
          <p:cNvCxnSpPr>
            <a:cxnSpLocks/>
            <a:stCxn id="34" idx="6"/>
            <a:endCxn id="38" idx="2"/>
          </p:cNvCxnSpPr>
          <p:nvPr/>
        </p:nvCxnSpPr>
        <p:spPr>
          <a:xfrm flipV="1">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86FBA8C-1589-40F6-B72A-58F90C48BE01}"/>
              </a:ext>
            </a:extLst>
          </p:cNvPr>
          <p:cNvCxnSpPr>
            <a:stCxn id="32" idx="6"/>
            <a:endCxn id="38" idx="2"/>
          </p:cNvCxnSpPr>
          <p:nvPr/>
        </p:nvCxnSpPr>
        <p:spPr>
          <a:xfrm>
            <a:off x="8016535" y="2280407"/>
            <a:ext cx="2015231" cy="16865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9047887-C037-4634-9F46-22E11C779271}"/>
              </a:ext>
            </a:extLst>
          </p:cNvPr>
          <p:cNvCxnSpPr>
            <a:stCxn id="33" idx="6"/>
            <a:endCxn id="39" idx="2"/>
          </p:cNvCxnSpPr>
          <p:nvPr/>
        </p:nvCxnSpPr>
        <p:spPr>
          <a:xfrm>
            <a:off x="8016535" y="3966996"/>
            <a:ext cx="2015231" cy="169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3A91491-421F-43F0-95FD-E0B1728BB831}"/>
              </a:ext>
            </a:extLst>
          </p:cNvPr>
          <p:cNvCxnSpPr>
            <a:stCxn id="32" idx="6"/>
            <a:endCxn id="39" idx="2"/>
          </p:cNvCxnSpPr>
          <p:nvPr/>
        </p:nvCxnSpPr>
        <p:spPr>
          <a:xfrm>
            <a:off x="8016535" y="2280407"/>
            <a:ext cx="2015231" cy="3377954"/>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814F994-E645-4BB0-851B-66EE34267F0D}"/>
                  </a:ext>
                </a:extLst>
              </p:cNvPr>
              <p:cNvSpPr txBox="1"/>
              <p:nvPr/>
            </p:nvSpPr>
            <p:spPr>
              <a:xfrm>
                <a:off x="8141306" y="196700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9</m:t>
                      </m:r>
                    </m:oMath>
                  </m:oMathPara>
                </a14:m>
                <a:endParaRPr lang="zh-CN" altLang="en-US" dirty="0"/>
              </a:p>
            </p:txBody>
          </p:sp>
        </mc:Choice>
        <mc:Fallback xmlns="">
          <p:sp>
            <p:nvSpPr>
              <p:cNvPr id="50" name="文本框 49">
                <a:extLst>
                  <a:ext uri="{FF2B5EF4-FFF2-40B4-BE49-F238E27FC236}">
                    <a16:creationId xmlns:a16="http://schemas.microsoft.com/office/drawing/2014/main" id="{0814F994-E645-4BB0-851B-66EE34267F0D}"/>
                  </a:ext>
                </a:extLst>
              </p:cNvPr>
              <p:cNvSpPr txBox="1">
                <a:spLocks noRot="1" noChangeAspect="1" noMove="1" noResize="1" noEditPoints="1" noAdjustHandles="1" noChangeArrowheads="1" noChangeShapeType="1" noTextEdit="1"/>
              </p:cNvSpPr>
              <p:nvPr/>
            </p:nvSpPr>
            <p:spPr>
              <a:xfrm>
                <a:off x="8141306" y="1967001"/>
                <a:ext cx="185948" cy="276999"/>
              </a:xfrm>
              <a:prstGeom prst="rect">
                <a:avLst/>
              </a:prstGeom>
              <a:blipFill>
                <a:blip r:embed="rId13"/>
                <a:stretch>
                  <a:fillRect l="-30000" r="-30000"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5F2410B-F688-4201-8527-946D30E63101}"/>
                  </a:ext>
                </a:extLst>
              </p:cNvPr>
              <p:cNvSpPr txBox="1"/>
              <p:nvPr/>
            </p:nvSpPr>
            <p:spPr>
              <a:xfrm>
                <a:off x="8128230" y="343787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oMath>
                  </m:oMathPara>
                </a14:m>
                <a:endParaRPr lang="zh-CN" altLang="en-US" dirty="0"/>
              </a:p>
            </p:txBody>
          </p:sp>
        </mc:Choice>
        <mc:Fallback xmlns="">
          <p:sp>
            <p:nvSpPr>
              <p:cNvPr id="51" name="文本框 50">
                <a:extLst>
                  <a:ext uri="{FF2B5EF4-FFF2-40B4-BE49-F238E27FC236}">
                    <a16:creationId xmlns:a16="http://schemas.microsoft.com/office/drawing/2014/main" id="{B5F2410B-F688-4201-8527-946D30E63101}"/>
                  </a:ext>
                </a:extLst>
              </p:cNvPr>
              <p:cNvSpPr txBox="1">
                <a:spLocks noRot="1" noChangeAspect="1" noMove="1" noResize="1" noEditPoints="1" noAdjustHandles="1" noChangeArrowheads="1" noChangeShapeType="1" noTextEdit="1"/>
              </p:cNvSpPr>
              <p:nvPr/>
            </p:nvSpPr>
            <p:spPr>
              <a:xfrm>
                <a:off x="8128230" y="3437878"/>
                <a:ext cx="185948" cy="276999"/>
              </a:xfrm>
              <a:prstGeom prst="rect">
                <a:avLst/>
              </a:prstGeom>
              <a:blipFill>
                <a:blip r:embed="rId14"/>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7CC4540-BCEA-484F-AB5A-BD36A8E163D2}"/>
                  </a:ext>
                </a:extLst>
              </p:cNvPr>
              <p:cNvSpPr txBox="1"/>
              <p:nvPr/>
            </p:nvSpPr>
            <p:spPr>
              <a:xfrm>
                <a:off x="8048332" y="263461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52" name="文本框 51">
                <a:extLst>
                  <a:ext uri="{FF2B5EF4-FFF2-40B4-BE49-F238E27FC236}">
                    <a16:creationId xmlns:a16="http://schemas.microsoft.com/office/drawing/2014/main" id="{47CC4540-BCEA-484F-AB5A-BD36A8E163D2}"/>
                  </a:ext>
                </a:extLst>
              </p:cNvPr>
              <p:cNvSpPr txBox="1">
                <a:spLocks noRot="1" noChangeAspect="1" noMove="1" noResize="1" noEditPoints="1" noAdjustHandles="1" noChangeArrowheads="1" noChangeShapeType="1" noTextEdit="1"/>
              </p:cNvSpPr>
              <p:nvPr/>
            </p:nvSpPr>
            <p:spPr>
              <a:xfrm>
                <a:off x="8048332" y="2634618"/>
                <a:ext cx="185948" cy="276999"/>
              </a:xfrm>
              <a:prstGeom prst="rect">
                <a:avLst/>
              </a:prstGeom>
              <a:blipFill>
                <a:blip r:embed="rId15"/>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578A718-1FEE-46EB-ACD4-C2C2C914BFE4}"/>
                  </a:ext>
                </a:extLst>
              </p:cNvPr>
              <p:cNvSpPr txBox="1"/>
              <p:nvPr/>
            </p:nvSpPr>
            <p:spPr>
              <a:xfrm>
                <a:off x="8420228" y="233721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53" name="文本框 52">
                <a:extLst>
                  <a:ext uri="{FF2B5EF4-FFF2-40B4-BE49-F238E27FC236}">
                    <a16:creationId xmlns:a16="http://schemas.microsoft.com/office/drawing/2014/main" id="{6578A718-1FEE-46EB-ACD4-C2C2C914BFE4}"/>
                  </a:ext>
                </a:extLst>
              </p:cNvPr>
              <p:cNvSpPr txBox="1">
                <a:spLocks noRot="1" noChangeAspect="1" noMove="1" noResize="1" noEditPoints="1" noAdjustHandles="1" noChangeArrowheads="1" noChangeShapeType="1" noTextEdit="1"/>
              </p:cNvSpPr>
              <p:nvPr/>
            </p:nvSpPr>
            <p:spPr>
              <a:xfrm>
                <a:off x="8420228" y="2337216"/>
                <a:ext cx="185948" cy="276999"/>
              </a:xfrm>
              <a:prstGeom prst="rect">
                <a:avLst/>
              </a:prstGeom>
              <a:blipFill>
                <a:blip r:embed="rId16"/>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5CD26C4-63EF-4682-B89F-742E32BFD93D}"/>
                  </a:ext>
                </a:extLst>
              </p:cNvPr>
              <p:cNvSpPr txBox="1"/>
              <p:nvPr/>
            </p:nvSpPr>
            <p:spPr>
              <a:xfrm>
                <a:off x="8154382" y="4207589"/>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oMath>
                  </m:oMathPara>
                </a14:m>
                <a:endParaRPr lang="zh-CN" altLang="en-US" dirty="0"/>
              </a:p>
            </p:txBody>
          </p:sp>
        </mc:Choice>
        <mc:Fallback xmlns="">
          <p:sp>
            <p:nvSpPr>
              <p:cNvPr id="54" name="文本框 53">
                <a:extLst>
                  <a:ext uri="{FF2B5EF4-FFF2-40B4-BE49-F238E27FC236}">
                    <a16:creationId xmlns:a16="http://schemas.microsoft.com/office/drawing/2014/main" id="{15CD26C4-63EF-4682-B89F-742E32BFD93D}"/>
                  </a:ext>
                </a:extLst>
              </p:cNvPr>
              <p:cNvSpPr txBox="1">
                <a:spLocks noRot="1" noChangeAspect="1" noMove="1" noResize="1" noEditPoints="1" noAdjustHandles="1" noChangeArrowheads="1" noChangeShapeType="1" noTextEdit="1"/>
              </p:cNvSpPr>
              <p:nvPr/>
            </p:nvSpPr>
            <p:spPr>
              <a:xfrm>
                <a:off x="8154382" y="4207589"/>
                <a:ext cx="185948" cy="276999"/>
              </a:xfrm>
              <a:prstGeom prst="rect">
                <a:avLst/>
              </a:prstGeom>
              <a:blipFill>
                <a:blip r:embed="rId17"/>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7C83247-60FE-4C38-B9AD-B687997BFE22}"/>
                  </a:ext>
                </a:extLst>
              </p:cNvPr>
              <p:cNvSpPr txBox="1"/>
              <p:nvPr/>
            </p:nvSpPr>
            <p:spPr>
              <a:xfrm>
                <a:off x="8443145" y="3689997"/>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m:t>
                      </m:r>
                    </m:oMath>
                  </m:oMathPara>
                </a14:m>
                <a:endParaRPr lang="zh-CN" altLang="en-US" dirty="0"/>
              </a:p>
            </p:txBody>
          </p:sp>
        </mc:Choice>
        <mc:Fallback xmlns="">
          <p:sp>
            <p:nvSpPr>
              <p:cNvPr id="56" name="文本框 55">
                <a:extLst>
                  <a:ext uri="{FF2B5EF4-FFF2-40B4-BE49-F238E27FC236}">
                    <a16:creationId xmlns:a16="http://schemas.microsoft.com/office/drawing/2014/main" id="{57C83247-60FE-4C38-B9AD-B687997BFE22}"/>
                  </a:ext>
                </a:extLst>
              </p:cNvPr>
              <p:cNvSpPr txBox="1">
                <a:spLocks noRot="1" noChangeAspect="1" noMove="1" noResize="1" noEditPoints="1" noAdjustHandles="1" noChangeArrowheads="1" noChangeShapeType="1" noTextEdit="1"/>
              </p:cNvSpPr>
              <p:nvPr/>
            </p:nvSpPr>
            <p:spPr>
              <a:xfrm>
                <a:off x="8443145" y="3689997"/>
                <a:ext cx="185948" cy="276999"/>
              </a:xfrm>
              <a:prstGeom prst="rect">
                <a:avLst/>
              </a:prstGeom>
              <a:blipFill>
                <a:blip r:embed="rId18"/>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8D6965BB-39E3-4BD1-9B9F-36759AECD579}"/>
                  </a:ext>
                </a:extLst>
              </p:cNvPr>
              <p:cNvSpPr txBox="1"/>
              <p:nvPr/>
            </p:nvSpPr>
            <p:spPr>
              <a:xfrm>
                <a:off x="8128230" y="56583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57" name="文本框 56">
                <a:extLst>
                  <a:ext uri="{FF2B5EF4-FFF2-40B4-BE49-F238E27FC236}">
                    <a16:creationId xmlns:a16="http://schemas.microsoft.com/office/drawing/2014/main" id="{8D6965BB-39E3-4BD1-9B9F-36759AECD579}"/>
                  </a:ext>
                </a:extLst>
              </p:cNvPr>
              <p:cNvSpPr txBox="1">
                <a:spLocks noRot="1" noChangeAspect="1" noMove="1" noResize="1" noEditPoints="1" noAdjustHandles="1" noChangeArrowheads="1" noChangeShapeType="1" noTextEdit="1"/>
              </p:cNvSpPr>
              <p:nvPr/>
            </p:nvSpPr>
            <p:spPr>
              <a:xfrm>
                <a:off x="8128230" y="5658361"/>
                <a:ext cx="185948" cy="276999"/>
              </a:xfrm>
              <a:prstGeom prst="rect">
                <a:avLst/>
              </a:prstGeom>
              <a:blipFill>
                <a:blip r:embed="rId19"/>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93544DBE-7734-4F71-A6B3-18A17A010BB9}"/>
                  </a:ext>
                </a:extLst>
              </p:cNvPr>
              <p:cNvSpPr txBox="1"/>
              <p:nvPr/>
            </p:nvSpPr>
            <p:spPr>
              <a:xfrm>
                <a:off x="8513202" y="5262968"/>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4</m:t>
                      </m:r>
                    </m:oMath>
                  </m:oMathPara>
                </a14:m>
                <a:endParaRPr lang="zh-CN" altLang="en-US" dirty="0"/>
              </a:p>
            </p:txBody>
          </p:sp>
        </mc:Choice>
        <mc:Fallback xmlns="">
          <p:sp>
            <p:nvSpPr>
              <p:cNvPr id="58" name="文本框 57">
                <a:extLst>
                  <a:ext uri="{FF2B5EF4-FFF2-40B4-BE49-F238E27FC236}">
                    <a16:creationId xmlns:a16="http://schemas.microsoft.com/office/drawing/2014/main" id="{93544DBE-7734-4F71-A6B3-18A17A010BB9}"/>
                  </a:ext>
                </a:extLst>
              </p:cNvPr>
              <p:cNvSpPr txBox="1">
                <a:spLocks noRot="1" noChangeAspect="1" noMove="1" noResize="1" noEditPoints="1" noAdjustHandles="1" noChangeArrowheads="1" noChangeShapeType="1" noTextEdit="1"/>
              </p:cNvSpPr>
              <p:nvPr/>
            </p:nvSpPr>
            <p:spPr>
              <a:xfrm>
                <a:off x="8513202" y="5262968"/>
                <a:ext cx="185948" cy="276999"/>
              </a:xfrm>
              <a:prstGeom prst="rect">
                <a:avLst/>
              </a:prstGeom>
              <a:blipFill>
                <a:blip r:embed="rId20"/>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069C2435-E3DE-485F-A751-851951ED2D00}"/>
                  </a:ext>
                </a:extLst>
              </p:cNvPr>
              <p:cNvSpPr txBox="1"/>
              <p:nvPr/>
            </p:nvSpPr>
            <p:spPr>
              <a:xfrm>
                <a:off x="8035256" y="4966975"/>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59" name="文本框 58">
                <a:extLst>
                  <a:ext uri="{FF2B5EF4-FFF2-40B4-BE49-F238E27FC236}">
                    <a16:creationId xmlns:a16="http://schemas.microsoft.com/office/drawing/2014/main" id="{069C2435-E3DE-485F-A751-851951ED2D00}"/>
                  </a:ext>
                </a:extLst>
              </p:cNvPr>
              <p:cNvSpPr txBox="1">
                <a:spLocks noRot="1" noChangeAspect="1" noMove="1" noResize="1" noEditPoints="1" noAdjustHandles="1" noChangeArrowheads="1" noChangeShapeType="1" noTextEdit="1"/>
              </p:cNvSpPr>
              <p:nvPr/>
            </p:nvSpPr>
            <p:spPr>
              <a:xfrm>
                <a:off x="8035256" y="4966975"/>
                <a:ext cx="185948" cy="276999"/>
              </a:xfrm>
              <a:prstGeom prst="rect">
                <a:avLst/>
              </a:prstGeom>
              <a:blipFill>
                <a:blip r:embed="rId21"/>
                <a:stretch>
                  <a:fillRect l="-25806" r="-2903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D9DDD05F-EB96-4F40-AD1E-838619365B31}"/>
                  </a:ext>
                </a:extLst>
              </p:cNvPr>
              <p:cNvSpPr txBox="1"/>
              <p:nvPr/>
            </p:nvSpPr>
            <p:spPr>
              <a:xfrm>
                <a:off x="10877650" y="382849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64" name="文本框 63">
                <a:extLst>
                  <a:ext uri="{FF2B5EF4-FFF2-40B4-BE49-F238E27FC236}">
                    <a16:creationId xmlns:a16="http://schemas.microsoft.com/office/drawing/2014/main" id="{D9DDD05F-EB96-4F40-AD1E-838619365B31}"/>
                  </a:ext>
                </a:extLst>
              </p:cNvPr>
              <p:cNvSpPr txBox="1">
                <a:spLocks noRot="1" noChangeAspect="1" noMove="1" noResize="1" noEditPoints="1" noAdjustHandles="1" noChangeArrowheads="1" noChangeShapeType="1" noTextEdit="1"/>
              </p:cNvSpPr>
              <p:nvPr/>
            </p:nvSpPr>
            <p:spPr>
              <a:xfrm>
                <a:off x="10877650" y="3828496"/>
                <a:ext cx="185948" cy="276999"/>
              </a:xfrm>
              <a:prstGeom prst="rect">
                <a:avLst/>
              </a:prstGeom>
              <a:blipFill>
                <a:blip r:embed="rId22"/>
                <a:stretch>
                  <a:fillRect l="-25806" r="-2903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D9BEAC42-EB93-422B-88C6-6707D08BE923}"/>
                  </a:ext>
                </a:extLst>
              </p:cNvPr>
              <p:cNvSpPr txBox="1"/>
              <p:nvPr/>
            </p:nvSpPr>
            <p:spPr>
              <a:xfrm>
                <a:off x="10877650" y="55198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65" name="文本框 64">
                <a:extLst>
                  <a:ext uri="{FF2B5EF4-FFF2-40B4-BE49-F238E27FC236}">
                    <a16:creationId xmlns:a16="http://schemas.microsoft.com/office/drawing/2014/main" id="{D9BEAC42-EB93-422B-88C6-6707D08BE923}"/>
                  </a:ext>
                </a:extLst>
              </p:cNvPr>
              <p:cNvSpPr txBox="1">
                <a:spLocks noRot="1" noChangeAspect="1" noMove="1" noResize="1" noEditPoints="1" noAdjustHandles="1" noChangeArrowheads="1" noChangeShapeType="1" noTextEdit="1"/>
              </p:cNvSpPr>
              <p:nvPr/>
            </p:nvSpPr>
            <p:spPr>
              <a:xfrm>
                <a:off x="10877650" y="5519861"/>
                <a:ext cx="185948" cy="276999"/>
              </a:xfrm>
              <a:prstGeom prst="rect">
                <a:avLst/>
              </a:prstGeom>
              <a:blipFill>
                <a:blip r:embed="rId23"/>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E8BA9359-AC3B-46A5-A00F-D660737A7DBF}"/>
                  </a:ext>
                </a:extLst>
              </p:cNvPr>
              <p:cNvSpPr txBox="1"/>
              <p:nvPr/>
            </p:nvSpPr>
            <p:spPr>
              <a:xfrm>
                <a:off x="6984703" y="214190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7</m:t>
                      </m:r>
                    </m:oMath>
                  </m:oMathPara>
                </a14:m>
                <a:endParaRPr lang="zh-CN" altLang="en-US" dirty="0"/>
              </a:p>
            </p:txBody>
          </p:sp>
        </mc:Choice>
        <mc:Fallback xmlns="">
          <p:sp>
            <p:nvSpPr>
              <p:cNvPr id="67" name="文本框 66">
                <a:extLst>
                  <a:ext uri="{FF2B5EF4-FFF2-40B4-BE49-F238E27FC236}">
                    <a16:creationId xmlns:a16="http://schemas.microsoft.com/office/drawing/2014/main" id="{E8BA9359-AC3B-46A5-A00F-D660737A7DBF}"/>
                  </a:ext>
                </a:extLst>
              </p:cNvPr>
              <p:cNvSpPr txBox="1">
                <a:spLocks noRot="1" noChangeAspect="1" noMove="1" noResize="1" noEditPoints="1" noAdjustHandles="1" noChangeArrowheads="1" noChangeShapeType="1" noTextEdit="1"/>
              </p:cNvSpPr>
              <p:nvPr/>
            </p:nvSpPr>
            <p:spPr>
              <a:xfrm>
                <a:off x="6984703" y="2141906"/>
                <a:ext cx="185948" cy="276999"/>
              </a:xfrm>
              <a:prstGeom prst="rect">
                <a:avLst/>
              </a:prstGeom>
              <a:blipFill>
                <a:blip r:embed="rId24"/>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AA6E7E48-60E2-4BC4-B9AA-1A9D5F1577E1}"/>
                  </a:ext>
                </a:extLst>
              </p:cNvPr>
              <p:cNvSpPr txBox="1"/>
              <p:nvPr/>
            </p:nvSpPr>
            <p:spPr>
              <a:xfrm>
                <a:off x="6986723" y="5519860"/>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m:t>
                      </m:r>
                    </m:oMath>
                  </m:oMathPara>
                </a14:m>
                <a:endParaRPr lang="zh-CN" altLang="en-US" dirty="0"/>
              </a:p>
            </p:txBody>
          </p:sp>
        </mc:Choice>
        <mc:Fallback xmlns="">
          <p:sp>
            <p:nvSpPr>
              <p:cNvPr id="68" name="文本框 67">
                <a:extLst>
                  <a:ext uri="{FF2B5EF4-FFF2-40B4-BE49-F238E27FC236}">
                    <a16:creationId xmlns:a16="http://schemas.microsoft.com/office/drawing/2014/main" id="{AA6E7E48-60E2-4BC4-B9AA-1A9D5F1577E1}"/>
                  </a:ext>
                </a:extLst>
              </p:cNvPr>
              <p:cNvSpPr txBox="1">
                <a:spLocks noRot="1" noChangeAspect="1" noMove="1" noResize="1" noEditPoints="1" noAdjustHandles="1" noChangeArrowheads="1" noChangeShapeType="1" noTextEdit="1"/>
              </p:cNvSpPr>
              <p:nvPr/>
            </p:nvSpPr>
            <p:spPr>
              <a:xfrm>
                <a:off x="6986723" y="5519860"/>
                <a:ext cx="185948" cy="276999"/>
              </a:xfrm>
              <a:prstGeom prst="rect">
                <a:avLst/>
              </a:prstGeom>
              <a:blipFill>
                <a:blip r:embed="rId25"/>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6C5F94F2-2D07-4B0C-B2EC-73268C40D58F}"/>
                  </a:ext>
                </a:extLst>
              </p:cNvPr>
              <p:cNvSpPr txBox="1"/>
              <p:nvPr/>
            </p:nvSpPr>
            <p:spPr>
              <a:xfrm>
                <a:off x="10877650" y="214764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69" name="文本框 68">
                <a:extLst>
                  <a:ext uri="{FF2B5EF4-FFF2-40B4-BE49-F238E27FC236}">
                    <a16:creationId xmlns:a16="http://schemas.microsoft.com/office/drawing/2014/main" id="{6C5F94F2-2D07-4B0C-B2EC-73268C40D58F}"/>
                  </a:ext>
                </a:extLst>
              </p:cNvPr>
              <p:cNvSpPr txBox="1">
                <a:spLocks noRot="1" noChangeAspect="1" noMove="1" noResize="1" noEditPoints="1" noAdjustHandles="1" noChangeArrowheads="1" noChangeShapeType="1" noTextEdit="1"/>
              </p:cNvSpPr>
              <p:nvPr/>
            </p:nvSpPr>
            <p:spPr>
              <a:xfrm>
                <a:off x="10877650" y="2147641"/>
                <a:ext cx="185948" cy="276999"/>
              </a:xfrm>
              <a:prstGeom prst="rect">
                <a:avLst/>
              </a:prstGeom>
              <a:blipFill>
                <a:blip r:embed="rId26"/>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D2BADFE-BE47-435B-8C5E-FEA8468D7D00}"/>
                  </a:ext>
                </a:extLst>
              </p:cNvPr>
              <p:cNvSpPr txBox="1"/>
              <p:nvPr/>
            </p:nvSpPr>
            <p:spPr>
              <a:xfrm>
                <a:off x="6984703" y="214764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70" name="文本框 69">
                <a:extLst>
                  <a:ext uri="{FF2B5EF4-FFF2-40B4-BE49-F238E27FC236}">
                    <a16:creationId xmlns:a16="http://schemas.microsoft.com/office/drawing/2014/main" id="{3D2BADFE-BE47-435B-8C5E-FEA8468D7D00}"/>
                  </a:ext>
                </a:extLst>
              </p:cNvPr>
              <p:cNvSpPr txBox="1">
                <a:spLocks noRot="1" noChangeAspect="1" noMove="1" noResize="1" noEditPoints="1" noAdjustHandles="1" noChangeArrowheads="1" noChangeShapeType="1" noTextEdit="1"/>
              </p:cNvSpPr>
              <p:nvPr/>
            </p:nvSpPr>
            <p:spPr>
              <a:xfrm>
                <a:off x="6984703" y="2147641"/>
                <a:ext cx="185948" cy="276999"/>
              </a:xfrm>
              <a:prstGeom prst="rect">
                <a:avLst/>
              </a:prstGeom>
              <a:blipFill>
                <a:blip r:embed="rId27"/>
                <a:stretch>
                  <a:fillRect l="-30000" r="-300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3F5AC902-BE76-4009-9EF1-C78DB5C8CB37}"/>
                  </a:ext>
                </a:extLst>
              </p:cNvPr>
              <p:cNvSpPr txBox="1"/>
              <p:nvPr/>
            </p:nvSpPr>
            <p:spPr>
              <a:xfrm>
                <a:off x="6985810" y="3828496"/>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oMath>
                  </m:oMathPara>
                </a14:m>
                <a:endParaRPr lang="zh-CN" altLang="en-US" dirty="0"/>
              </a:p>
            </p:txBody>
          </p:sp>
        </mc:Choice>
        <mc:Fallback xmlns="">
          <p:sp>
            <p:nvSpPr>
              <p:cNvPr id="71" name="文本框 70">
                <a:extLst>
                  <a:ext uri="{FF2B5EF4-FFF2-40B4-BE49-F238E27FC236}">
                    <a16:creationId xmlns:a16="http://schemas.microsoft.com/office/drawing/2014/main" id="{3F5AC902-BE76-4009-9EF1-C78DB5C8CB37}"/>
                  </a:ext>
                </a:extLst>
              </p:cNvPr>
              <p:cNvSpPr txBox="1">
                <a:spLocks noRot="1" noChangeAspect="1" noMove="1" noResize="1" noEditPoints="1" noAdjustHandles="1" noChangeArrowheads="1" noChangeShapeType="1" noTextEdit="1"/>
              </p:cNvSpPr>
              <p:nvPr/>
            </p:nvSpPr>
            <p:spPr>
              <a:xfrm>
                <a:off x="6985810" y="3828496"/>
                <a:ext cx="185948" cy="276999"/>
              </a:xfrm>
              <a:prstGeom prst="rect">
                <a:avLst/>
              </a:prstGeom>
              <a:blipFill>
                <a:blip r:embed="rId28"/>
                <a:stretch>
                  <a:fillRect l="-30000" r="-3000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948993A6-5222-4BD7-ABE1-38255B847C89}"/>
                  </a:ext>
                </a:extLst>
              </p:cNvPr>
              <p:cNvSpPr txBox="1"/>
              <p:nvPr/>
            </p:nvSpPr>
            <p:spPr>
              <a:xfrm>
                <a:off x="6984703" y="550935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72" name="文本框 71">
                <a:extLst>
                  <a:ext uri="{FF2B5EF4-FFF2-40B4-BE49-F238E27FC236}">
                    <a16:creationId xmlns:a16="http://schemas.microsoft.com/office/drawing/2014/main" id="{948993A6-5222-4BD7-ABE1-38255B847C89}"/>
                  </a:ext>
                </a:extLst>
              </p:cNvPr>
              <p:cNvSpPr txBox="1">
                <a:spLocks noRot="1" noChangeAspect="1" noMove="1" noResize="1" noEditPoints="1" noAdjustHandles="1" noChangeArrowheads="1" noChangeShapeType="1" noTextEdit="1"/>
              </p:cNvSpPr>
              <p:nvPr/>
            </p:nvSpPr>
            <p:spPr>
              <a:xfrm>
                <a:off x="6984703" y="5509351"/>
                <a:ext cx="185948" cy="276999"/>
              </a:xfrm>
              <a:prstGeom prst="rect">
                <a:avLst/>
              </a:prstGeom>
              <a:blipFill>
                <a:blip r:embed="rId29"/>
                <a:stretch>
                  <a:fillRect l="-30000" r="-30000"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764A7540-1BB9-4B91-A32F-04BD9CC476AF}"/>
                  </a:ext>
                </a:extLst>
              </p:cNvPr>
              <p:cNvSpPr txBox="1"/>
              <p:nvPr/>
            </p:nvSpPr>
            <p:spPr>
              <a:xfrm>
                <a:off x="10877650" y="214764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oMath>
                  </m:oMathPara>
                </a14:m>
                <a:endParaRPr lang="zh-CN" altLang="en-US" dirty="0"/>
              </a:p>
            </p:txBody>
          </p:sp>
        </mc:Choice>
        <mc:Fallback xmlns="">
          <p:sp>
            <p:nvSpPr>
              <p:cNvPr id="74" name="文本框 73">
                <a:extLst>
                  <a:ext uri="{FF2B5EF4-FFF2-40B4-BE49-F238E27FC236}">
                    <a16:creationId xmlns:a16="http://schemas.microsoft.com/office/drawing/2014/main" id="{764A7540-1BB9-4B91-A32F-04BD9CC476AF}"/>
                  </a:ext>
                </a:extLst>
              </p:cNvPr>
              <p:cNvSpPr txBox="1">
                <a:spLocks noRot="1" noChangeAspect="1" noMove="1" noResize="1" noEditPoints="1" noAdjustHandles="1" noChangeArrowheads="1" noChangeShapeType="1" noTextEdit="1"/>
              </p:cNvSpPr>
              <p:nvPr/>
            </p:nvSpPr>
            <p:spPr>
              <a:xfrm>
                <a:off x="10877650" y="2147641"/>
                <a:ext cx="185948" cy="276999"/>
              </a:xfrm>
              <a:prstGeom prst="rect">
                <a:avLst/>
              </a:prstGeom>
              <a:blipFill>
                <a:blip r:embed="rId30"/>
                <a:stretch>
                  <a:fillRect l="-25806"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F4949123-167C-49C5-990F-C9F210075C34}"/>
                  </a:ext>
                </a:extLst>
              </p:cNvPr>
              <p:cNvSpPr txBox="1"/>
              <p:nvPr/>
            </p:nvSpPr>
            <p:spPr>
              <a:xfrm>
                <a:off x="10877650" y="382276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75" name="文本框 74">
                <a:extLst>
                  <a:ext uri="{FF2B5EF4-FFF2-40B4-BE49-F238E27FC236}">
                    <a16:creationId xmlns:a16="http://schemas.microsoft.com/office/drawing/2014/main" id="{F4949123-167C-49C5-990F-C9F210075C34}"/>
                  </a:ext>
                </a:extLst>
              </p:cNvPr>
              <p:cNvSpPr txBox="1">
                <a:spLocks noRot="1" noChangeAspect="1" noMove="1" noResize="1" noEditPoints="1" noAdjustHandles="1" noChangeArrowheads="1" noChangeShapeType="1" noTextEdit="1"/>
              </p:cNvSpPr>
              <p:nvPr/>
            </p:nvSpPr>
            <p:spPr>
              <a:xfrm>
                <a:off x="10877650" y="3822761"/>
                <a:ext cx="185948" cy="276999"/>
              </a:xfrm>
              <a:prstGeom prst="rect">
                <a:avLst/>
              </a:prstGeom>
              <a:blipFill>
                <a:blip r:embed="rId31"/>
                <a:stretch>
                  <a:fillRect l="-25806" r="-29032" b="-8696"/>
                </a:stretch>
              </a:blipFill>
            </p:spPr>
            <p:txBody>
              <a:bodyPr/>
              <a:lstStyle/>
              <a:p>
                <a:r>
                  <a:rPr lang="zh-CN" altLang="en-US">
                    <a:noFill/>
                  </a:rPr>
                  <a:t> </a:t>
                </a:r>
              </a:p>
            </p:txBody>
          </p:sp>
        </mc:Fallback>
      </mc:AlternateContent>
      <p:sp>
        <p:nvSpPr>
          <p:cNvPr id="76" name="椭圆 75">
            <a:hlinkClick r:id="rId32" action="ppaction://hlinksldjump"/>
            <a:extLst>
              <a:ext uri="{FF2B5EF4-FFF2-40B4-BE49-F238E27FC236}">
                <a16:creationId xmlns:a16="http://schemas.microsoft.com/office/drawing/2014/main" id="{081FEDAB-CE51-4B9A-ACF1-5E696C3B422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585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2"/>
                                        </p:tgtEl>
                                      </p:cBhvr>
                                    </p:animEffect>
                                    <p:set>
                                      <p:cBhvr>
                                        <p:cTn id="12" dur="1" fill="hold">
                                          <p:stCondLst>
                                            <p:cond delay="499"/>
                                          </p:stCondLst>
                                        </p:cTn>
                                        <p:tgtEl>
                                          <p:spTgt spid="62"/>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60"/>
                                        </p:tgtEl>
                                      </p:cBhvr>
                                    </p:animEffect>
                                    <p:set>
                                      <p:cBhvr>
                                        <p:cTn id="15" dur="1" fill="hold">
                                          <p:stCondLst>
                                            <p:cond delay="499"/>
                                          </p:stCondLst>
                                        </p:cTn>
                                        <p:tgtEl>
                                          <p:spTgt spid="60"/>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7" presetClass="emph" presetSubtype="2" fill="hold" nodeType="clickEffect">
                                  <p:stCondLst>
                                    <p:cond delay="0"/>
                                  </p:stCondLst>
                                  <p:childTnLst>
                                    <p:animClr clrSpc="rgb" dir="cw">
                                      <p:cBhvr>
                                        <p:cTn id="40" dur="500" fill="hold"/>
                                        <p:tgtEl>
                                          <p:spTgt spid="46"/>
                                        </p:tgtEl>
                                        <p:attrNameLst>
                                          <p:attrName>stroke.color</p:attrName>
                                        </p:attrNameLst>
                                      </p:cBhvr>
                                      <p:to>
                                        <a:srgbClr val="7030A0"/>
                                      </p:to>
                                    </p:animClr>
                                    <p:set>
                                      <p:cBhvr>
                                        <p:cTn id="41" dur="500" fill="hold"/>
                                        <p:tgtEl>
                                          <p:spTgt spid="46"/>
                                        </p:tgtEl>
                                        <p:attrNameLst>
                                          <p:attrName>stroke.on</p:attrName>
                                        </p:attrNameLst>
                                      </p:cBhvr>
                                      <p:to>
                                        <p:strVal val="true"/>
                                      </p:to>
                                    </p:set>
                                  </p:childTnLst>
                                </p:cTn>
                              </p:par>
                            </p:childTnLst>
                          </p:cTn>
                        </p:par>
                        <p:par>
                          <p:cTn id="42" fill="hold">
                            <p:stCondLst>
                              <p:cond delay="500"/>
                            </p:stCondLst>
                            <p:childTnLst>
                              <p:par>
                                <p:cTn id="43" presetID="26" presetClass="emph" presetSubtype="0" fill="hold" grpId="0" nodeType="afterEffect">
                                  <p:stCondLst>
                                    <p:cond delay="0"/>
                                  </p:stCondLst>
                                  <p:childTnLst>
                                    <p:animEffect transition="out" filter="fade">
                                      <p:cBhvr>
                                        <p:cTn id="44" dur="500" tmFilter="0, 0; .2, .5; .8, .5; 1, 0"/>
                                        <p:tgtEl>
                                          <p:spTgt spid="38"/>
                                        </p:tgtEl>
                                      </p:cBhvr>
                                    </p:animEffect>
                                    <p:animScale>
                                      <p:cBhvr>
                                        <p:cTn id="45" dur="250" autoRev="1" fill="hold"/>
                                        <p:tgtEl>
                                          <p:spTgt spid="38"/>
                                        </p:tgtEl>
                                      </p:cBhvr>
                                      <p:by x="105000" y="105000"/>
                                    </p:animScale>
                                  </p:childTnLst>
                                </p:cTn>
                              </p:par>
                            </p:childTnLst>
                          </p:cTn>
                        </p:par>
                        <p:par>
                          <p:cTn id="46" fill="hold">
                            <p:stCondLst>
                              <p:cond delay="1000"/>
                            </p:stCondLst>
                            <p:childTnLst>
                              <p:par>
                                <p:cTn id="47" presetID="7" presetClass="emph" presetSubtype="2" fill="hold" nodeType="afterEffect">
                                  <p:stCondLst>
                                    <p:cond delay="0"/>
                                  </p:stCondLst>
                                  <p:childTnLst>
                                    <p:animClr clrSpc="rgb" dir="cw">
                                      <p:cBhvr>
                                        <p:cTn id="48" dur="500" fill="hold"/>
                                        <p:tgtEl>
                                          <p:spTgt spid="44"/>
                                        </p:tgtEl>
                                        <p:attrNameLst>
                                          <p:attrName>stroke.color</p:attrName>
                                        </p:attrNameLst>
                                      </p:cBhvr>
                                      <p:to>
                                        <a:srgbClr val="00B0F0"/>
                                      </p:to>
                                    </p:animClr>
                                    <p:set>
                                      <p:cBhvr>
                                        <p:cTn id="49" dur="500" fill="hold"/>
                                        <p:tgtEl>
                                          <p:spTgt spid="44"/>
                                        </p:tgtEl>
                                        <p:attrNameLst>
                                          <p:attrName>stroke.on</p:attrName>
                                        </p:attrNameLst>
                                      </p:cBhvr>
                                      <p:to>
                                        <p:strVal val="true"/>
                                      </p:to>
                                    </p:set>
                                  </p:childTnLst>
                                </p:cTn>
                              </p:par>
                            </p:childTnLst>
                          </p:cTn>
                        </p:par>
                        <p:par>
                          <p:cTn id="50" fill="hold">
                            <p:stCondLst>
                              <p:cond delay="1500"/>
                            </p:stCondLst>
                            <p:childTnLst>
                              <p:par>
                                <p:cTn id="51" presetID="26" presetClass="emph" presetSubtype="0" fill="hold" grpId="1" nodeType="afterEffect">
                                  <p:stCondLst>
                                    <p:cond delay="0"/>
                                  </p:stCondLst>
                                  <p:childTnLst>
                                    <p:animEffect transition="out" filter="fade">
                                      <p:cBhvr>
                                        <p:cTn id="52" dur="500" tmFilter="0, 0; .2, .5; .8, .5; 1, 0"/>
                                        <p:tgtEl>
                                          <p:spTgt spid="33"/>
                                        </p:tgtEl>
                                      </p:cBhvr>
                                    </p:animEffect>
                                    <p:animScale>
                                      <p:cBhvr>
                                        <p:cTn id="53" dur="250" autoRev="1" fill="hold"/>
                                        <p:tgtEl>
                                          <p:spTgt spid="33"/>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6" presetClass="emph" presetSubtype="0" fill="hold" grpId="0" nodeType="clickEffect">
                                  <p:stCondLst>
                                    <p:cond delay="0"/>
                                  </p:stCondLst>
                                  <p:childTnLst>
                                    <p:animEffect transition="out" filter="fade">
                                      <p:cBhvr>
                                        <p:cTn id="62" dur="500" tmFilter="0, 0; .2, .5; .8, .5; 1, 0"/>
                                        <p:tgtEl>
                                          <p:spTgt spid="32"/>
                                        </p:tgtEl>
                                      </p:cBhvr>
                                    </p:animEffect>
                                    <p:animScale>
                                      <p:cBhvr>
                                        <p:cTn id="63" dur="250" autoRev="1" fill="hold"/>
                                        <p:tgtEl>
                                          <p:spTgt spid="32"/>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33"/>
                                        </p:tgtEl>
                                      </p:cBhvr>
                                    </p:animEffect>
                                    <p:animScale>
                                      <p:cBhvr>
                                        <p:cTn id="66" dur="250" autoRev="1" fill="hold"/>
                                        <p:tgtEl>
                                          <p:spTgt spid="33"/>
                                        </p:tgtEl>
                                      </p:cBhvr>
                                      <p:by x="105000" y="105000"/>
                                    </p:animScale>
                                  </p:childTnLst>
                                </p:cTn>
                              </p:par>
                              <p:par>
                                <p:cTn id="67" presetID="26" presetClass="emph" presetSubtype="0" fill="hold" grpId="0" nodeType="withEffect">
                                  <p:stCondLst>
                                    <p:cond delay="0"/>
                                  </p:stCondLst>
                                  <p:childTnLst>
                                    <p:animEffect transition="out" filter="fade">
                                      <p:cBhvr>
                                        <p:cTn id="68" dur="500" tmFilter="0, 0; .2, .5; .8, .5; 1, 0"/>
                                        <p:tgtEl>
                                          <p:spTgt spid="34"/>
                                        </p:tgtEl>
                                      </p:cBhvr>
                                    </p:animEffect>
                                    <p:animScale>
                                      <p:cBhvr>
                                        <p:cTn id="69" dur="250" autoRev="1" fill="hold"/>
                                        <p:tgtEl>
                                          <p:spTgt spid="34"/>
                                        </p:tgtEl>
                                      </p:cBhvr>
                                      <p:by x="105000" y="105000"/>
                                    </p:animScale>
                                  </p:childTnLst>
                                </p:cTn>
                              </p:par>
                            </p:childTnLst>
                          </p:cTn>
                        </p:par>
                        <p:par>
                          <p:cTn id="70" fill="hold">
                            <p:stCondLst>
                              <p:cond delay="500"/>
                            </p:stCondLst>
                            <p:childTnLst>
                              <p:par>
                                <p:cTn id="71" presetID="26" presetClass="emph" presetSubtype="0" fill="hold" grpId="1" nodeType="afterEffect">
                                  <p:stCondLst>
                                    <p:cond delay="0"/>
                                  </p:stCondLst>
                                  <p:childTnLst>
                                    <p:animEffect transition="out" filter="fade">
                                      <p:cBhvr>
                                        <p:cTn id="72" dur="500" tmFilter="0, 0; .2, .5; .8, .5; 1, 0"/>
                                        <p:tgtEl>
                                          <p:spTgt spid="38"/>
                                        </p:tgtEl>
                                      </p:cBhvr>
                                    </p:animEffect>
                                    <p:animScale>
                                      <p:cBhvr>
                                        <p:cTn id="73" dur="250" autoRev="1" fill="hold"/>
                                        <p:tgtEl>
                                          <p:spTgt spid="38"/>
                                        </p:tgtEl>
                                      </p:cBhvr>
                                      <p:by x="105000" y="105000"/>
                                    </p:animScale>
                                  </p:childTnLst>
                                </p:cTn>
                              </p:par>
                              <p:par>
                                <p:cTn id="74" presetID="26" presetClass="emph" presetSubtype="0" fill="hold" grpId="0" nodeType="withEffect">
                                  <p:stCondLst>
                                    <p:cond delay="0"/>
                                  </p:stCondLst>
                                  <p:childTnLst>
                                    <p:animEffect transition="out" filter="fade">
                                      <p:cBhvr>
                                        <p:cTn id="75" dur="500" tmFilter="0, 0; .2, .5; .8, .5; 1, 0"/>
                                        <p:tgtEl>
                                          <p:spTgt spid="36"/>
                                        </p:tgtEl>
                                      </p:cBhvr>
                                    </p:animEffect>
                                    <p:animScale>
                                      <p:cBhvr>
                                        <p:cTn id="76" dur="250" autoRev="1" fill="hold"/>
                                        <p:tgtEl>
                                          <p:spTgt spid="36"/>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3" end="3"/>
                                            </p:txEl>
                                          </p:spTgt>
                                        </p:tgtEl>
                                        <p:attrNameLst>
                                          <p:attrName>style.visibility</p:attrName>
                                        </p:attrNameLst>
                                      </p:cBhvr>
                                      <p:to>
                                        <p:strVal val="visible"/>
                                      </p:to>
                                    </p:set>
                                    <p:animEffect transition="in" filter="fade">
                                      <p:cBhvr>
                                        <p:cTn id="81" dur="500"/>
                                        <p:tgtEl>
                                          <p:spTgt spid="3">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68"/>
                                        </p:tgtEl>
                                      </p:cBhvr>
                                    </p:animEffect>
                                    <p:set>
                                      <p:cBhvr>
                                        <p:cTn id="86" dur="1" fill="hold">
                                          <p:stCondLst>
                                            <p:cond delay="499"/>
                                          </p:stCondLst>
                                        </p:cTn>
                                        <p:tgtEl>
                                          <p:spTgt spid="68"/>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61"/>
                                        </p:tgtEl>
                                      </p:cBhvr>
                                    </p:animEffect>
                                    <p:set>
                                      <p:cBhvr>
                                        <p:cTn id="89" dur="1" fill="hold">
                                          <p:stCondLst>
                                            <p:cond delay="499"/>
                                          </p:stCondLst>
                                        </p:cTn>
                                        <p:tgtEl>
                                          <p:spTgt spid="61"/>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67"/>
                                        </p:tgtEl>
                                      </p:cBhvr>
                                    </p:animEffect>
                                    <p:set>
                                      <p:cBhvr>
                                        <p:cTn id="92" dur="1" fill="hold">
                                          <p:stCondLst>
                                            <p:cond delay="499"/>
                                          </p:stCondLst>
                                        </p:cTn>
                                        <p:tgtEl>
                                          <p:spTgt spid="67"/>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fade">
                                      <p:cBhvr>
                                        <p:cTn id="96" dur="500"/>
                                        <p:tgtEl>
                                          <p:spTgt spid="7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fade">
                                      <p:cBhvr>
                                        <p:cTn id="99" dur="500"/>
                                        <p:tgtEl>
                                          <p:spTgt spid="7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500"/>
                                        <p:tgtEl>
                                          <p:spTgt spid="7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69"/>
                                        </p:tgtEl>
                                      </p:cBhvr>
                                    </p:animEffect>
                                    <p:set>
                                      <p:cBhvr>
                                        <p:cTn id="107" dur="1" fill="hold">
                                          <p:stCondLst>
                                            <p:cond delay="499"/>
                                          </p:stCondLst>
                                        </p:cTn>
                                        <p:tgtEl>
                                          <p:spTgt spid="69"/>
                                        </p:tgtEl>
                                        <p:attrNameLst>
                                          <p:attrName>style.visibility</p:attrName>
                                        </p:attrNameLst>
                                      </p:cBhvr>
                                      <p:to>
                                        <p:strVal val="hidden"/>
                                      </p:to>
                                    </p:set>
                                  </p:childTnLst>
                                </p:cTn>
                              </p:par>
                              <p:par>
                                <p:cTn id="108" presetID="10" presetClass="exit" presetSubtype="0" fill="hold" grpId="0" nodeType="withEffect">
                                  <p:stCondLst>
                                    <p:cond delay="0"/>
                                  </p:stCondLst>
                                  <p:childTnLst>
                                    <p:animEffect transition="out" filter="fade">
                                      <p:cBhvr>
                                        <p:cTn id="109" dur="500"/>
                                        <p:tgtEl>
                                          <p:spTgt spid="64"/>
                                        </p:tgtEl>
                                      </p:cBhvr>
                                    </p:animEffect>
                                    <p:set>
                                      <p:cBhvr>
                                        <p:cTn id="110" dur="1" fill="hold">
                                          <p:stCondLst>
                                            <p:cond delay="499"/>
                                          </p:stCondLst>
                                        </p:cTn>
                                        <p:tgtEl>
                                          <p:spTgt spid="64"/>
                                        </p:tgtEl>
                                        <p:attrNameLst>
                                          <p:attrName>style.visibility</p:attrName>
                                        </p:attrNameLst>
                                      </p:cBhvr>
                                      <p:to>
                                        <p:strVal val="hidden"/>
                                      </p:to>
                                    </p:se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74"/>
                                        </p:tgtEl>
                                        <p:attrNameLst>
                                          <p:attrName>style.visibility</p:attrName>
                                        </p:attrNameLst>
                                      </p:cBhvr>
                                      <p:to>
                                        <p:strVal val="visible"/>
                                      </p:to>
                                    </p:set>
                                    <p:animEffect transition="in" filter="fade">
                                      <p:cBhvr>
                                        <p:cTn id="114" dur="500"/>
                                        <p:tgtEl>
                                          <p:spTgt spid="7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500"/>
                                        <p:tgtEl>
                                          <p:spTgt spid="7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
                                            <p:txEl>
                                              <p:pRg st="4" end="4"/>
                                            </p:txEl>
                                          </p:spTgt>
                                        </p:tgtEl>
                                        <p:attrNameLst>
                                          <p:attrName>style.visibility</p:attrName>
                                        </p:attrNameLst>
                                      </p:cBhvr>
                                      <p:to>
                                        <p:strVal val="visible"/>
                                      </p:to>
                                    </p:set>
                                    <p:animEffect transition="in" filter="fade">
                                      <p:cBhvr>
                                        <p:cTn id="122" dur="500"/>
                                        <p:tgtEl>
                                          <p:spTgt spid="3">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7" presetClass="emph" presetSubtype="2" fill="hold" nodeType="clickEffect">
                                  <p:stCondLst>
                                    <p:cond delay="0"/>
                                  </p:stCondLst>
                                  <p:childTnLst>
                                    <p:animClr clrSpc="rgb" dir="cw">
                                      <p:cBhvr>
                                        <p:cTn id="126" dur="500" fill="hold"/>
                                        <p:tgtEl>
                                          <p:spTgt spid="49"/>
                                        </p:tgtEl>
                                        <p:attrNameLst>
                                          <p:attrName>stroke.color</p:attrName>
                                        </p:attrNameLst>
                                      </p:cBhvr>
                                      <p:to>
                                        <a:srgbClr val="7030A0"/>
                                      </p:to>
                                    </p:animClr>
                                    <p:set>
                                      <p:cBhvr>
                                        <p:cTn id="127" dur="500" fill="hold"/>
                                        <p:tgtEl>
                                          <p:spTgt spid="49"/>
                                        </p:tgtEl>
                                        <p:attrNameLst>
                                          <p:attrName>stroke.on</p:attrName>
                                        </p:attrNameLst>
                                      </p:cBhvr>
                                      <p:to>
                                        <p:strVal val="true"/>
                                      </p:to>
                                    </p:set>
                                  </p:childTnLst>
                                </p:cTn>
                              </p:par>
                            </p:childTnLst>
                          </p:cTn>
                        </p:par>
                        <p:par>
                          <p:cTn id="128" fill="hold">
                            <p:stCondLst>
                              <p:cond delay="500"/>
                            </p:stCondLst>
                            <p:childTnLst>
                              <p:par>
                                <p:cTn id="129" presetID="26" presetClass="emph" presetSubtype="0" fill="hold" grpId="0" nodeType="afterEffect">
                                  <p:stCondLst>
                                    <p:cond delay="0"/>
                                  </p:stCondLst>
                                  <p:childTnLst>
                                    <p:animEffect transition="out" filter="fade">
                                      <p:cBhvr>
                                        <p:cTn id="130" dur="500" tmFilter="0, 0; .2, .5; .8, .5; 1, 0"/>
                                        <p:tgtEl>
                                          <p:spTgt spid="39"/>
                                        </p:tgtEl>
                                      </p:cBhvr>
                                    </p:animEffect>
                                    <p:animScale>
                                      <p:cBhvr>
                                        <p:cTn id="131" dur="250" autoRev="1" fill="hold"/>
                                        <p:tgtEl>
                                          <p:spTgt spid="39"/>
                                        </p:tgtEl>
                                      </p:cBhvr>
                                      <p:by x="105000" y="105000"/>
                                    </p:animScale>
                                  </p:childTnLst>
                                </p:cTn>
                              </p:par>
                            </p:childTnLst>
                          </p:cTn>
                        </p:par>
                      </p:childTnLst>
                    </p:cTn>
                  </p:par>
                  <p:par>
                    <p:cTn id="132" fill="hold">
                      <p:stCondLst>
                        <p:cond delay="indefinite"/>
                      </p:stCondLst>
                      <p:childTnLst>
                        <p:par>
                          <p:cTn id="133" fill="hold">
                            <p:stCondLst>
                              <p:cond delay="0"/>
                            </p:stCondLst>
                            <p:childTnLst>
                              <p:par>
                                <p:cTn id="134" presetID="7" presetClass="emph" presetSubtype="2" fill="hold" nodeType="clickEffect">
                                  <p:stCondLst>
                                    <p:cond delay="0"/>
                                  </p:stCondLst>
                                  <p:childTnLst>
                                    <p:animClr clrSpc="rgb" dir="cw">
                                      <p:cBhvr>
                                        <p:cTn id="135" dur="500" fill="hold"/>
                                        <p:tgtEl>
                                          <p:spTgt spid="49"/>
                                        </p:tgtEl>
                                        <p:attrNameLst>
                                          <p:attrName>stroke.color</p:attrName>
                                        </p:attrNameLst>
                                      </p:cBhvr>
                                      <p:to>
                                        <a:srgbClr val="00B050"/>
                                      </p:to>
                                    </p:animClr>
                                    <p:set>
                                      <p:cBhvr>
                                        <p:cTn id="136" dur="500" fill="hold"/>
                                        <p:tgtEl>
                                          <p:spTgt spid="49"/>
                                        </p:tgtEl>
                                        <p:attrNameLst>
                                          <p:attrName>stroke.on</p:attrName>
                                        </p:attrNameLst>
                                      </p:cBhvr>
                                      <p:to>
                                        <p:strVal val="true"/>
                                      </p:to>
                                    </p:set>
                                  </p:childTnLst>
                                </p:cTn>
                              </p:par>
                            </p:childTnLst>
                          </p:cTn>
                        </p:par>
                        <p:par>
                          <p:cTn id="137" fill="hold">
                            <p:stCondLst>
                              <p:cond delay="500"/>
                            </p:stCondLst>
                            <p:childTnLst>
                              <p:par>
                                <p:cTn id="138" presetID="26" presetClass="emph" presetSubtype="0" fill="hold" grpId="1" nodeType="afterEffect">
                                  <p:stCondLst>
                                    <p:cond delay="0"/>
                                  </p:stCondLst>
                                  <p:childTnLst>
                                    <p:animEffect transition="out" filter="fade">
                                      <p:cBhvr>
                                        <p:cTn id="139" dur="500" tmFilter="0, 0; .2, .5; .8, .5; 1, 0"/>
                                        <p:tgtEl>
                                          <p:spTgt spid="32"/>
                                        </p:tgtEl>
                                      </p:cBhvr>
                                    </p:animEffect>
                                    <p:animScale>
                                      <p:cBhvr>
                                        <p:cTn id="140" dur="250" autoRev="1" fill="hold"/>
                                        <p:tgtEl>
                                          <p:spTgt spid="32"/>
                                        </p:tgtEl>
                                      </p:cBhvr>
                                      <p:by x="105000" y="105000"/>
                                    </p:animScale>
                                  </p:childTnLst>
                                </p:cTn>
                              </p:par>
                            </p:childTnLst>
                          </p:cTn>
                        </p:par>
                      </p:childTnLst>
                    </p:cTn>
                  </p:par>
                  <p:par>
                    <p:cTn id="141" fill="hold">
                      <p:stCondLst>
                        <p:cond delay="indefinite"/>
                      </p:stCondLst>
                      <p:childTnLst>
                        <p:par>
                          <p:cTn id="142" fill="hold">
                            <p:stCondLst>
                              <p:cond delay="0"/>
                            </p:stCondLst>
                            <p:childTnLst>
                              <p:par>
                                <p:cTn id="143" presetID="7" presetClass="emph" presetSubtype="2" fill="hold" nodeType="clickEffect">
                                  <p:stCondLst>
                                    <p:cond delay="0"/>
                                  </p:stCondLst>
                                  <p:childTnLst>
                                    <p:animClr clrSpc="rgb" dir="cw">
                                      <p:cBhvr>
                                        <p:cTn id="144" dur="500" fill="hold"/>
                                        <p:tgtEl>
                                          <p:spTgt spid="40"/>
                                        </p:tgtEl>
                                        <p:attrNameLst>
                                          <p:attrName>stroke.color</p:attrName>
                                        </p:attrNameLst>
                                      </p:cBhvr>
                                      <p:to>
                                        <a:srgbClr val="D34817"/>
                                      </p:to>
                                    </p:animClr>
                                    <p:set>
                                      <p:cBhvr>
                                        <p:cTn id="145" dur="500" fill="hold"/>
                                        <p:tgtEl>
                                          <p:spTgt spid="40"/>
                                        </p:tgtEl>
                                        <p:attrNameLst>
                                          <p:attrName>stroke.on</p:attrName>
                                        </p:attrNameLst>
                                      </p:cBhvr>
                                      <p:to>
                                        <p:strVal val="true"/>
                                      </p:to>
                                    </p:set>
                                  </p:childTnLst>
                                </p:cTn>
                              </p:par>
                              <p:par>
                                <p:cTn id="146" presetID="7" presetClass="emph" presetSubtype="2" fill="hold" nodeType="withEffect">
                                  <p:stCondLst>
                                    <p:cond delay="0"/>
                                  </p:stCondLst>
                                  <p:childTnLst>
                                    <p:animClr clrSpc="rgb" dir="cw">
                                      <p:cBhvr>
                                        <p:cTn id="147" dur="500" fill="hold"/>
                                        <p:tgtEl>
                                          <p:spTgt spid="44"/>
                                        </p:tgtEl>
                                        <p:attrNameLst>
                                          <p:attrName>stroke.color</p:attrName>
                                        </p:attrNameLst>
                                      </p:cBhvr>
                                      <p:to>
                                        <a:srgbClr val="00B050"/>
                                      </p:to>
                                    </p:animClr>
                                    <p:set>
                                      <p:cBhvr>
                                        <p:cTn id="148" dur="500" fill="hold"/>
                                        <p:tgtEl>
                                          <p:spTgt spid="44"/>
                                        </p:tgtEl>
                                        <p:attrNameLst>
                                          <p:attrName>stroke.on</p:attrName>
                                        </p:attrNameLst>
                                      </p:cBhvr>
                                      <p:to>
                                        <p:strVal val="true"/>
                                      </p:to>
                                    </p:set>
                                  </p:childTnLst>
                                </p:cTn>
                              </p:par>
                              <p:par>
                                <p:cTn id="149" presetID="26" presetClass="emph" presetSubtype="0" fill="hold" grpId="2" nodeType="withEffect">
                                  <p:stCondLst>
                                    <p:cond delay="0"/>
                                  </p:stCondLst>
                                  <p:childTnLst>
                                    <p:animEffect transition="out" filter="fade">
                                      <p:cBhvr>
                                        <p:cTn id="150" dur="500" tmFilter="0, 0; .2, .5; .8, .5; 1, 0"/>
                                        <p:tgtEl>
                                          <p:spTgt spid="38"/>
                                        </p:tgtEl>
                                      </p:cBhvr>
                                    </p:animEffect>
                                    <p:animScale>
                                      <p:cBhvr>
                                        <p:cTn id="151" dur="250" autoRev="1" fill="hold"/>
                                        <p:tgtEl>
                                          <p:spTgt spid="38"/>
                                        </p:tgtEl>
                                      </p:cBhvr>
                                      <p:by x="105000" y="105000"/>
                                    </p:animScale>
                                  </p:childTnLst>
                                </p:cTn>
                              </p:par>
                              <p:par>
                                <p:cTn id="152" presetID="26" presetClass="emph" presetSubtype="0" fill="hold" grpId="1" nodeType="withEffect">
                                  <p:stCondLst>
                                    <p:cond delay="0"/>
                                  </p:stCondLst>
                                  <p:childTnLst>
                                    <p:animEffect transition="out" filter="fade">
                                      <p:cBhvr>
                                        <p:cTn id="153" dur="500" tmFilter="0, 0; .2, .5; .8, .5; 1, 0"/>
                                        <p:tgtEl>
                                          <p:spTgt spid="36"/>
                                        </p:tgtEl>
                                      </p:cBhvr>
                                    </p:animEffect>
                                    <p:animScale>
                                      <p:cBhvr>
                                        <p:cTn id="154" dur="250" autoRev="1" fill="hold"/>
                                        <p:tgtEl>
                                          <p:spTgt spid="36"/>
                                        </p:tgtEl>
                                      </p:cBhvr>
                                      <p:by x="105000" y="105000"/>
                                    </p:animScale>
                                  </p:childTnLst>
                                </p:cTn>
                              </p:par>
                            </p:childTnLst>
                          </p:cTn>
                        </p:par>
                      </p:childTnLst>
                    </p:cTn>
                  </p:par>
                  <p:par>
                    <p:cTn id="155" fill="hold">
                      <p:stCondLst>
                        <p:cond delay="indefinite"/>
                      </p:stCondLst>
                      <p:childTnLst>
                        <p:par>
                          <p:cTn id="156" fill="hold">
                            <p:stCondLst>
                              <p:cond delay="0"/>
                            </p:stCondLst>
                            <p:childTnLst>
                              <p:par>
                                <p:cTn id="157" presetID="7" presetClass="emph" presetSubtype="2" fill="hold" nodeType="clickEffect">
                                  <p:stCondLst>
                                    <p:cond delay="0"/>
                                  </p:stCondLst>
                                  <p:childTnLst>
                                    <p:animClr clrSpc="rgb" dir="cw">
                                      <p:cBhvr>
                                        <p:cTn id="158" dur="500" fill="hold"/>
                                        <p:tgtEl>
                                          <p:spTgt spid="42"/>
                                        </p:tgtEl>
                                        <p:attrNameLst>
                                          <p:attrName>stroke.color</p:attrName>
                                        </p:attrNameLst>
                                      </p:cBhvr>
                                      <p:to>
                                        <a:srgbClr val="00B050"/>
                                      </p:to>
                                    </p:animClr>
                                    <p:set>
                                      <p:cBhvr>
                                        <p:cTn id="159" dur="500" fill="hold"/>
                                        <p:tgtEl>
                                          <p:spTgt spid="42"/>
                                        </p:tgtEl>
                                        <p:attrNameLst>
                                          <p:attrName>stroke.on</p:attrName>
                                        </p:attrNameLst>
                                      </p:cBhvr>
                                      <p:to>
                                        <p:strVal val="true"/>
                                      </p:to>
                                    </p:set>
                                  </p:childTnLst>
                                </p:cTn>
                              </p:par>
                              <p:par>
                                <p:cTn id="160" presetID="7" presetClass="emph" presetSubtype="2" fill="hold" nodeType="withEffect">
                                  <p:stCondLst>
                                    <p:cond delay="0"/>
                                  </p:stCondLst>
                                  <p:childTnLst>
                                    <p:animClr clrSpc="rgb" dir="cw">
                                      <p:cBhvr>
                                        <p:cTn id="161" dur="500" fill="hold"/>
                                        <p:tgtEl>
                                          <p:spTgt spid="46"/>
                                        </p:tgtEl>
                                        <p:attrNameLst>
                                          <p:attrName>stroke.color</p:attrName>
                                        </p:attrNameLst>
                                      </p:cBhvr>
                                      <p:to>
                                        <a:srgbClr val="D34817"/>
                                      </p:to>
                                    </p:animClr>
                                    <p:set>
                                      <p:cBhvr>
                                        <p:cTn id="162" dur="500" fill="hold"/>
                                        <p:tgtEl>
                                          <p:spTgt spid="46"/>
                                        </p:tgtEl>
                                        <p:attrNameLst>
                                          <p:attrName>stroke.on</p:attrName>
                                        </p:attrNameLst>
                                      </p:cBhvr>
                                      <p:to>
                                        <p:strVal val="true"/>
                                      </p:to>
                                    </p:set>
                                  </p:childTnLst>
                                </p:cTn>
                              </p:par>
                              <p:par>
                                <p:cTn id="163" presetID="26" presetClass="emph" presetSubtype="0" fill="hold" grpId="1" nodeType="withEffect">
                                  <p:stCondLst>
                                    <p:cond delay="0"/>
                                  </p:stCondLst>
                                  <p:childTnLst>
                                    <p:animEffect transition="out" filter="fade">
                                      <p:cBhvr>
                                        <p:cTn id="164" dur="500" tmFilter="0, 0; .2, .5; .8, .5; 1, 0"/>
                                        <p:tgtEl>
                                          <p:spTgt spid="34"/>
                                        </p:tgtEl>
                                      </p:cBhvr>
                                    </p:animEffect>
                                    <p:animScale>
                                      <p:cBhvr>
                                        <p:cTn id="165"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1" grpId="0"/>
      <p:bldP spid="60" grpId="0"/>
      <p:bldP spid="32" grpId="0" animBg="1"/>
      <p:bldP spid="32" grpId="1" animBg="1"/>
      <p:bldP spid="33" grpId="0" animBg="1"/>
      <p:bldP spid="33" grpId="1" animBg="1"/>
      <p:bldP spid="34" grpId="0" animBg="1"/>
      <p:bldP spid="34" grpId="1" animBg="1"/>
      <p:bldP spid="36" grpId="0" animBg="1"/>
      <p:bldP spid="36" grpId="1" animBg="1"/>
      <p:bldP spid="38" grpId="0" animBg="1"/>
      <p:bldP spid="38" grpId="1" animBg="1"/>
      <p:bldP spid="38" grpId="2" animBg="1"/>
      <p:bldP spid="39" grpId="0" animBg="1"/>
      <p:bldP spid="64" grpId="0"/>
      <p:bldP spid="67" grpId="0"/>
      <p:bldP spid="67" grpId="1"/>
      <p:bldP spid="68" grpId="0"/>
      <p:bldP spid="68" grpId="1"/>
      <p:bldP spid="69" grpId="0"/>
      <p:bldP spid="69" grpId="1"/>
      <p:bldP spid="70" grpId="0"/>
      <p:bldP spid="71" grpId="0"/>
      <p:bldP spid="72" grpId="0"/>
      <p:bldP spid="74" grpId="0"/>
      <p:bldP spid="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D0C0A-A47D-4D37-8DB2-0FD98AD56374}"/>
              </a:ext>
            </a:extLst>
          </p:cNvPr>
          <p:cNvSpPr>
            <a:spLocks noGrp="1"/>
          </p:cNvSpPr>
          <p:nvPr>
            <p:ph type="title"/>
          </p:nvPr>
        </p:nvSpPr>
        <p:spPr/>
        <p:txBody>
          <a:bodyPr/>
          <a:lstStyle/>
          <a:p>
            <a:r>
              <a:rPr lang="zh-CN" altLang="en-US" dirty="0"/>
              <a:t>二分图带权匹配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98195AF-DCAE-4FA0-86B2-B487B71D353F}"/>
                  </a:ext>
                </a:extLst>
              </p:cNvPr>
              <p:cNvSpPr>
                <a:spLocks noGrp="1"/>
              </p:cNvSpPr>
              <p:nvPr>
                <p:ph idx="1"/>
              </p:nvPr>
            </p:nvSpPr>
            <p:spPr/>
            <p:txBody>
              <a:bodyPr>
                <a:normAutofit lnSpcReduction="10000"/>
              </a:bodyPr>
              <a:lstStyle/>
              <a:p>
                <a:r>
                  <a:rPr lang="zh-CN" altLang="en-US" sz="2200" dirty="0">
                    <a:latin typeface="等线" panose="02010600030101010101" pitchFamily="2" charset="-122"/>
                    <a:ea typeface="等线" panose="02010600030101010101" pitchFamily="2" charset="-122"/>
                  </a:rPr>
                  <a:t>想必你已经大概知道刚才的做法在干什么了。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但是你可能会觉得，这个做法很玄乎？</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确实，有很多的设定很奇怪，我们还是不能清楚地解释为什么要这么做。</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我们接下来证明其正确性。</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我们一开始给每个点设置一个顶标，对于左边的第</a:t>
                </a:r>
                <a14:m>
                  <m:oMath xmlns:m="http://schemas.openxmlformats.org/officeDocument/2006/math">
                    <m:r>
                      <a:rPr lang="en-US" altLang="zh-CN" sz="2200" dirty="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个点顶标为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对于右边的第</a:t>
                </a:r>
                <a14:m>
                  <m:oMath xmlns:m="http://schemas.openxmlformats.org/officeDocument/2006/math">
                    <m:r>
                      <a:rPr lang="en-US" altLang="zh-CN" sz="2200">
                        <a:latin typeface="Cambria Math" panose="02040503050406030204" pitchFamily="18" charset="0"/>
                        <a:ea typeface="等线" panose="02010600030101010101" pitchFamily="2" charset="-122"/>
                      </a:rPr>
                      <m:t>𝑗</m:t>
                    </m:r>
                  </m:oMath>
                </a14:m>
                <a:r>
                  <a:rPr lang="zh-CN" altLang="en-US" sz="2200" dirty="0">
                    <a:latin typeface="等线" panose="02010600030101010101" pitchFamily="2" charset="-122"/>
                    <a:ea typeface="等线" panose="02010600030101010101" pitchFamily="2" charset="-122"/>
                  </a:rPr>
                  <a:t>个点顶标为</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在刚刚的过程中，对于任意一条连接左边第</a:t>
                </a:r>
                <a14:m>
                  <m:oMath xmlns:m="http://schemas.openxmlformats.org/officeDocument/2006/math">
                    <m:r>
                      <a:rPr lang="en-US" altLang="zh-CN" sz="2200" dirty="0">
                        <a:latin typeface="Cambria Math" panose="02040503050406030204" pitchFamily="18" charset="0"/>
                        <a:ea typeface="等线" panose="02010600030101010101" pitchFamily="2" charset="-122"/>
                      </a:rPr>
                      <m:t>𝑖</m:t>
                    </m:r>
                  </m:oMath>
                </a14:m>
                <a:r>
                  <a:rPr lang="zh-CN" altLang="en-US" sz="2200" dirty="0">
                    <a:latin typeface="等线" panose="02010600030101010101" pitchFamily="2" charset="-122"/>
                    <a:ea typeface="等线" panose="02010600030101010101" pitchFamily="2" charset="-122"/>
                  </a:rPr>
                  <a:t>个点和右边第</a:t>
                </a:r>
                <a14:m>
                  <m:oMath xmlns:m="http://schemas.openxmlformats.org/officeDocument/2006/math">
                    <m:r>
                      <a:rPr lang="en-US" altLang="zh-CN" sz="2200">
                        <a:latin typeface="Cambria Math" panose="02040503050406030204" pitchFamily="18" charset="0"/>
                        <a:ea typeface="等线" panose="02010600030101010101" pitchFamily="2" charset="-122"/>
                      </a:rPr>
                      <m:t>𝑗</m:t>
                    </m:r>
                  </m:oMath>
                </a14:m>
                <a:r>
                  <a:rPr lang="zh-CN" altLang="en-US" sz="2200" dirty="0">
                    <a:latin typeface="等线" panose="02010600030101010101" pitchFamily="2" charset="-122"/>
                    <a:ea typeface="等线" panose="02010600030101010101" pitchFamily="2" charset="-122"/>
                  </a:rPr>
                  <a:t>个点的边，总是有</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𝑗</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𝑤</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这是因为每次的调整，假设左边起冲突的点的集合为</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，右边被竞争的点的集合为</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，我们将所有边分成四种：</a:t>
                </a:r>
                <a:endParaRPr lang="en-US" altLang="zh-CN" sz="2200" dirty="0">
                  <a:latin typeface="等线" panose="02010600030101010101" pitchFamily="2" charset="-122"/>
                  <a:ea typeface="等线" panose="02010600030101010101" pitchFamily="2" charset="-122"/>
                </a:endParaRPr>
              </a:p>
              <a:p>
                <a:endParaRPr lang="en-US" altLang="zh-CN" dirty="0"/>
              </a:p>
            </p:txBody>
          </p:sp>
        </mc:Choice>
        <mc:Fallback xmlns="">
          <p:sp>
            <p:nvSpPr>
              <p:cNvPr id="3" name="内容占位符 2">
                <a:extLst>
                  <a:ext uri="{FF2B5EF4-FFF2-40B4-BE49-F238E27FC236}">
                    <a16:creationId xmlns:a16="http://schemas.microsoft.com/office/drawing/2014/main" id="{A98195AF-DCAE-4FA0-86B2-B487B71D353F}"/>
                  </a:ext>
                </a:extLst>
              </p:cNvPr>
              <p:cNvSpPr>
                <a:spLocks noGrp="1" noRot="1" noChangeAspect="1" noMove="1" noResize="1" noEditPoints="1" noAdjustHandles="1" noChangeArrowheads="1" noChangeShapeType="1" noTextEdit="1"/>
              </p:cNvSpPr>
              <p:nvPr>
                <p:ph idx="1"/>
              </p:nvPr>
            </p:nvSpPr>
            <p:spPr>
              <a:blipFill>
                <a:blip r:embed="rId2"/>
                <a:stretch>
                  <a:fillRect l="-424" t="-2406" r="-48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5F701A8D-851A-4C5D-8C50-4C2CCABBC89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361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ACDA9-3C19-4C5F-96FA-585DC67A44FD}"/>
              </a:ext>
            </a:extLst>
          </p:cNvPr>
          <p:cNvSpPr>
            <a:spLocks noGrp="1"/>
          </p:cNvSpPr>
          <p:nvPr>
            <p:ph type="title"/>
          </p:nvPr>
        </p:nvSpPr>
        <p:spPr/>
        <p:txBody>
          <a:bodyPr/>
          <a:lstStyle/>
          <a:p>
            <a:r>
              <a:rPr lang="zh-CN" altLang="en-US" dirty="0"/>
              <a:t>二分图带权匹配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D9BC37-D0B9-4B4C-8DF1-6505B668419A}"/>
                  </a:ext>
                </a:extLst>
              </p:cNvPr>
              <p:cNvSpPr>
                <a:spLocks noGrp="1"/>
              </p:cNvSpPr>
              <p:nvPr>
                <p:ph idx="1"/>
              </p:nvPr>
            </p:nvSpPr>
            <p:spPr/>
            <p:txBody>
              <a:bodyPr>
                <a:normAutofit fontScale="92500"/>
              </a:bodyPr>
              <a:lstStyle/>
              <a:p>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所有连接</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中的边，这些边左右两端顶标的增减都抵消了，这些边不会受到影响。</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一端在</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中的边，这些边左边的顶标虽然减少了，但是因为我们是寻找一端在</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中的权重与顶标和之差最小的一条边作为左边顶标减少量，所以这些边边权不会超过顶标和。</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3.</a:t>
                </a:r>
                <a:r>
                  <a:rPr lang="zh-CN" altLang="en-US" sz="2200" dirty="0">
                    <a:latin typeface="等线" panose="02010600030101010101" pitchFamily="2" charset="-122"/>
                    <a:ea typeface="等线" panose="02010600030101010101" pitchFamily="2" charset="-122"/>
                  </a:rPr>
                  <a:t>一端在</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中的边，这些边两边顶标之和增加了，原来不超过，现在更不会超过。</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4.</a:t>
                </a:r>
                <a:r>
                  <a:rPr lang="zh-CN" altLang="en-US" sz="2200" dirty="0">
                    <a:latin typeface="等线" panose="02010600030101010101" pitchFamily="2" charset="-122"/>
                    <a:ea typeface="等线" panose="02010600030101010101" pitchFamily="2" charset="-122"/>
                  </a:rPr>
                  <a:t>两端都不在</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中的边，这些边不会受到影响。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所以如果原来的图满足条件，操作后的图仍然满足条件。</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由于我们在初始时就已经保证了这种情况，所以总是有</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𝑗</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𝑤</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刚刚的做法始终是在满足</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𝑗</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𝑤</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的边构成的图（简称相等子图）上跑完备匹配。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你发现最终的匹配权总和就是所有</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的和。</a:t>
                </a:r>
              </a:p>
              <a:p>
                <a:endParaRPr lang="en-US" altLang="zh-CN" dirty="0"/>
              </a:p>
            </p:txBody>
          </p:sp>
        </mc:Choice>
        <mc:Fallback xmlns="">
          <p:sp>
            <p:nvSpPr>
              <p:cNvPr id="3" name="内容占位符 2">
                <a:extLst>
                  <a:ext uri="{FF2B5EF4-FFF2-40B4-BE49-F238E27FC236}">
                    <a16:creationId xmlns:a16="http://schemas.microsoft.com/office/drawing/2014/main" id="{3AD9BC37-D0B9-4B4C-8DF1-6505B668419A}"/>
                  </a:ext>
                </a:extLst>
              </p:cNvPr>
              <p:cNvSpPr>
                <a:spLocks noGrp="1" noRot="1" noChangeAspect="1" noMove="1" noResize="1" noEditPoints="1" noAdjustHandles="1" noChangeArrowheads="1" noChangeShapeType="1" noTextEdit="1"/>
              </p:cNvSpPr>
              <p:nvPr>
                <p:ph idx="1"/>
              </p:nvPr>
            </p:nvSpPr>
            <p:spPr>
              <a:blipFill>
                <a:blip r:embed="rId2"/>
                <a:stretch>
                  <a:fillRect l="-303" t="-1504" r="-364"/>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1AAC84A0-BB9B-4CD5-8B13-E856A884144B}"/>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347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B4C3E-66E2-4F32-BAEA-7F4CB2CB76E8}"/>
              </a:ext>
            </a:extLst>
          </p:cNvPr>
          <p:cNvSpPr>
            <a:spLocks noGrp="1"/>
          </p:cNvSpPr>
          <p:nvPr>
            <p:ph type="title"/>
          </p:nvPr>
        </p:nvSpPr>
        <p:spPr/>
        <p:txBody>
          <a:bodyPr/>
          <a:lstStyle/>
          <a:p>
            <a:r>
              <a:rPr lang="zh-CN" altLang="en-US" dirty="0"/>
              <a:t>二分图带权匹配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5F81500-7FF7-484C-8E56-F5A320F3AB20}"/>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这一做法其实是有定理支持的：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若由二分图中所有满足</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𝑗</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𝑤</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的边</a:t>
                </a:r>
                <a14:m>
                  <m:oMath xmlns:m="http://schemas.openxmlformats.org/officeDocument/2006/math">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e>
                    </m:d>
                  </m:oMath>
                </a14:m>
                <a:r>
                  <a:rPr lang="zh-CN" altLang="en-US" sz="2200" dirty="0">
                    <a:latin typeface="等线" panose="02010600030101010101" pitchFamily="2" charset="-122"/>
                    <a:ea typeface="等线" panose="02010600030101010101" pitchFamily="2" charset="-122"/>
                  </a:rPr>
                  <a:t>构成的子图（简称相等子图）有完备匹配，那么这个完备匹配就是二分图的最大权匹配。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证明过程十分简单：如果某匹配中有些边不属于相等子图，那么边权和就小于顶标和。</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你发现修改顶标的方法实际上是在保证</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𝐴</m:t>
                        </m:r>
                      </m:e>
                      <m:sub>
                        <m:r>
                          <a:rPr lang="en-US" altLang="zh-CN" sz="2200">
                            <a:latin typeface="Cambria Math" panose="02040503050406030204" pitchFamily="18" charset="0"/>
                            <a:ea typeface="等线" panose="02010600030101010101" pitchFamily="2" charset="-122"/>
                          </a:rPr>
                          <m:t>𝑖</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𝐵</m:t>
                        </m:r>
                      </m:e>
                      <m:sub>
                        <m:r>
                          <a:rPr lang="en-US" altLang="zh-CN" sz="2200">
                            <a:latin typeface="Cambria Math" panose="02040503050406030204" pitchFamily="18" charset="0"/>
                            <a:ea typeface="等线" panose="02010600030101010101" pitchFamily="2" charset="-122"/>
                          </a:rPr>
                          <m:t>𝑗</m:t>
                        </m:r>
                      </m:sub>
                    </m:sSub>
                    <m:r>
                      <a:rPr lang="en-US" altLang="zh-CN" sz="2200">
                        <a:latin typeface="Cambria Math" panose="02040503050406030204" pitchFamily="18" charset="0"/>
                        <a:ea typeface="等线" panose="02010600030101010101" pitchFamily="2" charset="-122"/>
                      </a:rPr>
                      <m:t>≥</m:t>
                    </m:r>
                    <m:sSub>
                      <m:sSubPr>
                        <m:ctrlPr>
                          <a:rPr lang="en-US" altLang="zh-CN" sz="2200" i="1">
                            <a:latin typeface="Cambria Math" panose="02040503050406030204" pitchFamily="18" charset="0"/>
                            <a:ea typeface="等线" panose="02010600030101010101" pitchFamily="2" charset="-122"/>
                          </a:rPr>
                        </m:ctrlPr>
                      </m:sSubPr>
                      <m:e>
                        <m:r>
                          <a:rPr lang="en-US" altLang="zh-CN" sz="2200">
                            <a:latin typeface="Cambria Math" panose="02040503050406030204" pitchFamily="18" charset="0"/>
                            <a:ea typeface="等线" panose="02010600030101010101" pitchFamily="2" charset="-122"/>
                          </a:rPr>
                          <m:t>𝑤</m:t>
                        </m:r>
                      </m:e>
                      <m:sub>
                        <m:r>
                          <a:rPr lang="en-US" altLang="zh-CN" sz="2200">
                            <a:latin typeface="Cambria Math" panose="02040503050406030204" pitchFamily="18" charset="0"/>
                            <a:ea typeface="等线" panose="02010600030101010101" pitchFamily="2" charset="-122"/>
                          </a:rPr>
                          <m:t>𝑖</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𝑗</m:t>
                        </m:r>
                      </m:sub>
                    </m:sSub>
                  </m:oMath>
                </a14:m>
                <a:r>
                  <a:rPr lang="zh-CN" altLang="en-US" sz="2200" dirty="0">
                    <a:latin typeface="等线" panose="02010600030101010101" pitchFamily="2" charset="-122"/>
                    <a:ea typeface="等线" panose="02010600030101010101" pitchFamily="2" charset="-122"/>
                  </a:rPr>
                  <a:t>的情况下增大</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相关的相等子图，使得</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中的点最后都能找到增广路。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到最后，所有的点在相等子图上都能找到匹配，这就是这个做法的原理。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我们成功证明了它是对的。</a:t>
                </a:r>
                <a:endParaRPr lang="en-US" altLang="zh-CN" sz="2200" dirty="0">
                  <a:latin typeface="等线" panose="02010600030101010101" pitchFamily="2" charset="-122"/>
                  <a:ea typeface="等线" panose="02010600030101010101" pitchFamily="2" charset="-122"/>
                </a:endParaRPr>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5F81500-7FF7-484C-8E56-F5A320F3AB20}"/>
                  </a:ext>
                </a:extLst>
              </p:cNvPr>
              <p:cNvSpPr>
                <a:spLocks noGrp="1" noRot="1" noChangeAspect="1" noMove="1" noResize="1" noEditPoints="1" noAdjustHandles="1" noChangeArrowheads="1" noChangeShapeType="1" noTextEdit="1"/>
              </p:cNvSpPr>
              <p:nvPr>
                <p:ph idx="1"/>
              </p:nvPr>
            </p:nvSpPr>
            <p:spPr>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9705E07D-CAE3-4AF5-A461-60FA51F438C0}"/>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624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A98F0-ABE1-440B-B1E9-AD92FF6E501A}"/>
              </a:ext>
            </a:extLst>
          </p:cNvPr>
          <p:cNvSpPr>
            <a:spLocks noGrp="1"/>
          </p:cNvSpPr>
          <p:nvPr>
            <p:ph type="ctrTitle"/>
          </p:nvPr>
        </p:nvSpPr>
        <p:spPr/>
        <p:txBody>
          <a:bodyPr/>
          <a:lstStyle/>
          <a:p>
            <a:r>
              <a:rPr lang="zh-CN" altLang="en-US" dirty="0"/>
              <a:t>谢谢大家</a:t>
            </a:r>
          </a:p>
        </p:txBody>
      </p:sp>
      <p:sp>
        <p:nvSpPr>
          <p:cNvPr id="3" name="副标题 2">
            <a:extLst>
              <a:ext uri="{FF2B5EF4-FFF2-40B4-BE49-F238E27FC236}">
                <a16:creationId xmlns:a16="http://schemas.microsoft.com/office/drawing/2014/main" id="{AEA13846-2E1D-4015-B0BD-9A22254580C1}"/>
              </a:ext>
            </a:extLst>
          </p:cNvPr>
          <p:cNvSpPr>
            <a:spLocks noGrp="1"/>
          </p:cNvSpPr>
          <p:nvPr>
            <p:ph type="subTitle" idx="1"/>
          </p:nvPr>
        </p:nvSpPr>
        <p:spPr/>
        <p:txBody>
          <a:bodyPr/>
          <a:lstStyle/>
          <a:p>
            <a:r>
              <a:rPr lang="en-US" altLang="zh-CN" dirty="0"/>
              <a:t>FOI2022</a:t>
            </a:r>
            <a:r>
              <a:rPr lang="zh-CN" altLang="en-US" dirty="0"/>
              <a:t>算法夏令营提高班</a:t>
            </a:r>
            <a:r>
              <a:rPr lang="en-US" altLang="zh-CN" dirty="0"/>
              <a:t>day7</a:t>
            </a:r>
          </a:p>
          <a:p>
            <a:r>
              <a:rPr lang="zh-CN" altLang="en-US" dirty="0"/>
              <a:t>谢濡键</a:t>
            </a:r>
          </a:p>
          <a:p>
            <a:endParaRPr lang="zh-CN" altLang="en-US" dirty="0"/>
          </a:p>
        </p:txBody>
      </p:sp>
    </p:spTree>
    <p:extLst>
      <p:ext uri="{BB962C8B-B14F-4D97-AF65-F5344CB8AC3E}">
        <p14:creationId xmlns:p14="http://schemas.microsoft.com/office/powerpoint/2010/main" val="2426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688BB13-E688-41BB-9EAF-07DC687B9BE2}"/>
                  </a:ext>
                </a:extLst>
              </p:cNvPr>
              <p:cNvSpPr>
                <a:spLocks noGrp="1"/>
              </p:cNvSpPr>
              <p:nvPr>
                <p:ph type="title"/>
              </p:nvPr>
            </p:nvSpPr>
            <p:spPr/>
            <p:txBody>
              <a:bodyPr/>
              <a:lstStyle/>
              <a:p>
                <a14:m>
                  <m:oMath xmlns:m="http://schemas.openxmlformats.org/officeDocument/2006/math">
                    <m:r>
                      <a:rPr lang="en-US" altLang="zh-CN" i="1" dirty="0" smtClean="0">
                        <a:latin typeface="Cambria Math" panose="02040503050406030204" pitchFamily="18" charset="0"/>
                      </a:rPr>
                      <m:t>𝐾</m:t>
                    </m:r>
                    <m:r>
                      <a:rPr lang="en-US" altLang="zh-CN" b="0" i="1" dirty="0" smtClean="0">
                        <a:latin typeface="Cambria Math" panose="02040503050406030204" pitchFamily="18" charset="0"/>
                      </a:rPr>
                      <m:t>𝑢h𝑛</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𝑀</m:t>
                    </m:r>
                    <m:r>
                      <a:rPr lang="en-US" altLang="zh-CN" b="0" i="1" dirty="0" smtClean="0">
                        <a:latin typeface="Cambria Math" panose="02040503050406030204" pitchFamily="18" charset="0"/>
                      </a:rPr>
                      <m:t>𝑢𝑛𝑘𝑟𝑒𝑠</m:t>
                    </m:r>
                  </m:oMath>
                </a14:m>
                <a:r>
                  <a:rPr lang="zh-CN" altLang="en-US" dirty="0"/>
                  <a:t>算法</a:t>
                </a:r>
              </a:p>
            </p:txBody>
          </p:sp>
        </mc:Choice>
        <mc:Fallback xmlns="">
          <p:sp>
            <p:nvSpPr>
              <p:cNvPr id="2" name="标题 1">
                <a:extLst>
                  <a:ext uri="{FF2B5EF4-FFF2-40B4-BE49-F238E27FC236}">
                    <a16:creationId xmlns:a16="http://schemas.microsoft.com/office/drawing/2014/main" id="{0688BB13-E688-41BB-9EAF-07DC687B9BE2}"/>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8C40E8-00A7-4088-A882-13B2AEB497EC}"/>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所以刚刚的做法荣升为二分图最大权匹配算法</a:t>
                </a:r>
                <a:r>
                  <a:rPr lang="en-US" altLang="zh-CN" sz="2200" dirty="0">
                    <a:latin typeface="等线" panose="02010600030101010101" pitchFamily="2" charset="-122"/>
                    <a:ea typeface="等线" panose="02010600030101010101" pitchFamily="2" charset="-122"/>
                  </a:rPr>
                  <a:t>——</a:t>
                </a:r>
                <a14:m>
                  <m:oMath xmlns:m="http://schemas.openxmlformats.org/officeDocument/2006/math">
                    <m:r>
                      <a:rPr lang="en-US" altLang="zh-CN" sz="2200">
                        <a:latin typeface="Cambria Math" panose="02040503050406030204" pitchFamily="18" charset="0"/>
                        <a:ea typeface="等线" panose="02010600030101010101" pitchFamily="2" charset="-122"/>
                      </a:rPr>
                      <m:t>𝐾𝑢h𝑛</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𝑀𝑢𝑛𝑘𝑟𝑒𝑠</m:t>
                    </m:r>
                  </m:oMath>
                </a14:m>
                <a:r>
                  <a:rPr lang="zh-CN" altLang="en-US" sz="2200" dirty="0">
                    <a:latin typeface="等线" panose="02010600030101010101" pitchFamily="2" charset="-122"/>
                    <a:ea typeface="等线" panose="02010600030101010101" pitchFamily="2" charset="-122"/>
                  </a:rPr>
                  <a:t>算法。</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其算法流程大致如下：</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对所有点初始化顶标。</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用匈牙利算法对相等子图求完备匹配。</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3.</a:t>
                </a:r>
                <a:r>
                  <a:rPr lang="zh-CN" altLang="en-US" sz="2200" dirty="0">
                    <a:latin typeface="等线" panose="02010600030101010101" pitchFamily="2" charset="-122"/>
                    <a:ea typeface="等线" panose="02010600030101010101" pitchFamily="2" charset="-122"/>
                  </a:rPr>
                  <a:t>若未找到完备匹配则修改顶标的值。</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4.</a:t>
                </a:r>
                <a:r>
                  <a:rPr lang="zh-CN" altLang="en-US" sz="2200" dirty="0">
                    <a:latin typeface="等线" panose="02010600030101010101" pitchFamily="2" charset="-122"/>
                    <a:ea typeface="等线" panose="02010600030101010101" pitchFamily="2" charset="-122"/>
                  </a:rPr>
                  <a:t>重复</a:t>
                </a:r>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a:t>
                </a:r>
                <a:r>
                  <a:rPr lang="en-US" altLang="zh-CN" sz="2200" dirty="0">
                    <a:latin typeface="等线" panose="02010600030101010101" pitchFamily="2" charset="-122"/>
                    <a:ea typeface="等线" panose="02010600030101010101" pitchFamily="2" charset="-122"/>
                  </a:rPr>
                  <a:t>3</a:t>
                </a:r>
                <a:r>
                  <a:rPr lang="zh-CN" altLang="en-US" sz="2200" dirty="0">
                    <a:latin typeface="等线" panose="02010600030101010101" pitchFamily="2" charset="-122"/>
                    <a:ea typeface="等线" panose="02010600030101010101" pitchFamily="2" charset="-122"/>
                  </a:rPr>
                  <a:t>步知道找到相等子图完备匹配为止。</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接下来我们在求复杂度：需要对</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个点找增广路，每次最多修改</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次顶标，每次找增广路需要遍历</a:t>
                </a:r>
                <a14:m>
                  <m:oMath xmlns:m="http://schemas.openxmlformats.org/officeDocument/2006/math">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2</m:t>
                        </m:r>
                      </m:sup>
                    </m:sSup>
                  </m:oMath>
                </a14:m>
                <a:r>
                  <a:rPr lang="zh-CN" altLang="en-US" sz="2200" dirty="0">
                    <a:latin typeface="等线" panose="02010600030101010101" pitchFamily="2" charset="-122"/>
                    <a:ea typeface="等线" panose="02010600030101010101" pitchFamily="2" charset="-122"/>
                  </a:rPr>
                  <a:t>个点，复杂度</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4</m:t>
                            </m:r>
                          </m:sup>
                        </m:sSup>
                      </m:e>
                    </m:d>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endParaRPr lang="en-US" altLang="zh-CN" dirty="0"/>
              </a:p>
            </p:txBody>
          </p:sp>
        </mc:Choice>
        <mc:Fallback xmlns="">
          <p:sp>
            <p:nvSpPr>
              <p:cNvPr id="3" name="内容占位符 2">
                <a:extLst>
                  <a:ext uri="{FF2B5EF4-FFF2-40B4-BE49-F238E27FC236}">
                    <a16:creationId xmlns:a16="http://schemas.microsoft.com/office/drawing/2014/main" id="{6D8C40E8-00A7-4088-A882-13B2AEB497EC}"/>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0687DA59-67A3-4825-B40E-F85817522B31}"/>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746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5A2AF9D-1A94-4638-9C03-40B55DF028B6}"/>
                  </a:ext>
                </a:extLst>
              </p:cNvPr>
              <p:cNvSpPr>
                <a:spLocks noGrp="1"/>
              </p:cNvSpPr>
              <p:nvPr>
                <p:ph type="title"/>
              </p:nvPr>
            </p:nvSpPr>
            <p:spPr/>
            <p:txBody>
              <a:bodyPr/>
              <a:lstStyle/>
              <a:p>
                <a14:m>
                  <m:oMath xmlns:m="http://schemas.openxmlformats.org/officeDocument/2006/math">
                    <m:r>
                      <a:rPr lang="en-US" altLang="zh-CN" i="1" dirty="0">
                        <a:latin typeface="Cambria Math" panose="02040503050406030204" pitchFamily="18" charset="0"/>
                      </a:rPr>
                      <m:t>𝐾𝑢h𝑛</m:t>
                    </m:r>
                    <m:r>
                      <a:rPr lang="en-US" altLang="zh-CN" i="1" dirty="0">
                        <a:latin typeface="Cambria Math" panose="02040503050406030204" pitchFamily="18" charset="0"/>
                      </a:rPr>
                      <m:t>−</m:t>
                    </m:r>
                    <m:r>
                      <a:rPr lang="en-US" altLang="zh-CN" i="1" dirty="0">
                        <a:latin typeface="Cambria Math" panose="02040503050406030204" pitchFamily="18" charset="0"/>
                      </a:rPr>
                      <m:t>𝑀𝑢𝑛𝑘𝑟𝑒𝑠</m:t>
                    </m:r>
                  </m:oMath>
                </a14:m>
                <a:r>
                  <a:rPr lang="zh-CN" altLang="en-US" dirty="0"/>
                  <a:t>算法</a:t>
                </a:r>
              </a:p>
            </p:txBody>
          </p:sp>
        </mc:Choice>
        <mc:Fallback xmlns="">
          <p:sp>
            <p:nvSpPr>
              <p:cNvPr id="2" name="标题 1">
                <a:extLst>
                  <a:ext uri="{FF2B5EF4-FFF2-40B4-BE49-F238E27FC236}">
                    <a16:creationId xmlns:a16="http://schemas.microsoft.com/office/drawing/2014/main" id="{95A2AF9D-1A94-4638-9C03-40B55DF028B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E4BEFC-87EA-47BD-9AB2-7CA452E2DAB9}"/>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这个复杂度很不优秀，我们要优化它。</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注意到同一个点寻找增广路时，上一次遍历的边这次的作用仅仅是提供修改顶标的方案和新加入集合的点，上一次遍历过的点更是没有用。</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我们把边提供的方案记到点上，保存能遍历到该点顶标至少需要调整多少，那么一次调整过后能新遍历到的点上记的方案一定与调整的顶标相同，我们可以通过一次遍历得到新加入集合的点，而其它为加入集合的点方案都会减少当前修改顶标的值。</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那么我们直接从新加入集合的点开始遍历即可。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这样对于每个点找增广路径，虽然顶标还是会修改</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次，每次遍历所有点，但是每条边最多遍历一遍，复杂度将为</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3</m:t>
                            </m:r>
                          </m:sup>
                        </m:sSup>
                      </m:e>
                    </m:d>
                  </m:oMath>
                </a14:m>
                <a:r>
                  <a:rPr lang="zh-CN" altLang="en-US" sz="2200" dirty="0">
                    <a:latin typeface="等线" panose="02010600030101010101" pitchFamily="2" charset="-122"/>
                    <a:ea typeface="等线" panose="02010600030101010101" pitchFamily="2" charset="-122"/>
                  </a:rPr>
                  <a:t>。</a:t>
                </a:r>
              </a:p>
              <a:p>
                <a:endParaRPr lang="en-US" altLang="zh-CN" dirty="0"/>
              </a:p>
            </p:txBody>
          </p:sp>
        </mc:Choice>
        <mc:Fallback xmlns="">
          <p:sp>
            <p:nvSpPr>
              <p:cNvPr id="3" name="内容占位符 2">
                <a:extLst>
                  <a:ext uri="{FF2B5EF4-FFF2-40B4-BE49-F238E27FC236}">
                    <a16:creationId xmlns:a16="http://schemas.microsoft.com/office/drawing/2014/main" id="{3AE4BEFC-87EA-47BD-9AB2-7CA452E2DAB9}"/>
                  </a:ext>
                </a:extLst>
              </p:cNvPr>
              <p:cNvSpPr>
                <a:spLocks noGrp="1" noRot="1" noChangeAspect="1" noMove="1" noResize="1" noEditPoints="1" noAdjustHandles="1" noChangeArrowheads="1" noChangeShapeType="1" noTextEdit="1"/>
              </p:cNvSpPr>
              <p:nvPr>
                <p:ph idx="1"/>
              </p:nvPr>
            </p:nvSpPr>
            <p:spPr>
              <a:blipFill>
                <a:blip r:embed="rId3"/>
                <a:stretch>
                  <a:fillRect l="-424" t="-1805" r="-1576"/>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DAEF0464-01B9-4357-9E75-20FF3FE38CEE}"/>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75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35A1B-D6F7-4C76-9817-1EA33C1452FC}"/>
              </a:ext>
            </a:extLst>
          </p:cNvPr>
          <p:cNvSpPr>
            <a:spLocks noGrp="1"/>
          </p:cNvSpPr>
          <p:nvPr>
            <p:ph type="title"/>
          </p:nvPr>
        </p:nvSpPr>
        <p:spPr/>
        <p:txBody>
          <a:bodyPr/>
          <a:lstStyle/>
          <a:p>
            <a:r>
              <a:rPr lang="zh-CN" altLang="en-US" dirty="0"/>
              <a:t>一般图匹配</a:t>
            </a:r>
          </a:p>
        </p:txBody>
      </p:sp>
      <p:sp>
        <p:nvSpPr>
          <p:cNvPr id="3" name="内容占位符 2">
            <a:extLst>
              <a:ext uri="{FF2B5EF4-FFF2-40B4-BE49-F238E27FC236}">
                <a16:creationId xmlns:a16="http://schemas.microsoft.com/office/drawing/2014/main" id="{DA470627-9670-49DE-93A0-A4D96655BB7D}"/>
              </a:ext>
            </a:extLst>
          </p:cNvPr>
          <p:cNvSpPr>
            <a:spLocks noGrp="1"/>
          </p:cNvSpPr>
          <p:nvPr>
            <p:ph idx="1"/>
          </p:nvPr>
        </p:nvSpPr>
        <p:spPr>
          <a:xfrm>
            <a:off x="1069848" y="2121408"/>
            <a:ext cx="10058400" cy="4050792"/>
          </a:xfrm>
        </p:spPr>
        <p:txBody>
          <a:bodyPr/>
          <a:lstStyle/>
          <a:p>
            <a:r>
              <a:rPr lang="zh-CN" altLang="en-US" sz="2200" dirty="0">
                <a:latin typeface="等线" panose="02010600030101010101" pitchFamily="2" charset="-122"/>
                <a:ea typeface="等线" panose="02010600030101010101" pitchFamily="2" charset="-122"/>
              </a:rPr>
              <a:t>我们已经求解了二分图的最大匹配问题，接下来我们来解决一般图上最大匹配问题。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在求解一般图匹配之前，你需要知道一般图匹配与二分图匹配有什么不同，匈牙利算法为什么不能解决一般图匹配问题？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一般图匹配最大的不同就是出现了奇环，寻找增广路时可能会发生一些错误。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假设绿边是当前图的匹配，如果从</a:t>
            </a:r>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号点开始跑增广路，那么它最后会回到自己！</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然后，我们得到一条两个点连向</a:t>
            </a:r>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的匹配边。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你发现事情越来越糟糕，奇环真是令人头疼的东西。</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那么，我们如何处理奇环的情况呢？</a:t>
            </a:r>
          </a:p>
          <a:p>
            <a:endParaRPr lang="en-US" altLang="zh-CN" dirty="0"/>
          </a:p>
        </p:txBody>
      </p:sp>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12FDF91C-6B9C-4136-B5F7-5E4D72A958BC}"/>
                  </a:ext>
                </a:extLst>
              </p:cNvPr>
              <p:cNvSpPr/>
              <p:nvPr/>
            </p:nvSpPr>
            <p:spPr>
              <a:xfrm>
                <a:off x="9101058" y="4593658"/>
                <a:ext cx="592761" cy="59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1</m:t>
                      </m:r>
                    </m:oMath>
                  </m:oMathPara>
                </a14:m>
                <a:endParaRPr lang="zh-CN" altLang="en-US" dirty="0"/>
              </a:p>
            </p:txBody>
          </p:sp>
        </mc:Choice>
        <mc:Fallback xmlns="">
          <p:sp>
            <p:nvSpPr>
              <p:cNvPr id="4" name="椭圆 3">
                <a:extLst>
                  <a:ext uri="{FF2B5EF4-FFF2-40B4-BE49-F238E27FC236}">
                    <a16:creationId xmlns:a16="http://schemas.microsoft.com/office/drawing/2014/main" id="{12FDF91C-6B9C-4136-B5F7-5E4D72A958BC}"/>
                  </a:ext>
                </a:extLst>
              </p:cNvPr>
              <p:cNvSpPr>
                <a:spLocks noRot="1" noChangeAspect="1" noMove="1" noResize="1" noEditPoints="1" noAdjustHandles="1" noChangeArrowheads="1" noChangeShapeType="1" noTextEdit="1"/>
              </p:cNvSpPr>
              <p:nvPr/>
            </p:nvSpPr>
            <p:spPr>
              <a:xfrm>
                <a:off x="9101058" y="4593658"/>
                <a:ext cx="592761" cy="592762"/>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9BA6B294-74EA-4A2C-9A42-E4EFCA0573D2}"/>
                  </a:ext>
                </a:extLst>
              </p:cNvPr>
              <p:cNvSpPr/>
              <p:nvPr/>
            </p:nvSpPr>
            <p:spPr>
              <a:xfrm>
                <a:off x="8243114" y="5623191"/>
                <a:ext cx="592761" cy="59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2</m:t>
                      </m:r>
                    </m:oMath>
                  </m:oMathPara>
                </a14:m>
                <a:endParaRPr lang="zh-CN" altLang="en-US" dirty="0"/>
              </a:p>
            </p:txBody>
          </p:sp>
        </mc:Choice>
        <mc:Fallback xmlns="">
          <p:sp>
            <p:nvSpPr>
              <p:cNvPr id="5" name="椭圆 4">
                <a:extLst>
                  <a:ext uri="{FF2B5EF4-FFF2-40B4-BE49-F238E27FC236}">
                    <a16:creationId xmlns:a16="http://schemas.microsoft.com/office/drawing/2014/main" id="{9BA6B294-74EA-4A2C-9A42-E4EFCA0573D2}"/>
                  </a:ext>
                </a:extLst>
              </p:cNvPr>
              <p:cNvSpPr>
                <a:spLocks noRot="1" noChangeAspect="1" noMove="1" noResize="1" noEditPoints="1" noAdjustHandles="1" noChangeArrowheads="1" noChangeShapeType="1" noTextEdit="1"/>
              </p:cNvSpPr>
              <p:nvPr/>
            </p:nvSpPr>
            <p:spPr>
              <a:xfrm>
                <a:off x="8243114" y="5623191"/>
                <a:ext cx="592761" cy="592762"/>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CAFBD544-9FAC-41A0-83BA-8509C165ADFF}"/>
                  </a:ext>
                </a:extLst>
              </p:cNvPr>
              <p:cNvSpPr/>
              <p:nvPr/>
            </p:nvSpPr>
            <p:spPr>
              <a:xfrm>
                <a:off x="9990201" y="5623191"/>
                <a:ext cx="592761" cy="59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3</m:t>
                      </m:r>
                    </m:oMath>
                  </m:oMathPara>
                </a14:m>
                <a:endParaRPr lang="zh-CN" altLang="en-US" dirty="0"/>
              </a:p>
            </p:txBody>
          </p:sp>
        </mc:Choice>
        <mc:Fallback xmlns="">
          <p:sp>
            <p:nvSpPr>
              <p:cNvPr id="6" name="椭圆 5">
                <a:extLst>
                  <a:ext uri="{FF2B5EF4-FFF2-40B4-BE49-F238E27FC236}">
                    <a16:creationId xmlns:a16="http://schemas.microsoft.com/office/drawing/2014/main" id="{CAFBD544-9FAC-41A0-83BA-8509C165ADFF}"/>
                  </a:ext>
                </a:extLst>
              </p:cNvPr>
              <p:cNvSpPr>
                <a:spLocks noRot="1" noChangeAspect="1" noMove="1" noResize="1" noEditPoints="1" noAdjustHandles="1" noChangeArrowheads="1" noChangeShapeType="1" noTextEdit="1"/>
              </p:cNvSpPr>
              <p:nvPr/>
            </p:nvSpPr>
            <p:spPr>
              <a:xfrm>
                <a:off x="9990201" y="5623191"/>
                <a:ext cx="592761" cy="592762"/>
              </a:xfrm>
              <a:prstGeom prst="ellipse">
                <a:avLst/>
              </a:prstGeom>
              <a:blipFill>
                <a:blip r:embed="rId4"/>
                <a:stretch>
                  <a:fillRect/>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72FD0EA3-5308-4125-AE92-55CC1A470191}"/>
              </a:ext>
            </a:extLst>
          </p:cNvPr>
          <p:cNvCxnSpPr>
            <a:stCxn id="4" idx="3"/>
            <a:endCxn id="5" idx="7"/>
          </p:cNvCxnSpPr>
          <p:nvPr/>
        </p:nvCxnSpPr>
        <p:spPr>
          <a:xfrm flipH="1">
            <a:off x="8749068" y="5099612"/>
            <a:ext cx="438798" cy="610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9AAB72B-85F3-4388-A56A-98A493BA125E}"/>
              </a:ext>
            </a:extLst>
          </p:cNvPr>
          <p:cNvCxnSpPr>
            <a:stCxn id="4" idx="5"/>
            <a:endCxn id="6" idx="1"/>
          </p:cNvCxnSpPr>
          <p:nvPr/>
        </p:nvCxnSpPr>
        <p:spPr>
          <a:xfrm>
            <a:off x="9607012" y="5099612"/>
            <a:ext cx="469996" cy="610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53B25F3-5943-4A15-82A7-FA13D2CDBB78}"/>
              </a:ext>
            </a:extLst>
          </p:cNvPr>
          <p:cNvCxnSpPr>
            <a:stCxn id="5" idx="6"/>
            <a:endCxn id="6" idx="2"/>
          </p:cNvCxnSpPr>
          <p:nvPr/>
        </p:nvCxnSpPr>
        <p:spPr>
          <a:xfrm>
            <a:off x="8835875" y="5919572"/>
            <a:ext cx="1154325"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椭圆 10">
            <a:hlinkClick r:id="rId5" action="ppaction://hlinksldjump"/>
            <a:extLst>
              <a:ext uri="{FF2B5EF4-FFF2-40B4-BE49-F238E27FC236}">
                <a16:creationId xmlns:a16="http://schemas.microsoft.com/office/drawing/2014/main" id="{40218E91-A3A2-4D51-95AA-DFC0A9E3ACC6}"/>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23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grpId="1" nodeType="clickEffect">
                                  <p:stCondLst>
                                    <p:cond delay="0"/>
                                  </p:stCondLst>
                                  <p:childTnLst>
                                    <p:animEffect transition="out" filter="fade">
                                      <p:cBhvr>
                                        <p:cTn id="46" dur="500" tmFilter="0, 0; .2, .5; .8, .5; 1, 0"/>
                                        <p:tgtEl>
                                          <p:spTgt spid="4"/>
                                        </p:tgtEl>
                                      </p:cBhvr>
                                    </p:animEffect>
                                    <p:animScale>
                                      <p:cBhvr>
                                        <p:cTn id="47" dur="250" autoRev="1" fill="hold"/>
                                        <p:tgtEl>
                                          <p:spTgt spid="4"/>
                                        </p:tgtEl>
                                      </p:cBhvr>
                                      <p:by x="105000" y="105000"/>
                                    </p:animScale>
                                  </p:childTnLst>
                                </p:cTn>
                              </p:par>
                            </p:childTnLst>
                          </p:cTn>
                        </p:par>
                        <p:par>
                          <p:cTn id="48" fill="hold">
                            <p:stCondLst>
                              <p:cond delay="500"/>
                            </p:stCondLst>
                            <p:childTnLst>
                              <p:par>
                                <p:cTn id="49" presetID="7" presetClass="emph" presetSubtype="2" fill="hold" nodeType="afterEffect">
                                  <p:stCondLst>
                                    <p:cond delay="0"/>
                                  </p:stCondLst>
                                  <p:childTnLst>
                                    <p:animClr clrSpc="rgb" dir="cw">
                                      <p:cBhvr>
                                        <p:cTn id="50" dur="500" fill="hold"/>
                                        <p:tgtEl>
                                          <p:spTgt spid="10"/>
                                        </p:tgtEl>
                                        <p:attrNameLst>
                                          <p:attrName>stroke.color</p:attrName>
                                        </p:attrNameLst>
                                      </p:cBhvr>
                                      <p:to>
                                        <a:srgbClr val="7030A0"/>
                                      </p:to>
                                    </p:animClr>
                                    <p:set>
                                      <p:cBhvr>
                                        <p:cTn id="51" dur="500" fill="hold"/>
                                        <p:tgtEl>
                                          <p:spTgt spid="10"/>
                                        </p:tgtEl>
                                        <p:attrNameLst>
                                          <p:attrName>stroke.on</p:attrName>
                                        </p:attrNameLst>
                                      </p:cBhvr>
                                      <p:to>
                                        <p:strVal val="true"/>
                                      </p:to>
                                    </p:set>
                                  </p:childTnLst>
                                </p:cTn>
                              </p:par>
                            </p:childTnLst>
                          </p:cTn>
                        </p:par>
                        <p:par>
                          <p:cTn id="52" fill="hold">
                            <p:stCondLst>
                              <p:cond delay="1000"/>
                            </p:stCondLst>
                            <p:childTnLst>
                              <p:par>
                                <p:cTn id="53" presetID="26" presetClass="emph" presetSubtype="0" fill="hold" grpId="1" nodeType="afterEffect">
                                  <p:stCondLst>
                                    <p:cond delay="0"/>
                                  </p:stCondLst>
                                  <p:childTnLst>
                                    <p:animEffect transition="out" filter="fade">
                                      <p:cBhvr>
                                        <p:cTn id="54" dur="500" tmFilter="0, 0; .2, .5; .8, .5; 1, 0"/>
                                        <p:tgtEl>
                                          <p:spTgt spid="5"/>
                                        </p:tgtEl>
                                      </p:cBhvr>
                                    </p:animEffect>
                                    <p:animScale>
                                      <p:cBhvr>
                                        <p:cTn id="55" dur="250" autoRev="1" fill="hold"/>
                                        <p:tgtEl>
                                          <p:spTgt spid="5"/>
                                        </p:tgtEl>
                                      </p:cBhvr>
                                      <p:by x="105000" y="105000"/>
                                    </p:animScale>
                                  </p:childTnLst>
                                </p:cTn>
                              </p:par>
                            </p:childTnLst>
                          </p:cTn>
                        </p:par>
                        <p:par>
                          <p:cTn id="56" fill="hold">
                            <p:stCondLst>
                              <p:cond delay="1500"/>
                            </p:stCondLst>
                            <p:childTnLst>
                              <p:par>
                                <p:cTn id="57" presetID="7" presetClass="emph" presetSubtype="2" fill="hold" nodeType="afterEffect">
                                  <p:stCondLst>
                                    <p:cond delay="0"/>
                                  </p:stCondLst>
                                  <p:childTnLst>
                                    <p:animClr clrSpc="rgb" dir="cw">
                                      <p:cBhvr>
                                        <p:cTn id="58" dur="500" fill="hold"/>
                                        <p:tgtEl>
                                          <p:spTgt spid="14"/>
                                        </p:tgtEl>
                                        <p:attrNameLst>
                                          <p:attrName>stroke.color</p:attrName>
                                        </p:attrNameLst>
                                      </p:cBhvr>
                                      <p:to>
                                        <a:srgbClr val="00B0F0"/>
                                      </p:to>
                                    </p:animClr>
                                    <p:set>
                                      <p:cBhvr>
                                        <p:cTn id="59" dur="500" fill="hold"/>
                                        <p:tgtEl>
                                          <p:spTgt spid="14"/>
                                        </p:tgtEl>
                                        <p:attrNameLst>
                                          <p:attrName>stroke.on</p:attrName>
                                        </p:attrNameLst>
                                      </p:cBhvr>
                                      <p:to>
                                        <p:strVal val="true"/>
                                      </p:to>
                                    </p:set>
                                  </p:childTnLst>
                                </p:cTn>
                              </p:par>
                            </p:childTnLst>
                          </p:cTn>
                        </p:par>
                        <p:par>
                          <p:cTn id="60" fill="hold">
                            <p:stCondLst>
                              <p:cond delay="2000"/>
                            </p:stCondLst>
                            <p:childTnLst>
                              <p:par>
                                <p:cTn id="61" presetID="26" presetClass="emph" presetSubtype="0" fill="hold" grpId="1" nodeType="afterEffect">
                                  <p:stCondLst>
                                    <p:cond delay="0"/>
                                  </p:stCondLst>
                                  <p:childTnLst>
                                    <p:animEffect transition="out" filter="fade">
                                      <p:cBhvr>
                                        <p:cTn id="62" dur="500" tmFilter="0, 0; .2, .5; .8, .5; 1, 0"/>
                                        <p:tgtEl>
                                          <p:spTgt spid="6"/>
                                        </p:tgtEl>
                                      </p:cBhvr>
                                    </p:animEffect>
                                    <p:animScale>
                                      <p:cBhvr>
                                        <p:cTn id="63" dur="250" autoRev="1" fill="hold"/>
                                        <p:tgtEl>
                                          <p:spTgt spid="6"/>
                                        </p:tgtEl>
                                      </p:cBhvr>
                                      <p:by x="105000" y="105000"/>
                                    </p:animScale>
                                  </p:childTnLst>
                                </p:cTn>
                              </p:par>
                            </p:childTnLst>
                          </p:cTn>
                        </p:par>
                        <p:par>
                          <p:cTn id="64" fill="hold">
                            <p:stCondLst>
                              <p:cond delay="2500"/>
                            </p:stCondLst>
                            <p:childTnLst>
                              <p:par>
                                <p:cTn id="65" presetID="7" presetClass="emph" presetSubtype="2" fill="hold" nodeType="afterEffect">
                                  <p:stCondLst>
                                    <p:cond delay="0"/>
                                  </p:stCondLst>
                                  <p:childTnLst>
                                    <p:animClr clrSpc="rgb" dir="cw">
                                      <p:cBhvr>
                                        <p:cTn id="66" dur="500" fill="hold"/>
                                        <p:tgtEl>
                                          <p:spTgt spid="12"/>
                                        </p:tgtEl>
                                        <p:attrNameLst>
                                          <p:attrName>stroke.color</p:attrName>
                                        </p:attrNameLst>
                                      </p:cBhvr>
                                      <p:to>
                                        <a:srgbClr val="7030A0"/>
                                      </p:to>
                                    </p:animClr>
                                    <p:set>
                                      <p:cBhvr>
                                        <p:cTn id="67" dur="500" fill="hold"/>
                                        <p:tgtEl>
                                          <p:spTgt spid="12"/>
                                        </p:tgtEl>
                                        <p:attrNameLst>
                                          <p:attrName>stroke.on</p:attrName>
                                        </p:attrNameLst>
                                      </p:cBhvr>
                                      <p:to>
                                        <p:strVal val="true"/>
                                      </p:to>
                                    </p:set>
                                  </p:childTnLst>
                                </p:cTn>
                              </p:par>
                            </p:childTnLst>
                          </p:cTn>
                        </p:par>
                        <p:par>
                          <p:cTn id="68" fill="hold">
                            <p:stCondLst>
                              <p:cond delay="3000"/>
                            </p:stCondLst>
                            <p:childTnLst>
                              <p:par>
                                <p:cTn id="69" presetID="26" presetClass="emph" presetSubtype="0" fill="hold" grpId="2" nodeType="afterEffect">
                                  <p:stCondLst>
                                    <p:cond delay="0"/>
                                  </p:stCondLst>
                                  <p:childTnLst>
                                    <p:animEffect transition="out" filter="fade">
                                      <p:cBhvr>
                                        <p:cTn id="70" dur="500" tmFilter="0, 0; .2, .5; .8, .5; 1, 0"/>
                                        <p:tgtEl>
                                          <p:spTgt spid="4"/>
                                        </p:tgtEl>
                                      </p:cBhvr>
                                    </p:animEffect>
                                    <p:animScale>
                                      <p:cBhvr>
                                        <p:cTn id="71" dur="250" autoRev="1" fill="hold"/>
                                        <p:tgtEl>
                                          <p:spTgt spid="4"/>
                                        </p:tgtEl>
                                      </p:cBhvr>
                                      <p:by x="105000" y="105000"/>
                                    </p:animScale>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4" end="4"/>
                                            </p:txEl>
                                          </p:spTgt>
                                        </p:tgtEl>
                                        <p:attrNameLst>
                                          <p:attrName>style.visibility</p:attrName>
                                        </p:attrNameLst>
                                      </p:cBhvr>
                                      <p:to>
                                        <p:strVal val="visible"/>
                                      </p:to>
                                    </p:set>
                                    <p:animEffect transition="in" filter="fade">
                                      <p:cBhvr>
                                        <p:cTn id="76" dur="500"/>
                                        <p:tgtEl>
                                          <p:spTgt spid="3">
                                            <p:txEl>
                                              <p:pRg st="4" end="4"/>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7" presetClass="emph" presetSubtype="2" fill="hold" nodeType="clickEffect">
                                  <p:stCondLst>
                                    <p:cond delay="0"/>
                                  </p:stCondLst>
                                  <p:childTnLst>
                                    <p:animClr clrSpc="rgb" dir="cw">
                                      <p:cBhvr>
                                        <p:cTn id="80" dur="500" fill="hold"/>
                                        <p:tgtEl>
                                          <p:spTgt spid="10"/>
                                        </p:tgtEl>
                                        <p:attrNameLst>
                                          <p:attrName>stroke.color</p:attrName>
                                        </p:attrNameLst>
                                      </p:cBhvr>
                                      <p:to>
                                        <a:srgbClr val="00B050"/>
                                      </p:to>
                                    </p:animClr>
                                    <p:set>
                                      <p:cBhvr>
                                        <p:cTn id="81" dur="500" fill="hold"/>
                                        <p:tgtEl>
                                          <p:spTgt spid="1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500" fill="hold"/>
                                        <p:tgtEl>
                                          <p:spTgt spid="12"/>
                                        </p:tgtEl>
                                        <p:attrNameLst>
                                          <p:attrName>stroke.color</p:attrName>
                                        </p:attrNameLst>
                                      </p:cBhvr>
                                      <p:to>
                                        <a:srgbClr val="00B050"/>
                                      </p:to>
                                    </p:animClr>
                                    <p:set>
                                      <p:cBhvr>
                                        <p:cTn id="84" dur="500" fill="hold"/>
                                        <p:tgtEl>
                                          <p:spTgt spid="12"/>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500" fill="hold"/>
                                        <p:tgtEl>
                                          <p:spTgt spid="14"/>
                                        </p:tgtEl>
                                        <p:attrNameLst>
                                          <p:attrName>stroke.color</p:attrName>
                                        </p:attrNameLst>
                                      </p:cBhvr>
                                      <p:to>
                                        <a:srgbClr val="D34817"/>
                                      </p:to>
                                    </p:animClr>
                                    <p:set>
                                      <p:cBhvr>
                                        <p:cTn id="87" dur="500" fill="hold"/>
                                        <p:tgtEl>
                                          <p:spTgt spid="14"/>
                                        </p:tgtEl>
                                        <p:attrNameLst>
                                          <p:attrName>stroke.on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5" end="5"/>
                                            </p:txEl>
                                          </p:spTgt>
                                        </p:tgtEl>
                                        <p:attrNameLst>
                                          <p:attrName>style.visibility</p:attrName>
                                        </p:attrNameLst>
                                      </p:cBhvr>
                                      <p:to>
                                        <p:strVal val="visible"/>
                                      </p:to>
                                    </p:set>
                                    <p:animEffect transition="in" filter="fade">
                                      <p:cBhvr>
                                        <p:cTn id="92" dur="500"/>
                                        <p:tgtEl>
                                          <p:spTgt spid="3">
                                            <p:txEl>
                                              <p:pRg st="5" end="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Effect transition="in" filter="fade">
                                      <p:cBhvr>
                                        <p:cTn id="9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25D08-CC50-44E5-A055-65939BAAFE46}"/>
              </a:ext>
            </a:extLst>
          </p:cNvPr>
          <p:cNvSpPr>
            <a:spLocks noGrp="1"/>
          </p:cNvSpPr>
          <p:nvPr>
            <p:ph type="title"/>
          </p:nvPr>
        </p:nvSpPr>
        <p:spPr/>
        <p:txBody>
          <a:bodyPr/>
          <a:lstStyle/>
          <a:p>
            <a:r>
              <a:rPr lang="zh-CN" altLang="en-US" dirty="0"/>
              <a:t>一般图匹配</a:t>
            </a:r>
          </a:p>
        </p:txBody>
      </p:sp>
      <p:sp>
        <p:nvSpPr>
          <p:cNvPr id="3" name="内容占位符 2">
            <a:extLst>
              <a:ext uri="{FF2B5EF4-FFF2-40B4-BE49-F238E27FC236}">
                <a16:creationId xmlns:a16="http://schemas.microsoft.com/office/drawing/2014/main" id="{6A350731-6070-4B25-B279-C2F46C636632}"/>
              </a:ext>
            </a:extLst>
          </p:cNvPr>
          <p:cNvSpPr>
            <a:spLocks noGrp="1"/>
          </p:cNvSpPr>
          <p:nvPr>
            <p:ph idx="1"/>
          </p:nvPr>
        </p:nvSpPr>
        <p:spPr>
          <a:xfrm>
            <a:off x="1069848" y="2121408"/>
            <a:ext cx="7208245" cy="4050792"/>
          </a:xfrm>
        </p:spPr>
        <p:txBody>
          <a:bodyPr/>
          <a:lstStyle/>
          <a:p>
            <a:r>
              <a:rPr lang="zh-CN" altLang="en-US" sz="2200" dirty="0">
                <a:latin typeface="等线" panose="02010600030101010101" pitchFamily="2" charset="-122"/>
                <a:ea typeface="等线" panose="02010600030101010101" pitchFamily="2" charset="-122"/>
              </a:rPr>
              <a:t>令开始增广的节点为根，把交错路提取出来，得到一棵树。</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我们把奇环提取出来，它大概长这样。</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我们必须要先处理奇环，否则会导致一些错误。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这个奇环只要有一个点向外匹配上了，本次增广就能结束，因为任意去掉一个点，剩下的点一定可以两两匹配。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所以，我们就可以把环上的所有点缩成一个点，所有与环上点相邻的边并到这个点上。</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如果新的图能够找到增广路，那么原图就可以找到。</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所以这就是一般图匹配算法</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带花树的核心。</a:t>
            </a:r>
            <a:endParaRPr lang="en-US" altLang="zh-CN" sz="2200" dirty="0">
              <a:latin typeface="等线" panose="02010600030101010101" pitchFamily="2" charset="-122"/>
              <a:ea typeface="等线" panose="02010600030101010101" pitchFamily="2" charset="-122"/>
            </a:endParaRPr>
          </a:p>
          <a:p>
            <a:endParaRPr lang="zh-CN" altLang="en-US" dirty="0"/>
          </a:p>
        </p:txBody>
      </p:sp>
      <p:sp>
        <p:nvSpPr>
          <p:cNvPr id="4" name="椭圆 3">
            <a:hlinkClick r:id="rId2" action="ppaction://hlinksldjump"/>
            <a:extLst>
              <a:ext uri="{FF2B5EF4-FFF2-40B4-BE49-F238E27FC236}">
                <a16:creationId xmlns:a16="http://schemas.microsoft.com/office/drawing/2014/main" id="{2B7DEA05-C606-4FE7-AB2D-0784CB0995DA}"/>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BC5C955A-8FB6-458B-BF88-3F9D2E33E2E5}"/>
              </a:ext>
            </a:extLst>
          </p:cNvPr>
          <p:cNvGrpSpPr/>
          <p:nvPr/>
        </p:nvGrpSpPr>
        <p:grpSpPr>
          <a:xfrm>
            <a:off x="8649603" y="2045414"/>
            <a:ext cx="2654423" cy="4126786"/>
            <a:chOff x="8649603" y="2045414"/>
            <a:chExt cx="2654423" cy="4126786"/>
          </a:xfrm>
        </p:grpSpPr>
        <p:sp>
          <p:nvSpPr>
            <p:cNvPr id="5" name="椭圆 4">
              <a:extLst>
                <a:ext uri="{FF2B5EF4-FFF2-40B4-BE49-F238E27FC236}">
                  <a16:creationId xmlns:a16="http://schemas.microsoft.com/office/drawing/2014/main" id="{DE387D09-1E34-4297-8E0A-145AF671B46B}"/>
                </a:ext>
              </a:extLst>
            </p:cNvPr>
            <p:cNvSpPr/>
            <p:nvPr/>
          </p:nvSpPr>
          <p:spPr>
            <a:xfrm>
              <a:off x="9741557" y="2045414"/>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1BFF97D-E027-4E6F-AEFA-C17AFB69D399}"/>
                </a:ext>
              </a:extLst>
            </p:cNvPr>
            <p:cNvSpPr/>
            <p:nvPr/>
          </p:nvSpPr>
          <p:spPr>
            <a:xfrm>
              <a:off x="8649603"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C8B648B-1F4E-443B-91E9-5761E0895652}"/>
                </a:ext>
              </a:extLst>
            </p:cNvPr>
            <p:cNvSpPr/>
            <p:nvPr/>
          </p:nvSpPr>
          <p:spPr>
            <a:xfrm>
              <a:off x="10797999"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58B5356-FBA6-4E07-BC24-26256B7C0055}"/>
                </a:ext>
              </a:extLst>
            </p:cNvPr>
            <p:cNvSpPr/>
            <p:nvPr/>
          </p:nvSpPr>
          <p:spPr>
            <a:xfrm>
              <a:off x="8649603"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C107119-57A0-4559-BB73-37F1CF664E0C}"/>
                </a:ext>
              </a:extLst>
            </p:cNvPr>
            <p:cNvSpPr/>
            <p:nvPr/>
          </p:nvSpPr>
          <p:spPr>
            <a:xfrm>
              <a:off x="10797999"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3CA05F2-7118-441E-B501-1121BAACC25A}"/>
                </a:ext>
              </a:extLst>
            </p:cNvPr>
            <p:cNvSpPr/>
            <p:nvPr/>
          </p:nvSpPr>
          <p:spPr>
            <a:xfrm>
              <a:off x="8649603" y="4858571"/>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F18298D2-E7B5-44C2-97B8-D9FACB09FCDD}"/>
                </a:ext>
              </a:extLst>
            </p:cNvPr>
            <p:cNvCxnSpPr>
              <a:stCxn id="5" idx="3"/>
              <a:endCxn id="6" idx="7"/>
            </p:cNvCxnSpPr>
            <p:nvPr/>
          </p:nvCxnSpPr>
          <p:spPr>
            <a:xfrm flipH="1">
              <a:off x="9081524" y="2477335"/>
              <a:ext cx="734139"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C184B74-D421-4090-85BD-B7C6D177F0C4}"/>
                </a:ext>
              </a:extLst>
            </p:cNvPr>
            <p:cNvCxnSpPr>
              <a:stCxn id="5" idx="5"/>
              <a:endCxn id="7" idx="1"/>
            </p:cNvCxnSpPr>
            <p:nvPr/>
          </p:nvCxnSpPr>
          <p:spPr>
            <a:xfrm>
              <a:off x="10173478" y="2477335"/>
              <a:ext cx="698627"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F1BFADD-5ED2-4962-8624-BCD2F67EA41E}"/>
                </a:ext>
              </a:extLst>
            </p:cNvPr>
            <p:cNvCxnSpPr>
              <a:cxnSpLocks/>
              <a:stCxn id="6" idx="4"/>
              <a:endCxn id="8" idx="0"/>
            </p:cNvCxnSpPr>
            <p:nvPr/>
          </p:nvCxnSpPr>
          <p:spPr>
            <a:xfrm>
              <a:off x="8902617"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EC4ECD5-C196-412E-81E9-0AA82A25F049}"/>
                </a:ext>
              </a:extLst>
            </p:cNvPr>
            <p:cNvCxnSpPr>
              <a:stCxn id="7" idx="4"/>
              <a:endCxn id="9" idx="0"/>
            </p:cNvCxnSpPr>
            <p:nvPr/>
          </p:nvCxnSpPr>
          <p:spPr>
            <a:xfrm>
              <a:off x="11051013"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D8B7F3-3028-4B3C-8BC9-A21024127558}"/>
                </a:ext>
              </a:extLst>
            </p:cNvPr>
            <p:cNvCxnSpPr>
              <a:cxnSpLocks/>
              <a:stCxn id="8" idx="4"/>
              <a:endCxn id="11" idx="0"/>
            </p:cNvCxnSpPr>
            <p:nvPr/>
          </p:nvCxnSpPr>
          <p:spPr>
            <a:xfrm>
              <a:off x="8902617" y="4337540"/>
              <a:ext cx="0" cy="5210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097F46A-5534-4283-BEEF-D5A155F7FCD5}"/>
                </a:ext>
              </a:extLst>
            </p:cNvPr>
            <p:cNvCxnSpPr>
              <a:cxnSpLocks/>
              <a:stCxn id="56" idx="7"/>
              <a:endCxn id="9" idx="4"/>
            </p:cNvCxnSpPr>
            <p:nvPr/>
          </p:nvCxnSpPr>
          <p:spPr>
            <a:xfrm flipV="1">
              <a:off x="10247584" y="4337540"/>
              <a:ext cx="803429" cy="140273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4E6FBB37-ADC1-4B59-A49E-443CFC4B266B}"/>
                </a:ext>
              </a:extLst>
            </p:cNvPr>
            <p:cNvSpPr/>
            <p:nvPr/>
          </p:nvSpPr>
          <p:spPr>
            <a:xfrm>
              <a:off x="9815663" y="566617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a:extLst>
                <a:ext uri="{FF2B5EF4-FFF2-40B4-BE49-F238E27FC236}">
                  <a16:creationId xmlns:a16="http://schemas.microsoft.com/office/drawing/2014/main" id="{AFF66EAC-053F-4A91-95D5-EC780C84CCB6}"/>
                </a:ext>
              </a:extLst>
            </p:cNvPr>
            <p:cNvCxnSpPr>
              <a:cxnSpLocks/>
              <a:stCxn id="11" idx="5"/>
              <a:endCxn id="56" idx="2"/>
            </p:cNvCxnSpPr>
            <p:nvPr/>
          </p:nvCxnSpPr>
          <p:spPr>
            <a:xfrm>
              <a:off x="9081524" y="5290492"/>
              <a:ext cx="734139" cy="62869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31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C5CD7-50A3-47BB-8037-FE964EF54BF8}"/>
              </a:ext>
            </a:extLst>
          </p:cNvPr>
          <p:cNvSpPr>
            <a:spLocks noGrp="1"/>
          </p:cNvSpPr>
          <p:nvPr>
            <p:ph type="title"/>
          </p:nvPr>
        </p:nvSpPr>
        <p:spPr/>
        <p:txBody>
          <a:bodyPr/>
          <a:lstStyle/>
          <a:p>
            <a:r>
              <a:rPr lang="zh-CN" altLang="en-US" dirty="0"/>
              <a:t>带花树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A3AA14-7081-42D2-BEB9-C3CE803F865E}"/>
                  </a:ext>
                </a:extLst>
              </p:cNvPr>
              <p:cNvSpPr>
                <a:spLocks noGrp="1"/>
              </p:cNvSpPr>
              <p:nvPr>
                <p:ph idx="1"/>
              </p:nvPr>
            </p:nvSpPr>
            <p:spPr/>
            <p:txBody>
              <a:bodyPr>
                <a:normAutofit fontScale="92500"/>
              </a:bodyPr>
              <a:lstStyle/>
              <a:p>
                <a:r>
                  <a:rPr lang="zh-CN" altLang="en-US" sz="2200" dirty="0">
                    <a:latin typeface="等线" panose="02010600030101010101" pitchFamily="2" charset="-122"/>
                    <a:ea typeface="等线" panose="02010600030101010101" pitchFamily="2" charset="-122"/>
                  </a:rPr>
                  <a:t>带花树的思想很简单，但是实现起来并不简单。</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你需要合并点，然后把边并起来，然后再将点拆开，还原路径。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好复杂啊，不会实现，代码好长复杂度好高！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那么，我们就需要学习带花树算法是如何运行的。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带花树算法在运行过程中并不实现合并点，但是用并查集表示它们其实是一个点。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我们就让这些点去寻找增广路。</a:t>
                </a:r>
              </a:p>
              <a:p>
                <a:r>
                  <a:rPr lang="zh-CN" altLang="en-US" sz="2200" dirty="0">
                    <a:latin typeface="等线" panose="02010600030101010101" pitchFamily="2" charset="-122"/>
                    <a:ea typeface="等线" panose="02010600030101010101" pitchFamily="2" charset="-122"/>
                  </a:rPr>
                  <a:t>所以，深度优先搜索实现查找增广就不太可靠了，需要用广度优先搜索实现。</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但是在这种情况下，怎么判断找到的是奇环还是偶环？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假设我们将增广过程中主动去寻找匹配点的点集是</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，其余的出现在增广过程中的为</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endParaRPr lang="en-US" altLang="zh-CN" dirty="0"/>
              </a:p>
            </p:txBody>
          </p:sp>
        </mc:Choice>
        <mc:Fallback xmlns="">
          <p:sp>
            <p:nvSpPr>
              <p:cNvPr id="3" name="内容占位符 2">
                <a:extLst>
                  <a:ext uri="{FF2B5EF4-FFF2-40B4-BE49-F238E27FC236}">
                    <a16:creationId xmlns:a16="http://schemas.microsoft.com/office/drawing/2014/main" id="{C5A3AA14-7081-42D2-BEB9-C3CE803F865E}"/>
                  </a:ext>
                </a:extLst>
              </p:cNvPr>
              <p:cNvSpPr>
                <a:spLocks noGrp="1" noRot="1" noChangeAspect="1" noMove="1" noResize="1" noEditPoints="1" noAdjustHandles="1" noChangeArrowheads="1" noChangeShapeType="1" noTextEdit="1"/>
              </p:cNvSpPr>
              <p:nvPr>
                <p:ph idx="1"/>
              </p:nvPr>
            </p:nvSpPr>
            <p:spPr>
              <a:blipFill>
                <a:blip r:embed="rId2"/>
                <a:stretch>
                  <a:fillRect l="-303" t="-1504" r="-3152"/>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51D41FEF-7580-4EE7-9264-9055E6CFFDB6}"/>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863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BA899-93FE-4805-9577-1F11A1BC1851}"/>
              </a:ext>
            </a:extLst>
          </p:cNvPr>
          <p:cNvSpPr>
            <a:spLocks noGrp="1"/>
          </p:cNvSpPr>
          <p:nvPr>
            <p:ph type="title"/>
          </p:nvPr>
        </p:nvSpPr>
        <p:spPr/>
        <p:txBody>
          <a:bodyPr/>
          <a:lstStyle/>
          <a:p>
            <a:r>
              <a:rPr lang="zh-CN" altLang="en-US" dirty="0"/>
              <a:t>带花树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3D9DA7-D450-43FF-862E-03102F592463}"/>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一开始，点是轮流加入</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当你找到奇环，一定是</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中的点遇到</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中的点，因为</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中的点不会去主动寻找匹配。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加入奇环以后，环上的点要去主动寻找增广路，环上</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中的点要变为</a:t>
                </a:r>
                <a14:m>
                  <m:oMath xmlns:m="http://schemas.openxmlformats.org/officeDocument/2006/math">
                    <m:r>
                      <a:rPr lang="en-US" altLang="zh-CN" sz="2200" dirty="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中的点。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将两个点路径上所有的点都合并到它们的</a:t>
                </a:r>
                <a14:m>
                  <m:oMath xmlns:m="http://schemas.openxmlformats.org/officeDocument/2006/math">
                    <m:r>
                      <a:rPr lang="en-US" altLang="zh-CN" sz="2200">
                        <a:latin typeface="Cambria Math" panose="02040503050406030204" pitchFamily="18" charset="0"/>
                        <a:ea typeface="等线" panose="02010600030101010101" pitchFamily="2" charset="-122"/>
                      </a:rPr>
                      <m:t>𝑙𝑐𝑎</m:t>
                    </m:r>
                  </m:oMath>
                </a14:m>
                <a:r>
                  <a:rPr lang="zh-CN" altLang="en-US" sz="2200" dirty="0">
                    <a:latin typeface="等线" panose="02010600030101010101" pitchFamily="2" charset="-122"/>
                    <a:ea typeface="等线" panose="02010600030101010101" pitchFamily="2" charset="-122"/>
                  </a:rPr>
                  <a:t>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一个点向父亲跳时，可以直接走并查集跳过路径上一段奇环上的点，这样跳得到的点还是</a:t>
                </a:r>
                <a14:m>
                  <m:oMath xmlns:m="http://schemas.openxmlformats.org/officeDocument/2006/math">
                    <m:r>
                      <a:rPr lang="en-US" altLang="zh-CN" sz="2200">
                        <a:latin typeface="Cambria Math" panose="02040503050406030204" pitchFamily="18" charset="0"/>
                        <a:ea typeface="等线" panose="02010600030101010101" pitchFamily="2" charset="-122"/>
                      </a:rPr>
                      <m:t>𝑆</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相间的。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最后，我们应该如何还原匹配方案呢？</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443D9DA7-D450-43FF-862E-03102F592463}"/>
                  </a:ext>
                </a:extLst>
              </p:cNvPr>
              <p:cNvSpPr>
                <a:spLocks noGrp="1" noRot="1" noChangeAspect="1" noMove="1" noResize="1" noEditPoints="1" noAdjustHandles="1" noChangeArrowheads="1" noChangeShapeType="1" noTextEdit="1"/>
              </p:cNvSpPr>
              <p:nvPr>
                <p:ph idx="1"/>
              </p:nvPr>
            </p:nvSpPr>
            <p:spPr>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C7771365-8F22-42E1-85FC-69A5E21EA3F1}"/>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713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5A35ECCE-3F09-431D-BEBA-3C7FD3B23E30}"/>
              </a:ext>
            </a:extLst>
          </p:cNvPr>
          <p:cNvSpPr/>
          <p:nvPr/>
        </p:nvSpPr>
        <p:spPr>
          <a:xfrm rot="17918457">
            <a:off x="9260187" y="4633609"/>
            <a:ext cx="2661891" cy="743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68069F-BFF4-4D1B-901E-094F3549EC32}"/>
              </a:ext>
            </a:extLst>
          </p:cNvPr>
          <p:cNvSpPr>
            <a:spLocks noGrp="1"/>
          </p:cNvSpPr>
          <p:nvPr>
            <p:ph type="title"/>
          </p:nvPr>
        </p:nvSpPr>
        <p:spPr/>
        <p:txBody>
          <a:bodyPr/>
          <a:lstStyle/>
          <a:p>
            <a:r>
              <a:rPr lang="zh-CN" altLang="en-US" dirty="0"/>
              <a:t>带花树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EC3978A-5E2F-4531-8877-84A031B6BB1D}"/>
                  </a:ext>
                </a:extLst>
              </p:cNvPr>
              <p:cNvSpPr>
                <a:spLocks noGrp="1"/>
              </p:cNvSpPr>
              <p:nvPr>
                <p:ph idx="1"/>
              </p:nvPr>
            </p:nvSpPr>
            <p:spPr>
              <a:xfrm>
                <a:off x="1069848" y="2121408"/>
                <a:ext cx="7221940" cy="4050792"/>
              </a:xfrm>
            </p:spPr>
            <p:txBody>
              <a:bodyPr/>
              <a:lstStyle/>
              <a:p>
                <a:r>
                  <a:rPr lang="zh-CN" altLang="en-US" sz="2200" dirty="0">
                    <a:latin typeface="等线" panose="02010600030101010101" pitchFamily="2" charset="-122"/>
                    <a:ea typeface="等线" panose="02010600030101010101" pitchFamily="2" charset="-122"/>
                  </a:rPr>
                  <a:t>对于非奇环上的</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点，它的匹配对象更换匹配后直接与其父亲匹配。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对于奇环上的点，情况就不太一样。</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对于奇数深度的点，当然还是按照原来的方法匹配。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但是对于偶数深度中的点，这么做就不可靠。</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那么如果偶数深度中的点成功调整了匹配，我们该怎样调整奇环上匹配方案？</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虽然这个点是从左边过来的，但左边的匹配方案不变，所以我们要往右边调整点的匹配方案。</a:t>
                </a:r>
              </a:p>
              <a:p>
                <a:endParaRPr lang="en-US" altLang="zh-CN" dirty="0"/>
              </a:p>
            </p:txBody>
          </p:sp>
        </mc:Choice>
        <mc:Fallback xmlns="">
          <p:sp>
            <p:nvSpPr>
              <p:cNvPr id="3" name="内容占位符 2">
                <a:extLst>
                  <a:ext uri="{FF2B5EF4-FFF2-40B4-BE49-F238E27FC236}">
                    <a16:creationId xmlns:a16="http://schemas.microsoft.com/office/drawing/2014/main" id="{2EC3978A-5E2F-4531-8877-84A031B6BB1D}"/>
                  </a:ext>
                </a:extLst>
              </p:cNvPr>
              <p:cNvSpPr>
                <a:spLocks noGrp="1" noRot="1" noChangeAspect="1" noMove="1" noResize="1" noEditPoints="1" noAdjustHandles="1" noChangeArrowheads="1" noChangeShapeType="1" noTextEdit="1"/>
              </p:cNvSpPr>
              <p:nvPr>
                <p:ph idx="1"/>
              </p:nvPr>
            </p:nvSpPr>
            <p:spPr>
              <a:xfrm>
                <a:off x="1069848" y="2121408"/>
                <a:ext cx="7221940" cy="4050792"/>
              </a:xfrm>
              <a:blipFill>
                <a:blip r:embed="rId2"/>
                <a:stretch>
                  <a:fillRect l="-591" t="-1805"/>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35388252-286B-4590-B771-A2EF5095F726}"/>
              </a:ext>
            </a:extLst>
          </p:cNvPr>
          <p:cNvGrpSpPr/>
          <p:nvPr/>
        </p:nvGrpSpPr>
        <p:grpSpPr>
          <a:xfrm>
            <a:off x="8649603" y="2045414"/>
            <a:ext cx="2654423" cy="4126786"/>
            <a:chOff x="8649603" y="2045414"/>
            <a:chExt cx="2654423" cy="4126786"/>
          </a:xfrm>
        </p:grpSpPr>
        <p:sp>
          <p:nvSpPr>
            <p:cNvPr id="5" name="椭圆 4">
              <a:extLst>
                <a:ext uri="{FF2B5EF4-FFF2-40B4-BE49-F238E27FC236}">
                  <a16:creationId xmlns:a16="http://schemas.microsoft.com/office/drawing/2014/main" id="{6A568965-6E06-449A-9A13-62774AE3F026}"/>
                </a:ext>
              </a:extLst>
            </p:cNvPr>
            <p:cNvSpPr/>
            <p:nvPr/>
          </p:nvSpPr>
          <p:spPr>
            <a:xfrm>
              <a:off x="9741557" y="2045414"/>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奇</a:t>
              </a:r>
            </a:p>
          </p:txBody>
        </p:sp>
        <p:sp>
          <p:nvSpPr>
            <p:cNvPr id="6" name="椭圆 5">
              <a:extLst>
                <a:ext uri="{FF2B5EF4-FFF2-40B4-BE49-F238E27FC236}">
                  <a16:creationId xmlns:a16="http://schemas.microsoft.com/office/drawing/2014/main" id="{B0F883EA-E8F4-44EA-BC41-3641E4B1E0F8}"/>
                </a:ext>
              </a:extLst>
            </p:cNvPr>
            <p:cNvSpPr/>
            <p:nvPr/>
          </p:nvSpPr>
          <p:spPr>
            <a:xfrm>
              <a:off x="8649603"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偶</a:t>
              </a:r>
            </a:p>
          </p:txBody>
        </p:sp>
        <p:sp>
          <p:nvSpPr>
            <p:cNvPr id="7" name="椭圆 6">
              <a:extLst>
                <a:ext uri="{FF2B5EF4-FFF2-40B4-BE49-F238E27FC236}">
                  <a16:creationId xmlns:a16="http://schemas.microsoft.com/office/drawing/2014/main" id="{C5A5D839-F782-4E70-9382-703613B9F4F0}"/>
                </a:ext>
              </a:extLst>
            </p:cNvPr>
            <p:cNvSpPr/>
            <p:nvPr/>
          </p:nvSpPr>
          <p:spPr>
            <a:xfrm>
              <a:off x="10797999"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偶</a:t>
              </a:r>
            </a:p>
          </p:txBody>
        </p:sp>
        <p:sp>
          <p:nvSpPr>
            <p:cNvPr id="8" name="椭圆 7">
              <a:extLst>
                <a:ext uri="{FF2B5EF4-FFF2-40B4-BE49-F238E27FC236}">
                  <a16:creationId xmlns:a16="http://schemas.microsoft.com/office/drawing/2014/main" id="{45E07F59-A4C8-48CF-84A3-697BB713A313}"/>
                </a:ext>
              </a:extLst>
            </p:cNvPr>
            <p:cNvSpPr/>
            <p:nvPr/>
          </p:nvSpPr>
          <p:spPr>
            <a:xfrm>
              <a:off x="8649603"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奇</a:t>
              </a:r>
            </a:p>
          </p:txBody>
        </p:sp>
        <p:sp>
          <p:nvSpPr>
            <p:cNvPr id="9" name="椭圆 8">
              <a:extLst>
                <a:ext uri="{FF2B5EF4-FFF2-40B4-BE49-F238E27FC236}">
                  <a16:creationId xmlns:a16="http://schemas.microsoft.com/office/drawing/2014/main" id="{7AA2E295-D673-4056-A19F-206248190C39}"/>
                </a:ext>
              </a:extLst>
            </p:cNvPr>
            <p:cNvSpPr/>
            <p:nvPr/>
          </p:nvSpPr>
          <p:spPr>
            <a:xfrm>
              <a:off x="10797999"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奇</a:t>
              </a:r>
            </a:p>
          </p:txBody>
        </p:sp>
        <p:sp>
          <p:nvSpPr>
            <p:cNvPr id="10" name="椭圆 9">
              <a:extLst>
                <a:ext uri="{FF2B5EF4-FFF2-40B4-BE49-F238E27FC236}">
                  <a16:creationId xmlns:a16="http://schemas.microsoft.com/office/drawing/2014/main" id="{E55C7D27-F573-40A8-9A92-950FDCE2CA7B}"/>
                </a:ext>
              </a:extLst>
            </p:cNvPr>
            <p:cNvSpPr/>
            <p:nvPr/>
          </p:nvSpPr>
          <p:spPr>
            <a:xfrm>
              <a:off x="8649603" y="4858571"/>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偶</a:t>
              </a:r>
            </a:p>
          </p:txBody>
        </p:sp>
        <p:cxnSp>
          <p:nvCxnSpPr>
            <p:cNvPr id="11" name="直接连接符 10">
              <a:extLst>
                <a:ext uri="{FF2B5EF4-FFF2-40B4-BE49-F238E27FC236}">
                  <a16:creationId xmlns:a16="http://schemas.microsoft.com/office/drawing/2014/main" id="{D0F5F491-934E-4D23-AECB-059EE10C7AC1}"/>
                </a:ext>
              </a:extLst>
            </p:cNvPr>
            <p:cNvCxnSpPr>
              <a:stCxn id="5" idx="3"/>
              <a:endCxn id="6" idx="7"/>
            </p:cNvCxnSpPr>
            <p:nvPr/>
          </p:nvCxnSpPr>
          <p:spPr>
            <a:xfrm flipH="1">
              <a:off x="9081524" y="2477335"/>
              <a:ext cx="734139"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DCB1EE3-B91E-42DB-AD9B-1BC75AA13437}"/>
                </a:ext>
              </a:extLst>
            </p:cNvPr>
            <p:cNvCxnSpPr>
              <a:stCxn id="5" idx="5"/>
              <a:endCxn id="7" idx="1"/>
            </p:cNvCxnSpPr>
            <p:nvPr/>
          </p:nvCxnSpPr>
          <p:spPr>
            <a:xfrm>
              <a:off x="10173478" y="2477335"/>
              <a:ext cx="698627"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A460954-67D2-44D6-9D15-6181223BCE16}"/>
                </a:ext>
              </a:extLst>
            </p:cNvPr>
            <p:cNvCxnSpPr>
              <a:cxnSpLocks/>
              <a:stCxn id="6" idx="4"/>
              <a:endCxn id="8" idx="0"/>
            </p:cNvCxnSpPr>
            <p:nvPr/>
          </p:nvCxnSpPr>
          <p:spPr>
            <a:xfrm>
              <a:off x="8902617"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1A6AE41-9AA0-4235-B9C0-588A37609917}"/>
                </a:ext>
              </a:extLst>
            </p:cNvPr>
            <p:cNvCxnSpPr>
              <a:stCxn id="7" idx="4"/>
              <a:endCxn id="9" idx="0"/>
            </p:cNvCxnSpPr>
            <p:nvPr/>
          </p:nvCxnSpPr>
          <p:spPr>
            <a:xfrm>
              <a:off x="11051013"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6EEC0B9-C243-4E14-9108-3ED4574FCA03}"/>
                </a:ext>
              </a:extLst>
            </p:cNvPr>
            <p:cNvCxnSpPr>
              <a:cxnSpLocks/>
              <a:stCxn id="8" idx="4"/>
              <a:endCxn id="10" idx="0"/>
            </p:cNvCxnSpPr>
            <p:nvPr/>
          </p:nvCxnSpPr>
          <p:spPr>
            <a:xfrm>
              <a:off x="8902617" y="4337540"/>
              <a:ext cx="0" cy="5210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8D3B376-743B-4AF7-895C-A21FE04A459A}"/>
                </a:ext>
              </a:extLst>
            </p:cNvPr>
            <p:cNvCxnSpPr>
              <a:cxnSpLocks/>
              <a:stCxn id="17" idx="7"/>
              <a:endCxn id="9" idx="4"/>
            </p:cNvCxnSpPr>
            <p:nvPr/>
          </p:nvCxnSpPr>
          <p:spPr>
            <a:xfrm flipV="1">
              <a:off x="10247584" y="4337540"/>
              <a:ext cx="803429" cy="140273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CEDC23A3-053B-475F-B662-810F0B30C7BD}"/>
                </a:ext>
              </a:extLst>
            </p:cNvPr>
            <p:cNvSpPr/>
            <p:nvPr/>
          </p:nvSpPr>
          <p:spPr>
            <a:xfrm>
              <a:off x="9815663" y="566617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奇</a:t>
              </a:r>
            </a:p>
          </p:txBody>
        </p:sp>
        <p:cxnSp>
          <p:nvCxnSpPr>
            <p:cNvPr id="18" name="直接连接符 17">
              <a:extLst>
                <a:ext uri="{FF2B5EF4-FFF2-40B4-BE49-F238E27FC236}">
                  <a16:creationId xmlns:a16="http://schemas.microsoft.com/office/drawing/2014/main" id="{90408469-7D4A-4312-BD79-6F130369E81D}"/>
                </a:ext>
              </a:extLst>
            </p:cNvPr>
            <p:cNvCxnSpPr>
              <a:cxnSpLocks/>
              <a:stCxn id="10" idx="5"/>
              <a:endCxn id="17" idx="2"/>
            </p:cNvCxnSpPr>
            <p:nvPr/>
          </p:nvCxnSpPr>
          <p:spPr>
            <a:xfrm>
              <a:off x="9081524" y="5290492"/>
              <a:ext cx="734139" cy="62869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 name="箭头: 右 19">
            <a:extLst>
              <a:ext uri="{FF2B5EF4-FFF2-40B4-BE49-F238E27FC236}">
                <a16:creationId xmlns:a16="http://schemas.microsoft.com/office/drawing/2014/main" id="{F3FCB6D3-9BA1-46FC-B6F6-9D0B40DAE707}"/>
              </a:ext>
            </a:extLst>
          </p:cNvPr>
          <p:cNvSpPr/>
          <p:nvPr/>
        </p:nvSpPr>
        <p:spPr>
          <a:xfrm>
            <a:off x="8291788" y="5029200"/>
            <a:ext cx="340392" cy="186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D8080D8-051F-477E-BD04-FC438D32BC43}"/>
              </a:ext>
            </a:extLst>
          </p:cNvPr>
          <p:cNvSpPr/>
          <p:nvPr/>
        </p:nvSpPr>
        <p:spPr>
          <a:xfrm>
            <a:off x="8558074" y="2677948"/>
            <a:ext cx="698620" cy="17520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E83D15D-965E-404C-AA05-2036451E6C30}"/>
              </a:ext>
            </a:extLst>
          </p:cNvPr>
          <p:cNvSpPr/>
          <p:nvPr/>
        </p:nvSpPr>
        <p:spPr>
          <a:xfrm rot="2114557">
            <a:off x="9550316" y="2325196"/>
            <a:ext cx="1978484" cy="704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hlinkClick r:id="rId3" action="ppaction://hlinksldjump"/>
            <a:extLst>
              <a:ext uri="{FF2B5EF4-FFF2-40B4-BE49-F238E27FC236}">
                <a16:creationId xmlns:a16="http://schemas.microsoft.com/office/drawing/2014/main" id="{F27615C4-E2F2-4496-840C-66F8809104A5}"/>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772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1"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B90FA-28AE-41A7-B120-7422CA1D26BF}"/>
              </a:ext>
            </a:extLst>
          </p:cNvPr>
          <p:cNvSpPr>
            <a:spLocks noGrp="1"/>
          </p:cNvSpPr>
          <p:nvPr>
            <p:ph type="title"/>
          </p:nvPr>
        </p:nvSpPr>
        <p:spPr/>
        <p:txBody>
          <a:bodyPr/>
          <a:lstStyle/>
          <a:p>
            <a:r>
              <a:rPr lang="zh-CN" altLang="en-US" dirty="0"/>
              <a:t>带花树</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960E1F8-D2B6-4FA5-93E0-3E0AEFE1D4F2}"/>
                  </a:ext>
                </a:extLst>
              </p:cNvPr>
              <p:cNvSpPr>
                <a:spLocks noGrp="1"/>
              </p:cNvSpPr>
              <p:nvPr>
                <p:ph idx="1"/>
              </p:nvPr>
            </p:nvSpPr>
            <p:spPr/>
            <p:txBody>
              <a:bodyPr>
                <a:normAutofit/>
              </a:bodyPr>
              <a:lstStyle/>
              <a:p>
                <a:r>
                  <a:rPr lang="zh-CN" altLang="en-US" sz="2200" dirty="0">
                    <a:latin typeface="等线" panose="02010600030101010101" pitchFamily="2" charset="-122"/>
                    <a:ea typeface="等线" panose="02010600030101010101" pitchFamily="2" charset="-122"/>
                  </a:rPr>
                  <a:t>这就是带花树的大体步骤：</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对每个未匹配点寻找增广路，将其加入增广队列。</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对于每个点枚举相邻的边：</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遇到没有在本次增广出现过的点，如果其未匹配，直接调整方案结束增广；否则记录其和其匹配点已经出现过，将其匹配点加入增广队列。</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遇到在本次增广出现过的点，如果目标点不在增广队列，不管该边；否则将两点路径上所有点合并到其</a:t>
                </a:r>
                <a14:m>
                  <m:oMath xmlns:m="http://schemas.openxmlformats.org/officeDocument/2006/math">
                    <m:r>
                      <a:rPr lang="en-US" altLang="zh-CN" sz="2200">
                        <a:latin typeface="Cambria Math" panose="02040503050406030204" pitchFamily="18" charset="0"/>
                        <a:ea typeface="等线" panose="02010600030101010101" pitchFamily="2" charset="-122"/>
                      </a:rPr>
                      <m:t>𝑙𝑐𝑎</m:t>
                    </m:r>
                  </m:oMath>
                </a14:m>
                <a:r>
                  <a:rPr lang="zh-CN" altLang="en-US" sz="2200" dirty="0">
                    <a:latin typeface="等线" panose="02010600030101010101" pitchFamily="2" charset="-122"/>
                    <a:ea typeface="等线" panose="02010600030101010101" pitchFamily="2" charset="-122"/>
                  </a:rPr>
                  <a:t>上，路径上每个到</a:t>
                </a:r>
                <a14:m>
                  <m:oMath xmlns:m="http://schemas.openxmlformats.org/officeDocument/2006/math">
                    <m:r>
                      <a:rPr lang="en-US" altLang="zh-CN" sz="2200">
                        <a:latin typeface="Cambria Math" panose="02040503050406030204" pitchFamily="18" charset="0"/>
                        <a:ea typeface="等线" panose="02010600030101010101" pitchFamily="2" charset="-122"/>
                      </a:rPr>
                      <m:t>𝑙𝑐𝑎</m:t>
                    </m:r>
                  </m:oMath>
                </a14:m>
                <a:r>
                  <a:rPr lang="zh-CN" altLang="en-US" sz="2200" dirty="0">
                    <a:latin typeface="等线" panose="02010600030101010101" pitchFamily="2" charset="-122"/>
                    <a:ea typeface="等线" panose="02010600030101010101" pitchFamily="2" charset="-122"/>
                  </a:rPr>
                  <a:t>距离为奇数的点记录它顺着该方向下一个点是谁。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对于每次增广，每次缩点</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次，每次遍历</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个点，时间复杂度</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2</m:t>
                            </m:r>
                          </m:sup>
                        </m:sSup>
                      </m:e>
                    </m:d>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一共</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次增广，总时间复杂度</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3</m:t>
                            </m:r>
                          </m:sup>
                        </m:sSup>
                      </m:e>
                    </m:d>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p:sp>
            <p:nvSpPr>
              <p:cNvPr id="3" name="内容占位符 2">
                <a:extLst>
                  <a:ext uri="{FF2B5EF4-FFF2-40B4-BE49-F238E27FC236}">
                    <a16:creationId xmlns:a16="http://schemas.microsoft.com/office/drawing/2014/main" id="{E960E1F8-D2B6-4FA5-93E0-3E0AEFE1D4F2}"/>
                  </a:ext>
                </a:extLst>
              </p:cNvPr>
              <p:cNvSpPr>
                <a:spLocks noGrp="1" noRot="1" noChangeAspect="1" noMove="1" noResize="1" noEditPoints="1" noAdjustHandles="1" noChangeArrowheads="1" noChangeShapeType="1" noTextEdit="1"/>
              </p:cNvSpPr>
              <p:nvPr>
                <p:ph idx="1"/>
              </p:nvPr>
            </p:nvSpPr>
            <p:spPr>
              <a:blipFill>
                <a:blip r:embed="rId2"/>
                <a:stretch>
                  <a:fillRect l="-424" t="-1805" b="-2406"/>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953A1F4C-7722-4B43-A041-38D295330D9B}"/>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63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3902F-72BE-4793-AF85-8F2D9E0E6840}"/>
              </a:ext>
            </a:extLst>
          </p:cNvPr>
          <p:cNvSpPr>
            <a:spLocks noGrp="1"/>
          </p:cNvSpPr>
          <p:nvPr>
            <p:ph type="title"/>
          </p:nvPr>
        </p:nvSpPr>
        <p:spPr/>
        <p:txBody>
          <a:bodyPr/>
          <a:lstStyle/>
          <a:p>
            <a:r>
              <a:rPr lang="zh-CN" altLang="en-US" dirty="0"/>
              <a:t>一般图带权匹配</a:t>
            </a:r>
          </a:p>
        </p:txBody>
      </p:sp>
      <p:sp>
        <p:nvSpPr>
          <p:cNvPr id="3" name="内容占位符 2">
            <a:extLst>
              <a:ext uri="{FF2B5EF4-FFF2-40B4-BE49-F238E27FC236}">
                <a16:creationId xmlns:a16="http://schemas.microsoft.com/office/drawing/2014/main" id="{D9389986-7FB3-4C7B-8F22-23BBFA1D02D4}"/>
              </a:ext>
            </a:extLst>
          </p:cNvPr>
          <p:cNvSpPr>
            <a:spLocks noGrp="1"/>
          </p:cNvSpPr>
          <p:nvPr>
            <p:ph idx="1"/>
          </p:nvPr>
        </p:nvSpPr>
        <p:spPr>
          <a:xfrm>
            <a:off x="1069848" y="2121408"/>
            <a:ext cx="7282352" cy="4050792"/>
          </a:xfrm>
        </p:spPr>
        <p:txBody>
          <a:bodyPr>
            <a:normAutofit lnSpcReduction="10000"/>
          </a:bodyPr>
          <a:lstStyle/>
          <a:p>
            <a:r>
              <a:rPr lang="zh-CN" altLang="en-US" sz="2200" dirty="0">
                <a:latin typeface="等线" panose="02010600030101010101" pitchFamily="2" charset="-122"/>
                <a:ea typeface="等线" panose="02010600030101010101" pitchFamily="2" charset="-122"/>
              </a:rPr>
              <a:t>与二分图带权匹配类似地，在匹配的基础上，我们加入边权，要求最大化匹配边权值和。</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与二分图带权匹配类似地，对于不存在的边，我们设为</a:t>
            </a:r>
            <a:r>
              <a:rPr lang="en-US" altLang="zh-CN" sz="2200" dirty="0">
                <a:latin typeface="等线" panose="02010600030101010101" pitchFamily="2" charset="-122"/>
                <a:ea typeface="等线" panose="02010600030101010101" pitchFamily="2" charset="-122"/>
              </a:rPr>
              <a:t>0</a:t>
            </a:r>
            <a:r>
              <a:rPr lang="zh-CN" altLang="en-US" sz="2200" dirty="0">
                <a:latin typeface="等线" panose="02010600030101010101" pitchFamily="2" charset="-122"/>
                <a:ea typeface="等线" panose="02010600030101010101" pitchFamily="2" charset="-122"/>
              </a:rPr>
              <a:t>，以保证一种最大匹配的方案可以是最大权匹配。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与二分图带权匹配类似地，我们设置顶标。</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我们仍然需要考虑奇环的情况。</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在二分图带权匹配中，我们通过让主动去增广的边减少顶标，交错路中其它点增加顶标，使它们之间原本存在于相等子图中的边依然在相等子图中。</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但是如果出现奇环，你就不可能达到这一点，不信的话，你可以随意尝试。</a:t>
            </a:r>
            <a:endParaRPr lang="en-US" altLang="zh-CN" sz="2200" dirty="0">
              <a:latin typeface="等线" panose="02010600030101010101" pitchFamily="2" charset="-122"/>
              <a:ea typeface="等线" panose="02010600030101010101" pitchFamily="2" charset="-122"/>
            </a:endParaRPr>
          </a:p>
          <a:p>
            <a:endParaRPr lang="zh-CN" altLang="en-US" dirty="0"/>
          </a:p>
        </p:txBody>
      </p:sp>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A22C4F64-CBDF-4F11-ACA5-2CC71EB191A5}"/>
                  </a:ext>
                </a:extLst>
              </p:cNvPr>
              <p:cNvSpPr/>
              <p:nvPr/>
            </p:nvSpPr>
            <p:spPr>
              <a:xfrm>
                <a:off x="9741557" y="2045414"/>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5" name="椭圆 4">
                <a:extLst>
                  <a:ext uri="{FF2B5EF4-FFF2-40B4-BE49-F238E27FC236}">
                    <a16:creationId xmlns:a16="http://schemas.microsoft.com/office/drawing/2014/main" id="{A22C4F64-CBDF-4F11-ACA5-2CC71EB191A5}"/>
                  </a:ext>
                </a:extLst>
              </p:cNvPr>
              <p:cNvSpPr>
                <a:spLocks noRot="1" noChangeAspect="1" noMove="1" noResize="1" noEditPoints="1" noAdjustHandles="1" noChangeArrowheads="1" noChangeShapeType="1" noTextEdit="1"/>
              </p:cNvSpPr>
              <p:nvPr/>
            </p:nvSpPr>
            <p:spPr>
              <a:xfrm>
                <a:off x="9741557" y="2045414"/>
                <a:ext cx="506027" cy="506027"/>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2E604AC5-BD73-40DC-8553-496EF5028E9D}"/>
                  </a:ext>
                </a:extLst>
              </p:cNvPr>
              <p:cNvSpPr/>
              <p:nvPr/>
            </p:nvSpPr>
            <p:spPr>
              <a:xfrm>
                <a:off x="8649603"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6" name="椭圆 5">
                <a:extLst>
                  <a:ext uri="{FF2B5EF4-FFF2-40B4-BE49-F238E27FC236}">
                    <a16:creationId xmlns:a16="http://schemas.microsoft.com/office/drawing/2014/main" id="{2E604AC5-BD73-40DC-8553-496EF5028E9D}"/>
                  </a:ext>
                </a:extLst>
              </p:cNvPr>
              <p:cNvSpPr>
                <a:spLocks noRot="1" noChangeAspect="1" noMove="1" noResize="1" noEditPoints="1" noAdjustHandles="1" noChangeArrowheads="1" noChangeShapeType="1" noTextEdit="1"/>
              </p:cNvSpPr>
              <p:nvPr/>
            </p:nvSpPr>
            <p:spPr>
              <a:xfrm>
                <a:off x="8649603" y="2804455"/>
                <a:ext cx="506027" cy="506027"/>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D1023F7A-ED77-41C0-8636-EED31EB0BE93}"/>
                  </a:ext>
                </a:extLst>
              </p:cNvPr>
              <p:cNvSpPr/>
              <p:nvPr/>
            </p:nvSpPr>
            <p:spPr>
              <a:xfrm>
                <a:off x="10797999"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7" name="椭圆 6">
                <a:extLst>
                  <a:ext uri="{FF2B5EF4-FFF2-40B4-BE49-F238E27FC236}">
                    <a16:creationId xmlns:a16="http://schemas.microsoft.com/office/drawing/2014/main" id="{D1023F7A-ED77-41C0-8636-EED31EB0BE93}"/>
                  </a:ext>
                </a:extLst>
              </p:cNvPr>
              <p:cNvSpPr>
                <a:spLocks noRot="1" noChangeAspect="1" noMove="1" noResize="1" noEditPoints="1" noAdjustHandles="1" noChangeArrowheads="1" noChangeShapeType="1" noTextEdit="1"/>
              </p:cNvSpPr>
              <p:nvPr/>
            </p:nvSpPr>
            <p:spPr>
              <a:xfrm>
                <a:off x="10797999" y="2804455"/>
                <a:ext cx="506027" cy="506027"/>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9BCE6CA9-F842-44DE-9955-06633374998F}"/>
                  </a:ext>
                </a:extLst>
              </p:cNvPr>
              <p:cNvSpPr/>
              <p:nvPr/>
            </p:nvSpPr>
            <p:spPr>
              <a:xfrm>
                <a:off x="8649603"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8" name="椭圆 7">
                <a:extLst>
                  <a:ext uri="{FF2B5EF4-FFF2-40B4-BE49-F238E27FC236}">
                    <a16:creationId xmlns:a16="http://schemas.microsoft.com/office/drawing/2014/main" id="{9BCE6CA9-F842-44DE-9955-06633374998F}"/>
                  </a:ext>
                </a:extLst>
              </p:cNvPr>
              <p:cNvSpPr>
                <a:spLocks noRot="1" noChangeAspect="1" noMove="1" noResize="1" noEditPoints="1" noAdjustHandles="1" noChangeArrowheads="1" noChangeShapeType="1" noTextEdit="1"/>
              </p:cNvSpPr>
              <p:nvPr/>
            </p:nvSpPr>
            <p:spPr>
              <a:xfrm>
                <a:off x="8649603" y="3831513"/>
                <a:ext cx="506027" cy="506027"/>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A9F996E5-FBA2-4363-BA8F-54873D2D7732}"/>
                  </a:ext>
                </a:extLst>
              </p:cNvPr>
              <p:cNvSpPr/>
              <p:nvPr/>
            </p:nvSpPr>
            <p:spPr>
              <a:xfrm>
                <a:off x="10797999"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9" name="椭圆 8">
                <a:extLst>
                  <a:ext uri="{FF2B5EF4-FFF2-40B4-BE49-F238E27FC236}">
                    <a16:creationId xmlns:a16="http://schemas.microsoft.com/office/drawing/2014/main" id="{A9F996E5-FBA2-4363-BA8F-54873D2D7732}"/>
                  </a:ext>
                </a:extLst>
              </p:cNvPr>
              <p:cNvSpPr>
                <a:spLocks noRot="1" noChangeAspect="1" noMove="1" noResize="1" noEditPoints="1" noAdjustHandles="1" noChangeArrowheads="1" noChangeShapeType="1" noTextEdit="1"/>
              </p:cNvSpPr>
              <p:nvPr/>
            </p:nvSpPr>
            <p:spPr>
              <a:xfrm>
                <a:off x="10797999" y="3831513"/>
                <a:ext cx="506027" cy="50602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137F21D4-3609-49BB-A7A8-3802346DAAB2}"/>
                  </a:ext>
                </a:extLst>
              </p:cNvPr>
              <p:cNvSpPr/>
              <p:nvPr/>
            </p:nvSpPr>
            <p:spPr>
              <a:xfrm>
                <a:off x="8649603" y="4858571"/>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10" name="椭圆 9">
                <a:extLst>
                  <a:ext uri="{FF2B5EF4-FFF2-40B4-BE49-F238E27FC236}">
                    <a16:creationId xmlns:a16="http://schemas.microsoft.com/office/drawing/2014/main" id="{137F21D4-3609-49BB-A7A8-3802346DAAB2}"/>
                  </a:ext>
                </a:extLst>
              </p:cNvPr>
              <p:cNvSpPr>
                <a:spLocks noRot="1" noChangeAspect="1" noMove="1" noResize="1" noEditPoints="1" noAdjustHandles="1" noChangeArrowheads="1" noChangeShapeType="1" noTextEdit="1"/>
              </p:cNvSpPr>
              <p:nvPr/>
            </p:nvSpPr>
            <p:spPr>
              <a:xfrm>
                <a:off x="8649603" y="4858571"/>
                <a:ext cx="506027" cy="506027"/>
              </a:xfrm>
              <a:prstGeom prst="ellipse">
                <a:avLst/>
              </a:prstGeom>
              <a:blipFill>
                <a:blip r:embed="rId7"/>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06F42606-BF8F-4E7D-8644-6BA7B4E9FCD7}"/>
              </a:ext>
            </a:extLst>
          </p:cNvPr>
          <p:cNvCxnSpPr>
            <a:stCxn id="5" idx="3"/>
            <a:endCxn id="6" idx="7"/>
          </p:cNvCxnSpPr>
          <p:nvPr/>
        </p:nvCxnSpPr>
        <p:spPr>
          <a:xfrm flipH="1">
            <a:off x="9081524" y="2477335"/>
            <a:ext cx="734139"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D9C7FBF-3C17-47D8-948B-03C94FBE08D4}"/>
              </a:ext>
            </a:extLst>
          </p:cNvPr>
          <p:cNvCxnSpPr>
            <a:stCxn id="5" idx="5"/>
            <a:endCxn id="7" idx="1"/>
          </p:cNvCxnSpPr>
          <p:nvPr/>
        </p:nvCxnSpPr>
        <p:spPr>
          <a:xfrm>
            <a:off x="10173478" y="2477335"/>
            <a:ext cx="698627"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65192AD-71D6-4703-B339-8AE0B00A2499}"/>
              </a:ext>
            </a:extLst>
          </p:cNvPr>
          <p:cNvCxnSpPr>
            <a:cxnSpLocks/>
            <a:stCxn id="6" idx="4"/>
            <a:endCxn id="8" idx="0"/>
          </p:cNvCxnSpPr>
          <p:nvPr/>
        </p:nvCxnSpPr>
        <p:spPr>
          <a:xfrm>
            <a:off x="8902617"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3CAD7F0-1E69-4E15-9101-70DE28AF397C}"/>
              </a:ext>
            </a:extLst>
          </p:cNvPr>
          <p:cNvCxnSpPr>
            <a:stCxn id="7" idx="4"/>
            <a:endCxn id="9" idx="0"/>
          </p:cNvCxnSpPr>
          <p:nvPr/>
        </p:nvCxnSpPr>
        <p:spPr>
          <a:xfrm>
            <a:off x="11051013"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A70D9F8-FDA8-495A-A149-89EBBF943F71}"/>
              </a:ext>
            </a:extLst>
          </p:cNvPr>
          <p:cNvCxnSpPr>
            <a:cxnSpLocks/>
            <a:stCxn id="8" idx="4"/>
            <a:endCxn id="10" idx="0"/>
          </p:cNvCxnSpPr>
          <p:nvPr/>
        </p:nvCxnSpPr>
        <p:spPr>
          <a:xfrm>
            <a:off x="8902617" y="4337540"/>
            <a:ext cx="0" cy="5210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DA5C1B6-7FFC-4DF3-87D9-B829843F7EDE}"/>
              </a:ext>
            </a:extLst>
          </p:cNvPr>
          <p:cNvCxnSpPr>
            <a:cxnSpLocks/>
            <a:stCxn id="17" idx="7"/>
            <a:endCxn id="9" idx="4"/>
          </p:cNvCxnSpPr>
          <p:nvPr/>
        </p:nvCxnSpPr>
        <p:spPr>
          <a:xfrm flipV="1">
            <a:off x="10247584" y="4337540"/>
            <a:ext cx="803429" cy="140273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椭圆 16">
                <a:extLst>
                  <a:ext uri="{FF2B5EF4-FFF2-40B4-BE49-F238E27FC236}">
                    <a16:creationId xmlns:a16="http://schemas.microsoft.com/office/drawing/2014/main" id="{0BDA2ABF-5D86-447B-ADC6-684C1C31AFF3}"/>
                  </a:ext>
                </a:extLst>
              </p:cNvPr>
              <p:cNvSpPr/>
              <p:nvPr/>
            </p:nvSpPr>
            <p:spPr>
              <a:xfrm>
                <a:off x="9815663" y="566617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17" name="椭圆 16">
                <a:extLst>
                  <a:ext uri="{FF2B5EF4-FFF2-40B4-BE49-F238E27FC236}">
                    <a16:creationId xmlns:a16="http://schemas.microsoft.com/office/drawing/2014/main" id="{0BDA2ABF-5D86-447B-ADC6-684C1C31AFF3}"/>
                  </a:ext>
                </a:extLst>
              </p:cNvPr>
              <p:cNvSpPr>
                <a:spLocks noRot="1" noChangeAspect="1" noMove="1" noResize="1" noEditPoints="1" noAdjustHandles="1" noChangeArrowheads="1" noChangeShapeType="1" noTextEdit="1"/>
              </p:cNvSpPr>
              <p:nvPr/>
            </p:nvSpPr>
            <p:spPr>
              <a:xfrm>
                <a:off x="9815663" y="5666173"/>
                <a:ext cx="506027" cy="506027"/>
              </a:xfrm>
              <a:prstGeom prst="ellipse">
                <a:avLst/>
              </a:prstGeom>
              <a:blipFill>
                <a:blip r:embed="rId8"/>
                <a:stretch>
                  <a:fillRect/>
                </a:stretch>
              </a:blipFill>
            </p:spPr>
            <p:txBody>
              <a:bodyPr/>
              <a:lstStyle/>
              <a:p>
                <a:r>
                  <a:rPr lang="zh-CN" altLang="en-US">
                    <a:noFill/>
                  </a:rPr>
                  <a:t> </a:t>
                </a:r>
              </a:p>
            </p:txBody>
          </p:sp>
        </mc:Fallback>
      </mc:AlternateContent>
      <p:cxnSp>
        <p:nvCxnSpPr>
          <p:cNvPr id="18" name="直接连接符 17">
            <a:extLst>
              <a:ext uri="{FF2B5EF4-FFF2-40B4-BE49-F238E27FC236}">
                <a16:creationId xmlns:a16="http://schemas.microsoft.com/office/drawing/2014/main" id="{A15F3FA0-6F04-4FB0-9EDB-633EA13981A1}"/>
              </a:ext>
            </a:extLst>
          </p:cNvPr>
          <p:cNvCxnSpPr>
            <a:cxnSpLocks/>
            <a:stCxn id="10" idx="5"/>
            <a:endCxn id="17" idx="2"/>
          </p:cNvCxnSpPr>
          <p:nvPr/>
        </p:nvCxnSpPr>
        <p:spPr>
          <a:xfrm>
            <a:off x="9081524" y="5290492"/>
            <a:ext cx="734139" cy="62869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9" name="椭圆 18">
            <a:hlinkClick r:id="rId9" action="ppaction://hlinksldjump"/>
            <a:extLst>
              <a:ext uri="{FF2B5EF4-FFF2-40B4-BE49-F238E27FC236}">
                <a16:creationId xmlns:a16="http://schemas.microsoft.com/office/drawing/2014/main" id="{03645565-EA75-483B-8455-C9EAE3180E0D}"/>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A1B0452-9DDF-4FCA-BA71-2B4886AA346E}"/>
                  </a:ext>
                </a:extLst>
              </p:cNvPr>
              <p:cNvSpPr txBox="1"/>
              <p:nvPr/>
            </p:nvSpPr>
            <p:spPr>
              <a:xfrm>
                <a:off x="9166523" y="2405440"/>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27" name="文本框 26">
                <a:extLst>
                  <a:ext uri="{FF2B5EF4-FFF2-40B4-BE49-F238E27FC236}">
                    <a16:creationId xmlns:a16="http://schemas.microsoft.com/office/drawing/2014/main" id="{0A1B0452-9DDF-4FCA-BA71-2B4886AA346E}"/>
                  </a:ext>
                </a:extLst>
              </p:cNvPr>
              <p:cNvSpPr txBox="1">
                <a:spLocks noRot="1" noChangeAspect="1" noMove="1" noResize="1" noEditPoints="1" noAdjustHandles="1" noChangeArrowheads="1" noChangeShapeType="1" noTextEdit="1"/>
              </p:cNvSpPr>
              <p:nvPr/>
            </p:nvSpPr>
            <p:spPr>
              <a:xfrm>
                <a:off x="9166523" y="2405440"/>
                <a:ext cx="359073" cy="276999"/>
              </a:xfrm>
              <a:prstGeom prst="rect">
                <a:avLst/>
              </a:prstGeom>
              <a:blipFill>
                <a:blip r:embed="rId10"/>
                <a:stretch>
                  <a:fillRect l="-13559" r="-1355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240EDA9-DFA9-46E8-83F3-B404544C2180}"/>
                  </a:ext>
                </a:extLst>
              </p:cNvPr>
              <p:cNvSpPr txBox="1"/>
              <p:nvPr/>
            </p:nvSpPr>
            <p:spPr>
              <a:xfrm>
                <a:off x="10425862" y="2400949"/>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28" name="文本框 27">
                <a:extLst>
                  <a:ext uri="{FF2B5EF4-FFF2-40B4-BE49-F238E27FC236}">
                    <a16:creationId xmlns:a16="http://schemas.microsoft.com/office/drawing/2014/main" id="{D240EDA9-DFA9-46E8-83F3-B404544C2180}"/>
                  </a:ext>
                </a:extLst>
              </p:cNvPr>
              <p:cNvSpPr txBox="1">
                <a:spLocks noRot="1" noChangeAspect="1" noMove="1" noResize="1" noEditPoints="1" noAdjustHandles="1" noChangeArrowheads="1" noChangeShapeType="1" noTextEdit="1"/>
              </p:cNvSpPr>
              <p:nvPr/>
            </p:nvSpPr>
            <p:spPr>
              <a:xfrm>
                <a:off x="10425862" y="2400949"/>
                <a:ext cx="359073" cy="276999"/>
              </a:xfrm>
              <a:prstGeom prst="rect">
                <a:avLst/>
              </a:prstGeom>
              <a:blipFill>
                <a:blip r:embed="rId11"/>
                <a:stretch>
                  <a:fillRect l="-11864" r="-15254"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5E0846E-A673-4E63-A04D-02A1F11D0A76}"/>
                  </a:ext>
                </a:extLst>
              </p:cNvPr>
              <p:cNvSpPr txBox="1"/>
              <p:nvPr/>
            </p:nvSpPr>
            <p:spPr>
              <a:xfrm>
                <a:off x="11063760" y="3432497"/>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29" name="文本框 28">
                <a:extLst>
                  <a:ext uri="{FF2B5EF4-FFF2-40B4-BE49-F238E27FC236}">
                    <a16:creationId xmlns:a16="http://schemas.microsoft.com/office/drawing/2014/main" id="{D5E0846E-A673-4E63-A04D-02A1F11D0A76}"/>
                  </a:ext>
                </a:extLst>
              </p:cNvPr>
              <p:cNvSpPr txBox="1">
                <a:spLocks noRot="1" noChangeAspect="1" noMove="1" noResize="1" noEditPoints="1" noAdjustHandles="1" noChangeArrowheads="1" noChangeShapeType="1" noTextEdit="1"/>
              </p:cNvSpPr>
              <p:nvPr/>
            </p:nvSpPr>
            <p:spPr>
              <a:xfrm>
                <a:off x="11063760" y="3432497"/>
                <a:ext cx="359073" cy="276999"/>
              </a:xfrm>
              <a:prstGeom prst="rect">
                <a:avLst/>
              </a:prstGeom>
              <a:blipFill>
                <a:blip r:embed="rId12"/>
                <a:stretch>
                  <a:fillRect l="-13559" r="-1355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C1EFF91-206D-4E0F-B61A-3E7A318A0B53}"/>
                  </a:ext>
                </a:extLst>
              </p:cNvPr>
              <p:cNvSpPr txBox="1"/>
              <p:nvPr/>
            </p:nvSpPr>
            <p:spPr>
              <a:xfrm>
                <a:off x="8533722" y="3439925"/>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30" name="文本框 29">
                <a:extLst>
                  <a:ext uri="{FF2B5EF4-FFF2-40B4-BE49-F238E27FC236}">
                    <a16:creationId xmlns:a16="http://schemas.microsoft.com/office/drawing/2014/main" id="{CC1EFF91-206D-4E0F-B61A-3E7A318A0B53}"/>
                  </a:ext>
                </a:extLst>
              </p:cNvPr>
              <p:cNvSpPr txBox="1">
                <a:spLocks noRot="1" noChangeAspect="1" noMove="1" noResize="1" noEditPoints="1" noAdjustHandles="1" noChangeArrowheads="1" noChangeShapeType="1" noTextEdit="1"/>
              </p:cNvSpPr>
              <p:nvPr/>
            </p:nvSpPr>
            <p:spPr>
              <a:xfrm>
                <a:off x="8533722" y="3439925"/>
                <a:ext cx="359073" cy="276999"/>
              </a:xfrm>
              <a:prstGeom prst="rect">
                <a:avLst/>
              </a:prstGeom>
              <a:blipFill>
                <a:blip r:embed="rId13"/>
                <a:stretch>
                  <a:fillRect l="-13559" r="-1355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B8ED851-278B-4836-84B9-419E20D7C6CB}"/>
                  </a:ext>
                </a:extLst>
              </p:cNvPr>
              <p:cNvSpPr txBox="1"/>
              <p:nvPr/>
            </p:nvSpPr>
            <p:spPr>
              <a:xfrm>
                <a:off x="8533722" y="4461729"/>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31" name="文本框 30">
                <a:extLst>
                  <a:ext uri="{FF2B5EF4-FFF2-40B4-BE49-F238E27FC236}">
                    <a16:creationId xmlns:a16="http://schemas.microsoft.com/office/drawing/2014/main" id="{2B8ED851-278B-4836-84B9-419E20D7C6CB}"/>
                  </a:ext>
                </a:extLst>
              </p:cNvPr>
              <p:cNvSpPr txBox="1">
                <a:spLocks noRot="1" noChangeAspect="1" noMove="1" noResize="1" noEditPoints="1" noAdjustHandles="1" noChangeArrowheads="1" noChangeShapeType="1" noTextEdit="1"/>
              </p:cNvSpPr>
              <p:nvPr/>
            </p:nvSpPr>
            <p:spPr>
              <a:xfrm>
                <a:off x="8533722" y="4461729"/>
                <a:ext cx="359073" cy="276999"/>
              </a:xfrm>
              <a:prstGeom prst="rect">
                <a:avLst/>
              </a:prstGeom>
              <a:blipFill>
                <a:blip r:embed="rId14"/>
                <a:stretch>
                  <a:fillRect l="-13559" r="-1355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5379FF5-D794-437A-8EC6-78E40D085CDA}"/>
                  </a:ext>
                </a:extLst>
              </p:cNvPr>
              <p:cNvSpPr txBox="1"/>
              <p:nvPr/>
            </p:nvSpPr>
            <p:spPr>
              <a:xfrm>
                <a:off x="9085081" y="5527673"/>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32" name="文本框 31">
                <a:extLst>
                  <a:ext uri="{FF2B5EF4-FFF2-40B4-BE49-F238E27FC236}">
                    <a16:creationId xmlns:a16="http://schemas.microsoft.com/office/drawing/2014/main" id="{55379FF5-D794-437A-8EC6-78E40D085CDA}"/>
                  </a:ext>
                </a:extLst>
              </p:cNvPr>
              <p:cNvSpPr txBox="1">
                <a:spLocks noRot="1" noChangeAspect="1" noMove="1" noResize="1" noEditPoints="1" noAdjustHandles="1" noChangeArrowheads="1" noChangeShapeType="1" noTextEdit="1"/>
              </p:cNvSpPr>
              <p:nvPr/>
            </p:nvSpPr>
            <p:spPr>
              <a:xfrm>
                <a:off x="9085081" y="5527673"/>
                <a:ext cx="359073" cy="276999"/>
              </a:xfrm>
              <a:prstGeom prst="rect">
                <a:avLst/>
              </a:prstGeom>
              <a:blipFill>
                <a:blip r:embed="rId15"/>
                <a:stretch>
                  <a:fillRect l="-11864" r="-15254"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8BCBAF7-ADA2-48B7-AD8F-4A74CC869642}"/>
                  </a:ext>
                </a:extLst>
              </p:cNvPr>
              <p:cNvSpPr txBox="1"/>
              <p:nvPr/>
            </p:nvSpPr>
            <p:spPr>
              <a:xfrm>
                <a:off x="10638910" y="4973009"/>
                <a:ext cx="499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−2</m:t>
                      </m:r>
                      <m:r>
                        <a:rPr lang="en-US" altLang="zh-CN" b="0" i="1" smtClean="0">
                          <a:solidFill>
                            <a:srgbClr val="FF0000"/>
                          </a:solidFill>
                          <a:latin typeface="Cambria Math" panose="02040503050406030204" pitchFamily="18" charset="0"/>
                        </a:rPr>
                        <m:t>𝑑</m:t>
                      </m:r>
                    </m:oMath>
                  </m:oMathPara>
                </a14:m>
                <a:endParaRPr lang="zh-CN" altLang="en-US" dirty="0">
                  <a:solidFill>
                    <a:srgbClr val="FF0000"/>
                  </a:solidFill>
                </a:endParaRPr>
              </a:p>
            </p:txBody>
          </p:sp>
        </mc:Choice>
        <mc:Fallback xmlns="">
          <p:sp>
            <p:nvSpPr>
              <p:cNvPr id="33" name="文本框 32">
                <a:extLst>
                  <a:ext uri="{FF2B5EF4-FFF2-40B4-BE49-F238E27FC236}">
                    <a16:creationId xmlns:a16="http://schemas.microsoft.com/office/drawing/2014/main" id="{B8BCBAF7-ADA2-48B7-AD8F-4A74CC869642}"/>
                  </a:ext>
                </a:extLst>
              </p:cNvPr>
              <p:cNvSpPr txBox="1">
                <a:spLocks noRot="1" noChangeAspect="1" noMove="1" noResize="1" noEditPoints="1" noAdjustHandles="1" noChangeArrowheads="1" noChangeShapeType="1" noTextEdit="1"/>
              </p:cNvSpPr>
              <p:nvPr/>
            </p:nvSpPr>
            <p:spPr>
              <a:xfrm>
                <a:off x="10638910" y="4973009"/>
                <a:ext cx="499432" cy="276999"/>
              </a:xfrm>
              <a:prstGeom prst="rect">
                <a:avLst/>
              </a:prstGeom>
              <a:blipFill>
                <a:blip r:embed="rId16"/>
                <a:stretch>
                  <a:fillRect l="-1220" r="-9756"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790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fade">
                                      <p:cBhvr>
                                        <p:cTn id="58" dur="500"/>
                                        <p:tgtEl>
                                          <p:spTgt spid="5">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0" end="0"/>
                                            </p:txEl>
                                          </p:spTgt>
                                        </p:tgtEl>
                                        <p:attrNameLst>
                                          <p:attrName>style.visibility</p:attrName>
                                        </p:attrNameLst>
                                      </p:cBhvr>
                                      <p:to>
                                        <p:strVal val="visible"/>
                                      </p:to>
                                    </p:set>
                                    <p:animEffect transition="in" filter="fade">
                                      <p:cBhvr>
                                        <p:cTn id="61" dur="500"/>
                                        <p:tgtEl>
                                          <p:spTgt spid="7">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0" end="0"/>
                                            </p:txEl>
                                          </p:spTgt>
                                        </p:tgtEl>
                                        <p:attrNameLst>
                                          <p:attrName>style.visibility</p:attrName>
                                        </p:attrNameLst>
                                      </p:cBhvr>
                                      <p:to>
                                        <p:strVal val="visible"/>
                                      </p:to>
                                    </p:set>
                                    <p:animEffect transition="in" filter="fade">
                                      <p:cBhvr>
                                        <p:cTn id="64" dur="500"/>
                                        <p:tgtEl>
                                          <p:spTgt spid="6">
                                            <p:txEl>
                                              <p:pRg st="0" end="0"/>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8">
                                            <p:txEl>
                                              <p:pRg st="0" end="0"/>
                                            </p:txEl>
                                          </p:spTgt>
                                        </p:tgtEl>
                                        <p:attrNameLst>
                                          <p:attrName>style.visibility</p:attrName>
                                        </p:attrNameLst>
                                      </p:cBhvr>
                                      <p:to>
                                        <p:strVal val="visible"/>
                                      </p:to>
                                    </p:set>
                                    <p:animEffect transition="in" filter="fade">
                                      <p:cBhvr>
                                        <p:cTn id="67" dur="500"/>
                                        <p:tgtEl>
                                          <p:spTgt spid="8">
                                            <p:txEl>
                                              <p:pRg st="0" end="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9">
                                            <p:txEl>
                                              <p:pRg st="0" end="0"/>
                                            </p:txEl>
                                          </p:spTgt>
                                        </p:tgtEl>
                                        <p:attrNameLst>
                                          <p:attrName>style.visibility</p:attrName>
                                        </p:attrNameLst>
                                      </p:cBhvr>
                                      <p:to>
                                        <p:strVal val="visible"/>
                                      </p:to>
                                    </p:set>
                                    <p:animEffect transition="in" filter="fade">
                                      <p:cBhvr>
                                        <p:cTn id="70" dur="500"/>
                                        <p:tgtEl>
                                          <p:spTgt spid="9">
                                            <p:txEl>
                                              <p:pRg st="0" end="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xEl>
                                              <p:pRg st="0" end="0"/>
                                            </p:txEl>
                                          </p:spTgt>
                                        </p:tgtEl>
                                        <p:attrNameLst>
                                          <p:attrName>style.visibility</p:attrName>
                                        </p:attrNameLst>
                                      </p:cBhvr>
                                      <p:to>
                                        <p:strVal val="visible"/>
                                      </p:to>
                                    </p:set>
                                    <p:animEffect transition="in" filter="fade">
                                      <p:cBhvr>
                                        <p:cTn id="73" dur="500"/>
                                        <p:tgtEl>
                                          <p:spTgt spid="17">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0">
                                            <p:txEl>
                                              <p:pRg st="0" end="0"/>
                                            </p:txEl>
                                          </p:spTgt>
                                        </p:tgtEl>
                                        <p:attrNameLst>
                                          <p:attrName>style.visibility</p:attrName>
                                        </p:attrNameLst>
                                      </p:cBhvr>
                                      <p:to>
                                        <p:strVal val="visible"/>
                                      </p:to>
                                    </p:set>
                                    <p:animEffect transition="in" filter="fade">
                                      <p:cBhvr>
                                        <p:cTn id="7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3902F-72BE-4793-AF85-8F2D9E0E6840}"/>
              </a:ext>
            </a:extLst>
          </p:cNvPr>
          <p:cNvSpPr>
            <a:spLocks noGrp="1"/>
          </p:cNvSpPr>
          <p:nvPr>
            <p:ph type="title"/>
          </p:nvPr>
        </p:nvSpPr>
        <p:spPr/>
        <p:txBody>
          <a:bodyPr/>
          <a:lstStyle/>
          <a:p>
            <a:r>
              <a:rPr lang="zh-CN" altLang="en-US" dirty="0"/>
              <a:t>一般图带权匹配</a:t>
            </a:r>
          </a:p>
        </p:txBody>
      </p:sp>
      <p:sp>
        <p:nvSpPr>
          <p:cNvPr id="3" name="内容占位符 2">
            <a:extLst>
              <a:ext uri="{FF2B5EF4-FFF2-40B4-BE49-F238E27FC236}">
                <a16:creationId xmlns:a16="http://schemas.microsoft.com/office/drawing/2014/main" id="{D9389986-7FB3-4C7B-8F22-23BBFA1D02D4}"/>
              </a:ext>
            </a:extLst>
          </p:cNvPr>
          <p:cNvSpPr>
            <a:spLocks noGrp="1"/>
          </p:cNvSpPr>
          <p:nvPr>
            <p:ph idx="1"/>
          </p:nvPr>
        </p:nvSpPr>
        <p:spPr>
          <a:xfrm>
            <a:off x="1069848" y="2121408"/>
            <a:ext cx="7282352" cy="4050792"/>
          </a:xfrm>
        </p:spPr>
        <p:txBody>
          <a:bodyPr/>
          <a:lstStyle/>
          <a:p>
            <a:r>
              <a:rPr lang="zh-CN" altLang="en-US" sz="2200" dirty="0">
                <a:latin typeface="等线" panose="02010600030101010101" pitchFamily="2" charset="-122"/>
                <a:ea typeface="等线" panose="02010600030101010101" pitchFamily="2" charset="-122"/>
              </a:rPr>
              <a:t>对于一个奇环，顶标调整后相等子图中肯定会少一条边。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那么我们要放弃哪一条边。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我们也不知道。</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但是，我们知道，我们调整顶标，是为了让主动寻找匹配的点能寻找更多未出现在增广过程中的点。 </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所以一开始，它们都是减少顶标的。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最后，我们需要根据它的匹配情况，分配顶标增量。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显然是调整前后都不在匹配中的那一条边，去掉这条边不影两两次的匹配过程。</a:t>
            </a:r>
            <a:endParaRPr lang="en-US" altLang="zh-CN" sz="2200" dirty="0">
              <a:latin typeface="等线" panose="02010600030101010101" pitchFamily="2" charset="-122"/>
              <a:ea typeface="等线" panose="02010600030101010101" pitchFamily="2" charset="-122"/>
            </a:endParaRPr>
          </a:p>
          <a:p>
            <a:endParaRPr lang="en-US" altLang="zh-CN" sz="2200" dirty="0">
              <a:latin typeface="等线" panose="02010600030101010101" pitchFamily="2" charset="-122"/>
              <a:ea typeface="等线" panose="02010600030101010101" pitchFamily="2" charset="-122"/>
            </a:endParaRPr>
          </a:p>
          <a:p>
            <a:endParaRPr lang="zh-CN" altLang="en-US" dirty="0"/>
          </a:p>
        </p:txBody>
      </p:sp>
      <p:sp>
        <p:nvSpPr>
          <p:cNvPr id="19" name="椭圆 18">
            <a:hlinkClick r:id="rId2" action="ppaction://hlinksldjump"/>
            <a:extLst>
              <a:ext uri="{FF2B5EF4-FFF2-40B4-BE49-F238E27FC236}">
                <a16:creationId xmlns:a16="http://schemas.microsoft.com/office/drawing/2014/main" id="{03645565-EA75-483B-8455-C9EAE3180E0D}"/>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5" name="椭圆 74">
                <a:extLst>
                  <a:ext uri="{FF2B5EF4-FFF2-40B4-BE49-F238E27FC236}">
                    <a16:creationId xmlns:a16="http://schemas.microsoft.com/office/drawing/2014/main" id="{B7E00AD6-58E5-4A48-BF67-837199397B8E}"/>
                  </a:ext>
                </a:extLst>
              </p:cNvPr>
              <p:cNvSpPr/>
              <p:nvPr/>
            </p:nvSpPr>
            <p:spPr>
              <a:xfrm>
                <a:off x="9741557" y="2045414"/>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75" name="椭圆 74">
                <a:extLst>
                  <a:ext uri="{FF2B5EF4-FFF2-40B4-BE49-F238E27FC236}">
                    <a16:creationId xmlns:a16="http://schemas.microsoft.com/office/drawing/2014/main" id="{B7E00AD6-58E5-4A48-BF67-837199397B8E}"/>
                  </a:ext>
                </a:extLst>
              </p:cNvPr>
              <p:cNvSpPr>
                <a:spLocks noRot="1" noChangeAspect="1" noMove="1" noResize="1" noEditPoints="1" noAdjustHandles="1" noChangeArrowheads="1" noChangeShapeType="1" noTextEdit="1"/>
              </p:cNvSpPr>
              <p:nvPr/>
            </p:nvSpPr>
            <p:spPr>
              <a:xfrm>
                <a:off x="9741557" y="2045414"/>
                <a:ext cx="506027" cy="506027"/>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椭圆 75">
                <a:extLst>
                  <a:ext uri="{FF2B5EF4-FFF2-40B4-BE49-F238E27FC236}">
                    <a16:creationId xmlns:a16="http://schemas.microsoft.com/office/drawing/2014/main" id="{2B2337C8-8CEB-4862-9B75-6586B3F37A78}"/>
                  </a:ext>
                </a:extLst>
              </p:cNvPr>
              <p:cNvSpPr/>
              <p:nvPr/>
            </p:nvSpPr>
            <p:spPr>
              <a:xfrm>
                <a:off x="8649603"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76" name="椭圆 75">
                <a:extLst>
                  <a:ext uri="{FF2B5EF4-FFF2-40B4-BE49-F238E27FC236}">
                    <a16:creationId xmlns:a16="http://schemas.microsoft.com/office/drawing/2014/main" id="{2B2337C8-8CEB-4862-9B75-6586B3F37A78}"/>
                  </a:ext>
                </a:extLst>
              </p:cNvPr>
              <p:cNvSpPr>
                <a:spLocks noRot="1" noChangeAspect="1" noMove="1" noResize="1" noEditPoints="1" noAdjustHandles="1" noChangeArrowheads="1" noChangeShapeType="1" noTextEdit="1"/>
              </p:cNvSpPr>
              <p:nvPr/>
            </p:nvSpPr>
            <p:spPr>
              <a:xfrm>
                <a:off x="8649603" y="2804455"/>
                <a:ext cx="506027" cy="506027"/>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椭圆 76">
                <a:extLst>
                  <a:ext uri="{FF2B5EF4-FFF2-40B4-BE49-F238E27FC236}">
                    <a16:creationId xmlns:a16="http://schemas.microsoft.com/office/drawing/2014/main" id="{D0A925FD-0406-46EA-9EB4-8DE0217CB9ED}"/>
                  </a:ext>
                </a:extLst>
              </p:cNvPr>
              <p:cNvSpPr/>
              <p:nvPr/>
            </p:nvSpPr>
            <p:spPr>
              <a:xfrm>
                <a:off x="10797999"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77" name="椭圆 76">
                <a:extLst>
                  <a:ext uri="{FF2B5EF4-FFF2-40B4-BE49-F238E27FC236}">
                    <a16:creationId xmlns:a16="http://schemas.microsoft.com/office/drawing/2014/main" id="{D0A925FD-0406-46EA-9EB4-8DE0217CB9ED}"/>
                  </a:ext>
                </a:extLst>
              </p:cNvPr>
              <p:cNvSpPr>
                <a:spLocks noRot="1" noChangeAspect="1" noMove="1" noResize="1" noEditPoints="1" noAdjustHandles="1" noChangeArrowheads="1" noChangeShapeType="1" noTextEdit="1"/>
              </p:cNvSpPr>
              <p:nvPr/>
            </p:nvSpPr>
            <p:spPr>
              <a:xfrm>
                <a:off x="10797999" y="2804455"/>
                <a:ext cx="506027" cy="506027"/>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椭圆 77">
                <a:extLst>
                  <a:ext uri="{FF2B5EF4-FFF2-40B4-BE49-F238E27FC236}">
                    <a16:creationId xmlns:a16="http://schemas.microsoft.com/office/drawing/2014/main" id="{1E5BA9A1-3B4B-4E23-9BFD-CE0202E1F56D}"/>
                  </a:ext>
                </a:extLst>
              </p:cNvPr>
              <p:cNvSpPr/>
              <p:nvPr/>
            </p:nvSpPr>
            <p:spPr>
              <a:xfrm>
                <a:off x="8649603"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78" name="椭圆 77">
                <a:extLst>
                  <a:ext uri="{FF2B5EF4-FFF2-40B4-BE49-F238E27FC236}">
                    <a16:creationId xmlns:a16="http://schemas.microsoft.com/office/drawing/2014/main" id="{1E5BA9A1-3B4B-4E23-9BFD-CE0202E1F56D}"/>
                  </a:ext>
                </a:extLst>
              </p:cNvPr>
              <p:cNvSpPr>
                <a:spLocks noRot="1" noChangeAspect="1" noMove="1" noResize="1" noEditPoints="1" noAdjustHandles="1" noChangeArrowheads="1" noChangeShapeType="1" noTextEdit="1"/>
              </p:cNvSpPr>
              <p:nvPr/>
            </p:nvSpPr>
            <p:spPr>
              <a:xfrm>
                <a:off x="8649603" y="3831513"/>
                <a:ext cx="506027" cy="50602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椭圆 78">
                <a:extLst>
                  <a:ext uri="{FF2B5EF4-FFF2-40B4-BE49-F238E27FC236}">
                    <a16:creationId xmlns:a16="http://schemas.microsoft.com/office/drawing/2014/main" id="{C65934BB-6A78-4007-8368-00212BFCDE24}"/>
                  </a:ext>
                </a:extLst>
              </p:cNvPr>
              <p:cNvSpPr/>
              <p:nvPr/>
            </p:nvSpPr>
            <p:spPr>
              <a:xfrm>
                <a:off x="10797999"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79" name="椭圆 78">
                <a:extLst>
                  <a:ext uri="{FF2B5EF4-FFF2-40B4-BE49-F238E27FC236}">
                    <a16:creationId xmlns:a16="http://schemas.microsoft.com/office/drawing/2014/main" id="{C65934BB-6A78-4007-8368-00212BFCDE24}"/>
                  </a:ext>
                </a:extLst>
              </p:cNvPr>
              <p:cNvSpPr>
                <a:spLocks noRot="1" noChangeAspect="1" noMove="1" noResize="1" noEditPoints="1" noAdjustHandles="1" noChangeArrowheads="1" noChangeShapeType="1" noTextEdit="1"/>
              </p:cNvSpPr>
              <p:nvPr/>
            </p:nvSpPr>
            <p:spPr>
              <a:xfrm>
                <a:off x="10797999" y="3831513"/>
                <a:ext cx="506027" cy="506027"/>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椭圆 79">
                <a:extLst>
                  <a:ext uri="{FF2B5EF4-FFF2-40B4-BE49-F238E27FC236}">
                    <a16:creationId xmlns:a16="http://schemas.microsoft.com/office/drawing/2014/main" id="{280E2C63-1D10-4DAF-996F-4468336C7CA4}"/>
                  </a:ext>
                </a:extLst>
              </p:cNvPr>
              <p:cNvSpPr/>
              <p:nvPr/>
            </p:nvSpPr>
            <p:spPr>
              <a:xfrm>
                <a:off x="8649603" y="4858571"/>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80" name="椭圆 79">
                <a:extLst>
                  <a:ext uri="{FF2B5EF4-FFF2-40B4-BE49-F238E27FC236}">
                    <a16:creationId xmlns:a16="http://schemas.microsoft.com/office/drawing/2014/main" id="{280E2C63-1D10-4DAF-996F-4468336C7CA4}"/>
                  </a:ext>
                </a:extLst>
              </p:cNvPr>
              <p:cNvSpPr>
                <a:spLocks noRot="1" noChangeAspect="1" noMove="1" noResize="1" noEditPoints="1" noAdjustHandles="1" noChangeArrowheads="1" noChangeShapeType="1" noTextEdit="1"/>
              </p:cNvSpPr>
              <p:nvPr/>
            </p:nvSpPr>
            <p:spPr>
              <a:xfrm>
                <a:off x="8649603" y="4858571"/>
                <a:ext cx="506027" cy="506027"/>
              </a:xfrm>
              <a:prstGeom prst="ellipse">
                <a:avLst/>
              </a:prstGeom>
              <a:blipFill>
                <a:blip r:embed="rId8"/>
                <a:stretch>
                  <a:fillRect/>
                </a:stretch>
              </a:blipFill>
            </p:spPr>
            <p:txBody>
              <a:bodyPr/>
              <a:lstStyle/>
              <a:p>
                <a:r>
                  <a:rPr lang="zh-CN" altLang="en-US">
                    <a:noFill/>
                  </a:rPr>
                  <a:t> </a:t>
                </a:r>
              </a:p>
            </p:txBody>
          </p:sp>
        </mc:Fallback>
      </mc:AlternateContent>
      <p:cxnSp>
        <p:nvCxnSpPr>
          <p:cNvPr id="81" name="直接连接符 80">
            <a:extLst>
              <a:ext uri="{FF2B5EF4-FFF2-40B4-BE49-F238E27FC236}">
                <a16:creationId xmlns:a16="http://schemas.microsoft.com/office/drawing/2014/main" id="{7CD415D8-1932-48C9-8B88-1DC431E13E7A}"/>
              </a:ext>
            </a:extLst>
          </p:cNvPr>
          <p:cNvCxnSpPr>
            <a:stCxn id="75" idx="3"/>
            <a:endCxn id="76" idx="7"/>
          </p:cNvCxnSpPr>
          <p:nvPr/>
        </p:nvCxnSpPr>
        <p:spPr>
          <a:xfrm flipH="1">
            <a:off x="9081524" y="2477335"/>
            <a:ext cx="734139"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2513C52-16C3-443D-A5C9-DD78FFC8F972}"/>
              </a:ext>
            </a:extLst>
          </p:cNvPr>
          <p:cNvCxnSpPr>
            <a:stCxn id="75" idx="5"/>
            <a:endCxn id="77" idx="1"/>
          </p:cNvCxnSpPr>
          <p:nvPr/>
        </p:nvCxnSpPr>
        <p:spPr>
          <a:xfrm>
            <a:off x="10173478" y="2477335"/>
            <a:ext cx="698627"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0E2E7F01-3888-427F-B4D6-C10EF5EC454E}"/>
              </a:ext>
            </a:extLst>
          </p:cNvPr>
          <p:cNvCxnSpPr>
            <a:cxnSpLocks/>
            <a:stCxn id="76" idx="4"/>
            <a:endCxn id="78" idx="0"/>
          </p:cNvCxnSpPr>
          <p:nvPr/>
        </p:nvCxnSpPr>
        <p:spPr>
          <a:xfrm>
            <a:off x="8902617"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6EFF994-6D2A-4489-A778-0013F6441479}"/>
              </a:ext>
            </a:extLst>
          </p:cNvPr>
          <p:cNvCxnSpPr>
            <a:stCxn id="77" idx="4"/>
            <a:endCxn id="79" idx="0"/>
          </p:cNvCxnSpPr>
          <p:nvPr/>
        </p:nvCxnSpPr>
        <p:spPr>
          <a:xfrm>
            <a:off x="11051013"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9FD37DC-D636-48FE-87D5-AF912A7CEA2B}"/>
              </a:ext>
            </a:extLst>
          </p:cNvPr>
          <p:cNvCxnSpPr>
            <a:cxnSpLocks/>
            <a:stCxn id="78" idx="4"/>
            <a:endCxn id="80" idx="0"/>
          </p:cNvCxnSpPr>
          <p:nvPr/>
        </p:nvCxnSpPr>
        <p:spPr>
          <a:xfrm>
            <a:off x="8902617" y="4337540"/>
            <a:ext cx="0" cy="5210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06E3194A-8BD8-4333-8C03-97396902237E}"/>
              </a:ext>
            </a:extLst>
          </p:cNvPr>
          <p:cNvCxnSpPr>
            <a:cxnSpLocks/>
            <a:stCxn id="87" idx="7"/>
            <a:endCxn id="79" idx="4"/>
          </p:cNvCxnSpPr>
          <p:nvPr/>
        </p:nvCxnSpPr>
        <p:spPr>
          <a:xfrm flipV="1">
            <a:off x="10247584" y="4337540"/>
            <a:ext cx="803429" cy="140273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椭圆 86">
                <a:extLst>
                  <a:ext uri="{FF2B5EF4-FFF2-40B4-BE49-F238E27FC236}">
                    <a16:creationId xmlns:a16="http://schemas.microsoft.com/office/drawing/2014/main" id="{041BDD86-FC18-4938-902A-661183BA2E76}"/>
                  </a:ext>
                </a:extLst>
              </p:cNvPr>
              <p:cNvSpPr/>
              <p:nvPr/>
            </p:nvSpPr>
            <p:spPr>
              <a:xfrm>
                <a:off x="9815663" y="566617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87" name="椭圆 86">
                <a:extLst>
                  <a:ext uri="{FF2B5EF4-FFF2-40B4-BE49-F238E27FC236}">
                    <a16:creationId xmlns:a16="http://schemas.microsoft.com/office/drawing/2014/main" id="{041BDD86-FC18-4938-902A-661183BA2E76}"/>
                  </a:ext>
                </a:extLst>
              </p:cNvPr>
              <p:cNvSpPr>
                <a:spLocks noRot="1" noChangeAspect="1" noMove="1" noResize="1" noEditPoints="1" noAdjustHandles="1" noChangeArrowheads="1" noChangeShapeType="1" noTextEdit="1"/>
              </p:cNvSpPr>
              <p:nvPr/>
            </p:nvSpPr>
            <p:spPr>
              <a:xfrm>
                <a:off x="9815663" y="5666173"/>
                <a:ext cx="506027" cy="506027"/>
              </a:xfrm>
              <a:prstGeom prst="ellipse">
                <a:avLst/>
              </a:prstGeom>
              <a:blipFill>
                <a:blip r:embed="rId9"/>
                <a:stretch>
                  <a:fillRect/>
                </a:stretch>
              </a:blipFill>
            </p:spPr>
            <p:txBody>
              <a:bodyPr/>
              <a:lstStyle/>
              <a:p>
                <a:r>
                  <a:rPr lang="zh-CN" altLang="en-US">
                    <a:noFill/>
                  </a:rPr>
                  <a:t> </a:t>
                </a:r>
              </a:p>
            </p:txBody>
          </p:sp>
        </mc:Fallback>
      </mc:AlternateContent>
      <p:cxnSp>
        <p:nvCxnSpPr>
          <p:cNvPr id="88" name="直接连接符 87">
            <a:extLst>
              <a:ext uri="{FF2B5EF4-FFF2-40B4-BE49-F238E27FC236}">
                <a16:creationId xmlns:a16="http://schemas.microsoft.com/office/drawing/2014/main" id="{8BF242F8-4437-4DF7-B207-8A4EB2771761}"/>
              </a:ext>
            </a:extLst>
          </p:cNvPr>
          <p:cNvCxnSpPr>
            <a:cxnSpLocks/>
            <a:stCxn id="80" idx="5"/>
            <a:endCxn id="87" idx="2"/>
          </p:cNvCxnSpPr>
          <p:nvPr/>
        </p:nvCxnSpPr>
        <p:spPr>
          <a:xfrm>
            <a:off x="9081524" y="5290492"/>
            <a:ext cx="734139" cy="62869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3231A998-8166-432C-8292-B05D7ED28619}"/>
                  </a:ext>
                </a:extLst>
              </p:cNvPr>
              <p:cNvSpPr txBox="1"/>
              <p:nvPr/>
            </p:nvSpPr>
            <p:spPr>
              <a:xfrm>
                <a:off x="9166523" y="2405440"/>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89" name="文本框 88">
                <a:extLst>
                  <a:ext uri="{FF2B5EF4-FFF2-40B4-BE49-F238E27FC236}">
                    <a16:creationId xmlns:a16="http://schemas.microsoft.com/office/drawing/2014/main" id="{3231A998-8166-432C-8292-B05D7ED28619}"/>
                  </a:ext>
                </a:extLst>
              </p:cNvPr>
              <p:cNvSpPr txBox="1">
                <a:spLocks noRot="1" noChangeAspect="1" noMove="1" noResize="1" noEditPoints="1" noAdjustHandles="1" noChangeArrowheads="1" noChangeShapeType="1" noTextEdit="1"/>
              </p:cNvSpPr>
              <p:nvPr/>
            </p:nvSpPr>
            <p:spPr>
              <a:xfrm>
                <a:off x="9166523" y="2405440"/>
                <a:ext cx="359073" cy="276999"/>
              </a:xfrm>
              <a:prstGeom prst="rect">
                <a:avLst/>
              </a:prstGeom>
              <a:blipFill>
                <a:blip r:embed="rId10"/>
                <a:stretch>
                  <a:fillRect l="-13559" r="-1355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5F54802B-C281-4580-A014-41F1B70FDB31}"/>
                  </a:ext>
                </a:extLst>
              </p:cNvPr>
              <p:cNvSpPr txBox="1"/>
              <p:nvPr/>
            </p:nvSpPr>
            <p:spPr>
              <a:xfrm>
                <a:off x="10425862" y="2400949"/>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90" name="文本框 89">
                <a:extLst>
                  <a:ext uri="{FF2B5EF4-FFF2-40B4-BE49-F238E27FC236}">
                    <a16:creationId xmlns:a16="http://schemas.microsoft.com/office/drawing/2014/main" id="{5F54802B-C281-4580-A014-41F1B70FDB31}"/>
                  </a:ext>
                </a:extLst>
              </p:cNvPr>
              <p:cNvSpPr txBox="1">
                <a:spLocks noRot="1" noChangeAspect="1" noMove="1" noResize="1" noEditPoints="1" noAdjustHandles="1" noChangeArrowheads="1" noChangeShapeType="1" noTextEdit="1"/>
              </p:cNvSpPr>
              <p:nvPr/>
            </p:nvSpPr>
            <p:spPr>
              <a:xfrm>
                <a:off x="10425862" y="2400949"/>
                <a:ext cx="359073" cy="276999"/>
              </a:xfrm>
              <a:prstGeom prst="rect">
                <a:avLst/>
              </a:prstGeom>
              <a:blipFill>
                <a:blip r:embed="rId11"/>
                <a:stretch>
                  <a:fillRect l="-11864" r="-15254"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C8B4FA60-9EF7-4874-99D7-34365CF755DA}"/>
                  </a:ext>
                </a:extLst>
              </p:cNvPr>
              <p:cNvSpPr txBox="1"/>
              <p:nvPr/>
            </p:nvSpPr>
            <p:spPr>
              <a:xfrm>
                <a:off x="11063760" y="3432497"/>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91" name="文本框 90">
                <a:extLst>
                  <a:ext uri="{FF2B5EF4-FFF2-40B4-BE49-F238E27FC236}">
                    <a16:creationId xmlns:a16="http://schemas.microsoft.com/office/drawing/2014/main" id="{C8B4FA60-9EF7-4874-99D7-34365CF755DA}"/>
                  </a:ext>
                </a:extLst>
              </p:cNvPr>
              <p:cNvSpPr txBox="1">
                <a:spLocks noRot="1" noChangeAspect="1" noMove="1" noResize="1" noEditPoints="1" noAdjustHandles="1" noChangeArrowheads="1" noChangeShapeType="1" noTextEdit="1"/>
              </p:cNvSpPr>
              <p:nvPr/>
            </p:nvSpPr>
            <p:spPr>
              <a:xfrm>
                <a:off x="11063760" y="3432497"/>
                <a:ext cx="359073" cy="276999"/>
              </a:xfrm>
              <a:prstGeom prst="rect">
                <a:avLst/>
              </a:prstGeom>
              <a:blipFill>
                <a:blip r:embed="rId12"/>
                <a:stretch>
                  <a:fillRect l="-13559" r="-1355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6009F263-FE1D-49EB-B675-C4AF0FCCCF75}"/>
                  </a:ext>
                </a:extLst>
              </p:cNvPr>
              <p:cNvSpPr txBox="1"/>
              <p:nvPr/>
            </p:nvSpPr>
            <p:spPr>
              <a:xfrm>
                <a:off x="8533722" y="3439925"/>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92" name="文本框 91">
                <a:extLst>
                  <a:ext uri="{FF2B5EF4-FFF2-40B4-BE49-F238E27FC236}">
                    <a16:creationId xmlns:a16="http://schemas.microsoft.com/office/drawing/2014/main" id="{6009F263-FE1D-49EB-B675-C4AF0FCCCF75}"/>
                  </a:ext>
                </a:extLst>
              </p:cNvPr>
              <p:cNvSpPr txBox="1">
                <a:spLocks noRot="1" noChangeAspect="1" noMove="1" noResize="1" noEditPoints="1" noAdjustHandles="1" noChangeArrowheads="1" noChangeShapeType="1" noTextEdit="1"/>
              </p:cNvSpPr>
              <p:nvPr/>
            </p:nvSpPr>
            <p:spPr>
              <a:xfrm>
                <a:off x="8533722" y="3439925"/>
                <a:ext cx="359073" cy="276999"/>
              </a:xfrm>
              <a:prstGeom prst="rect">
                <a:avLst/>
              </a:prstGeom>
              <a:blipFill>
                <a:blip r:embed="rId13"/>
                <a:stretch>
                  <a:fillRect l="-13559" r="-1355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21072FEF-F74B-403F-A97D-CC6CD54F8FA8}"/>
                  </a:ext>
                </a:extLst>
              </p:cNvPr>
              <p:cNvSpPr txBox="1"/>
              <p:nvPr/>
            </p:nvSpPr>
            <p:spPr>
              <a:xfrm>
                <a:off x="8533722" y="4461729"/>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93" name="文本框 92">
                <a:extLst>
                  <a:ext uri="{FF2B5EF4-FFF2-40B4-BE49-F238E27FC236}">
                    <a16:creationId xmlns:a16="http://schemas.microsoft.com/office/drawing/2014/main" id="{21072FEF-F74B-403F-A97D-CC6CD54F8FA8}"/>
                  </a:ext>
                </a:extLst>
              </p:cNvPr>
              <p:cNvSpPr txBox="1">
                <a:spLocks noRot="1" noChangeAspect="1" noMove="1" noResize="1" noEditPoints="1" noAdjustHandles="1" noChangeArrowheads="1" noChangeShapeType="1" noTextEdit="1"/>
              </p:cNvSpPr>
              <p:nvPr/>
            </p:nvSpPr>
            <p:spPr>
              <a:xfrm>
                <a:off x="8533722" y="4461729"/>
                <a:ext cx="359073" cy="276999"/>
              </a:xfrm>
              <a:prstGeom prst="rect">
                <a:avLst/>
              </a:prstGeom>
              <a:blipFill>
                <a:blip r:embed="rId14"/>
                <a:stretch>
                  <a:fillRect l="-13559" r="-1355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21C9D6A7-DAB3-47BA-BD03-112D2E9FC010}"/>
                  </a:ext>
                </a:extLst>
              </p:cNvPr>
              <p:cNvSpPr txBox="1"/>
              <p:nvPr/>
            </p:nvSpPr>
            <p:spPr>
              <a:xfrm>
                <a:off x="9085081" y="5527673"/>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94" name="文本框 93">
                <a:extLst>
                  <a:ext uri="{FF2B5EF4-FFF2-40B4-BE49-F238E27FC236}">
                    <a16:creationId xmlns:a16="http://schemas.microsoft.com/office/drawing/2014/main" id="{21C9D6A7-DAB3-47BA-BD03-112D2E9FC010}"/>
                  </a:ext>
                </a:extLst>
              </p:cNvPr>
              <p:cNvSpPr txBox="1">
                <a:spLocks noRot="1" noChangeAspect="1" noMove="1" noResize="1" noEditPoints="1" noAdjustHandles="1" noChangeArrowheads="1" noChangeShapeType="1" noTextEdit="1"/>
              </p:cNvSpPr>
              <p:nvPr/>
            </p:nvSpPr>
            <p:spPr>
              <a:xfrm>
                <a:off x="9085081" y="5527673"/>
                <a:ext cx="359073" cy="276999"/>
              </a:xfrm>
              <a:prstGeom prst="rect">
                <a:avLst/>
              </a:prstGeom>
              <a:blipFill>
                <a:blip r:embed="rId15"/>
                <a:stretch>
                  <a:fillRect l="-11864" r="-15254"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2CBF7CC0-14C2-4F59-8D2B-1173391F7FCE}"/>
                  </a:ext>
                </a:extLst>
              </p:cNvPr>
              <p:cNvSpPr txBox="1"/>
              <p:nvPr/>
            </p:nvSpPr>
            <p:spPr>
              <a:xfrm>
                <a:off x="10638910" y="4973009"/>
                <a:ext cx="499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−2</m:t>
                      </m:r>
                      <m:r>
                        <a:rPr lang="en-US" altLang="zh-CN" b="0" i="1" smtClean="0">
                          <a:solidFill>
                            <a:srgbClr val="FF0000"/>
                          </a:solidFill>
                          <a:latin typeface="Cambria Math" panose="02040503050406030204" pitchFamily="18" charset="0"/>
                        </a:rPr>
                        <m:t>𝑑</m:t>
                      </m:r>
                    </m:oMath>
                  </m:oMathPara>
                </a14:m>
                <a:endParaRPr lang="zh-CN" altLang="en-US" dirty="0">
                  <a:solidFill>
                    <a:srgbClr val="FF0000"/>
                  </a:solidFill>
                </a:endParaRPr>
              </a:p>
            </p:txBody>
          </p:sp>
        </mc:Choice>
        <mc:Fallback xmlns="">
          <p:sp>
            <p:nvSpPr>
              <p:cNvPr id="95" name="文本框 94">
                <a:extLst>
                  <a:ext uri="{FF2B5EF4-FFF2-40B4-BE49-F238E27FC236}">
                    <a16:creationId xmlns:a16="http://schemas.microsoft.com/office/drawing/2014/main" id="{2CBF7CC0-14C2-4F59-8D2B-1173391F7FCE}"/>
                  </a:ext>
                </a:extLst>
              </p:cNvPr>
              <p:cNvSpPr txBox="1">
                <a:spLocks noRot="1" noChangeAspect="1" noMove="1" noResize="1" noEditPoints="1" noAdjustHandles="1" noChangeArrowheads="1" noChangeShapeType="1" noTextEdit="1"/>
              </p:cNvSpPr>
              <p:nvPr/>
            </p:nvSpPr>
            <p:spPr>
              <a:xfrm>
                <a:off x="10638910" y="4973009"/>
                <a:ext cx="499432" cy="276999"/>
              </a:xfrm>
              <a:prstGeom prst="rect">
                <a:avLst/>
              </a:prstGeom>
              <a:blipFill>
                <a:blip r:embed="rId16"/>
                <a:stretch>
                  <a:fillRect l="-1220" r="-9756"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710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C223C-580E-409E-8D4C-038F8A4170D4}"/>
              </a:ext>
            </a:extLst>
          </p:cNvPr>
          <p:cNvSpPr>
            <a:spLocks noGrp="1"/>
          </p:cNvSpPr>
          <p:nvPr>
            <p:ph type="title"/>
          </p:nvPr>
        </p:nvSpPr>
        <p:spPr/>
        <p:txBody>
          <a:bodyPr/>
          <a:lstStyle/>
          <a:p>
            <a:r>
              <a:rPr lang="zh-CN" altLang="en-US" dirty="0"/>
              <a:t>二分图</a:t>
            </a:r>
          </a:p>
        </p:txBody>
      </p:sp>
      <p:sp>
        <p:nvSpPr>
          <p:cNvPr id="3" name="文本占位符 2">
            <a:extLst>
              <a:ext uri="{FF2B5EF4-FFF2-40B4-BE49-F238E27FC236}">
                <a16:creationId xmlns:a16="http://schemas.microsoft.com/office/drawing/2014/main" id="{466C8B81-3477-49D1-9B5D-4F9711AAB326}"/>
              </a:ext>
            </a:extLst>
          </p:cNvPr>
          <p:cNvSpPr>
            <a:spLocks noGrp="1"/>
          </p:cNvSpPr>
          <p:nvPr>
            <p:ph type="body" idx="1"/>
          </p:nvPr>
        </p:nvSpPr>
        <p:spPr/>
        <p:txBody>
          <a:bodyPr/>
          <a:lstStyle/>
          <a:p>
            <a:r>
              <a:rPr lang="zh-CN" altLang="en-US" dirty="0"/>
              <a:t>图论中的特殊模型</a:t>
            </a:r>
          </a:p>
        </p:txBody>
      </p:sp>
    </p:spTree>
    <p:extLst>
      <p:ext uri="{BB962C8B-B14F-4D97-AF65-F5344CB8AC3E}">
        <p14:creationId xmlns:p14="http://schemas.microsoft.com/office/powerpoint/2010/main" val="403929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526DA-54D1-405A-B39D-7409DB61EA0C}"/>
              </a:ext>
            </a:extLst>
          </p:cNvPr>
          <p:cNvSpPr>
            <a:spLocks noGrp="1"/>
          </p:cNvSpPr>
          <p:nvPr>
            <p:ph type="title"/>
          </p:nvPr>
        </p:nvSpPr>
        <p:spPr/>
        <p:txBody>
          <a:bodyPr/>
          <a:lstStyle/>
          <a:p>
            <a:r>
              <a:rPr lang="zh-CN" altLang="en-US" dirty="0"/>
              <a:t>一般图带权匹配</a:t>
            </a:r>
          </a:p>
        </p:txBody>
      </p:sp>
      <p:sp>
        <p:nvSpPr>
          <p:cNvPr id="3" name="内容占位符 2">
            <a:extLst>
              <a:ext uri="{FF2B5EF4-FFF2-40B4-BE49-F238E27FC236}">
                <a16:creationId xmlns:a16="http://schemas.microsoft.com/office/drawing/2014/main" id="{7885412A-16A3-4EDD-9633-1D829CDCBE4B}"/>
              </a:ext>
            </a:extLst>
          </p:cNvPr>
          <p:cNvSpPr>
            <a:spLocks noGrp="1"/>
          </p:cNvSpPr>
          <p:nvPr>
            <p:ph idx="1"/>
          </p:nvPr>
        </p:nvSpPr>
        <p:spPr>
          <a:xfrm>
            <a:off x="1069848" y="2121408"/>
            <a:ext cx="7073727" cy="4050792"/>
          </a:xfrm>
        </p:spPr>
        <p:txBody>
          <a:bodyPr/>
          <a:lstStyle/>
          <a:p>
            <a:r>
              <a:rPr lang="zh-CN" altLang="en-US" sz="2200" dirty="0">
                <a:latin typeface="等线" panose="02010600030101010101" pitchFamily="2" charset="-122"/>
                <a:ea typeface="等线" panose="02010600030101010101" pitchFamily="2" charset="-122"/>
              </a:rPr>
              <a:t>比如，对于刚才的匹配，我们应该怎样调整顶标？</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我们发现，对于那个孤立的偶点上面的紫色边，它在两次匹配中都不出现，那么实际上它是不影响本次匹配的。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我们调整的时候，就可以将去掉的边设为这个。</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对于其它没有匹配上点的奇环，匹配边不变，那么你就可以换掉任何一条非匹配边。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为了方便，你就可以去掉那条虚边。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那么我们就处理了奇环的的情况。</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那么，这就是一般图最大权匹配算法</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带花树的核心。</a:t>
            </a:r>
          </a:p>
          <a:p>
            <a:endParaRPr lang="zh-CN" altLang="en-US" dirty="0"/>
          </a:p>
        </p:txBody>
      </p:sp>
      <p:sp>
        <p:nvSpPr>
          <p:cNvPr id="24" name="矩形 23">
            <a:extLst>
              <a:ext uri="{FF2B5EF4-FFF2-40B4-BE49-F238E27FC236}">
                <a16:creationId xmlns:a16="http://schemas.microsoft.com/office/drawing/2014/main" id="{E6BDEFE5-D425-4FBE-B6CF-F612F895404B}"/>
              </a:ext>
            </a:extLst>
          </p:cNvPr>
          <p:cNvSpPr/>
          <p:nvPr/>
        </p:nvSpPr>
        <p:spPr>
          <a:xfrm rot="17918457">
            <a:off x="9260187" y="4633609"/>
            <a:ext cx="2661891" cy="743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35E60571-86A8-43F9-A732-469D1DEE04BA}"/>
                  </a:ext>
                </a:extLst>
              </p:cNvPr>
              <p:cNvSpPr/>
              <p:nvPr/>
            </p:nvSpPr>
            <p:spPr>
              <a:xfrm>
                <a:off x="9741557" y="2045414"/>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26" name="椭圆 25">
                <a:extLst>
                  <a:ext uri="{FF2B5EF4-FFF2-40B4-BE49-F238E27FC236}">
                    <a16:creationId xmlns:a16="http://schemas.microsoft.com/office/drawing/2014/main" id="{35E60571-86A8-43F9-A732-469D1DEE04BA}"/>
                  </a:ext>
                </a:extLst>
              </p:cNvPr>
              <p:cNvSpPr>
                <a:spLocks noRot="1" noChangeAspect="1" noMove="1" noResize="1" noEditPoints="1" noAdjustHandles="1" noChangeArrowheads="1" noChangeShapeType="1" noTextEdit="1"/>
              </p:cNvSpPr>
              <p:nvPr/>
            </p:nvSpPr>
            <p:spPr>
              <a:xfrm>
                <a:off x="9741557" y="2045414"/>
                <a:ext cx="506027" cy="506027"/>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9DCE5939-9DFE-4F8C-AA22-33E085955312}"/>
                  </a:ext>
                </a:extLst>
              </p:cNvPr>
              <p:cNvSpPr/>
              <p:nvPr/>
            </p:nvSpPr>
            <p:spPr>
              <a:xfrm>
                <a:off x="8649603"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m:oMathPara>
                </a14:m>
                <a:endParaRPr lang="zh-CN" altLang="en-US" dirty="0"/>
              </a:p>
            </p:txBody>
          </p:sp>
        </mc:Choice>
        <mc:Fallback xmlns="">
          <p:sp>
            <p:nvSpPr>
              <p:cNvPr id="27" name="椭圆 26">
                <a:extLst>
                  <a:ext uri="{FF2B5EF4-FFF2-40B4-BE49-F238E27FC236}">
                    <a16:creationId xmlns:a16="http://schemas.microsoft.com/office/drawing/2014/main" id="{9DCE5939-9DFE-4F8C-AA22-33E085955312}"/>
                  </a:ext>
                </a:extLst>
              </p:cNvPr>
              <p:cNvSpPr>
                <a:spLocks noRot="1" noChangeAspect="1" noMove="1" noResize="1" noEditPoints="1" noAdjustHandles="1" noChangeArrowheads="1" noChangeShapeType="1" noTextEdit="1"/>
              </p:cNvSpPr>
              <p:nvPr/>
            </p:nvSpPr>
            <p:spPr>
              <a:xfrm>
                <a:off x="8649603" y="2804455"/>
                <a:ext cx="506027" cy="506027"/>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F8B1EE36-070E-4751-8AF8-C9774544D837}"/>
                  </a:ext>
                </a:extLst>
              </p:cNvPr>
              <p:cNvSpPr/>
              <p:nvPr/>
            </p:nvSpPr>
            <p:spPr>
              <a:xfrm>
                <a:off x="10797999" y="2804455"/>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28" name="椭圆 27">
                <a:extLst>
                  <a:ext uri="{FF2B5EF4-FFF2-40B4-BE49-F238E27FC236}">
                    <a16:creationId xmlns:a16="http://schemas.microsoft.com/office/drawing/2014/main" id="{F8B1EE36-070E-4751-8AF8-C9774544D837}"/>
                  </a:ext>
                </a:extLst>
              </p:cNvPr>
              <p:cNvSpPr>
                <a:spLocks noRot="1" noChangeAspect="1" noMove="1" noResize="1" noEditPoints="1" noAdjustHandles="1" noChangeArrowheads="1" noChangeShapeType="1" noTextEdit="1"/>
              </p:cNvSpPr>
              <p:nvPr/>
            </p:nvSpPr>
            <p:spPr>
              <a:xfrm>
                <a:off x="10797999" y="2804455"/>
                <a:ext cx="506027" cy="506027"/>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B1423191-9D39-4815-B65D-306BBBD63927}"/>
                  </a:ext>
                </a:extLst>
              </p:cNvPr>
              <p:cNvSpPr/>
              <p:nvPr/>
            </p:nvSpPr>
            <p:spPr>
              <a:xfrm>
                <a:off x="8649603"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m:oMathPara>
                </a14:m>
                <a:endParaRPr lang="zh-CN" altLang="en-US" dirty="0"/>
              </a:p>
            </p:txBody>
          </p:sp>
        </mc:Choice>
        <mc:Fallback xmlns="">
          <p:sp>
            <p:nvSpPr>
              <p:cNvPr id="29" name="椭圆 28">
                <a:extLst>
                  <a:ext uri="{FF2B5EF4-FFF2-40B4-BE49-F238E27FC236}">
                    <a16:creationId xmlns:a16="http://schemas.microsoft.com/office/drawing/2014/main" id="{B1423191-9D39-4815-B65D-306BBBD63927}"/>
                  </a:ext>
                </a:extLst>
              </p:cNvPr>
              <p:cNvSpPr>
                <a:spLocks noRot="1" noChangeAspect="1" noMove="1" noResize="1" noEditPoints="1" noAdjustHandles="1" noChangeArrowheads="1" noChangeShapeType="1" noTextEdit="1"/>
              </p:cNvSpPr>
              <p:nvPr/>
            </p:nvSpPr>
            <p:spPr>
              <a:xfrm>
                <a:off x="8649603" y="3831513"/>
                <a:ext cx="506027" cy="506027"/>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B9ECC667-D9F9-41D5-96E8-92481C624AFC}"/>
                  </a:ext>
                </a:extLst>
              </p:cNvPr>
              <p:cNvSpPr/>
              <p:nvPr/>
            </p:nvSpPr>
            <p:spPr>
              <a:xfrm>
                <a:off x="10797999" y="383151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30" name="椭圆 29">
                <a:extLst>
                  <a:ext uri="{FF2B5EF4-FFF2-40B4-BE49-F238E27FC236}">
                    <a16:creationId xmlns:a16="http://schemas.microsoft.com/office/drawing/2014/main" id="{B9ECC667-D9F9-41D5-96E8-92481C624AFC}"/>
                  </a:ext>
                </a:extLst>
              </p:cNvPr>
              <p:cNvSpPr>
                <a:spLocks noRot="1" noChangeAspect="1" noMove="1" noResize="1" noEditPoints="1" noAdjustHandles="1" noChangeArrowheads="1" noChangeShapeType="1" noTextEdit="1"/>
              </p:cNvSpPr>
              <p:nvPr/>
            </p:nvSpPr>
            <p:spPr>
              <a:xfrm>
                <a:off x="10797999" y="3831513"/>
                <a:ext cx="506027" cy="50602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FE675AB9-D2D1-4B96-B1B3-9C76BA0321F6}"/>
                  </a:ext>
                </a:extLst>
              </p:cNvPr>
              <p:cNvSpPr/>
              <p:nvPr/>
            </p:nvSpPr>
            <p:spPr>
              <a:xfrm>
                <a:off x="8649603" y="4858571"/>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m:oMathPara>
                </a14:m>
                <a:endParaRPr lang="zh-CN" altLang="en-US" dirty="0"/>
              </a:p>
            </p:txBody>
          </p:sp>
        </mc:Choice>
        <mc:Fallback xmlns="">
          <p:sp>
            <p:nvSpPr>
              <p:cNvPr id="31" name="椭圆 30">
                <a:extLst>
                  <a:ext uri="{FF2B5EF4-FFF2-40B4-BE49-F238E27FC236}">
                    <a16:creationId xmlns:a16="http://schemas.microsoft.com/office/drawing/2014/main" id="{FE675AB9-D2D1-4B96-B1B3-9C76BA0321F6}"/>
                  </a:ext>
                </a:extLst>
              </p:cNvPr>
              <p:cNvSpPr>
                <a:spLocks noRot="1" noChangeAspect="1" noMove="1" noResize="1" noEditPoints="1" noAdjustHandles="1" noChangeArrowheads="1" noChangeShapeType="1" noTextEdit="1"/>
              </p:cNvSpPr>
              <p:nvPr/>
            </p:nvSpPr>
            <p:spPr>
              <a:xfrm>
                <a:off x="8649603" y="4858571"/>
                <a:ext cx="506027" cy="506027"/>
              </a:xfrm>
              <a:prstGeom prst="ellipse">
                <a:avLst/>
              </a:prstGeom>
              <a:blipFill>
                <a:blip r:embed="rId7"/>
                <a:stretch>
                  <a:fillRect/>
                </a:stretch>
              </a:blipFill>
            </p:spPr>
            <p:txBody>
              <a:bodyPr/>
              <a:lstStyle/>
              <a:p>
                <a:r>
                  <a:rPr lang="zh-CN" altLang="en-US">
                    <a:noFill/>
                  </a:rPr>
                  <a:t> </a:t>
                </a:r>
              </a:p>
            </p:txBody>
          </p:sp>
        </mc:Fallback>
      </mc:AlternateContent>
      <p:cxnSp>
        <p:nvCxnSpPr>
          <p:cNvPr id="32" name="直接连接符 31">
            <a:extLst>
              <a:ext uri="{FF2B5EF4-FFF2-40B4-BE49-F238E27FC236}">
                <a16:creationId xmlns:a16="http://schemas.microsoft.com/office/drawing/2014/main" id="{30F12B4A-51DB-47DA-BCE4-CE3FE4B6A63D}"/>
              </a:ext>
            </a:extLst>
          </p:cNvPr>
          <p:cNvCxnSpPr>
            <a:stCxn id="26" idx="3"/>
            <a:endCxn id="27" idx="7"/>
          </p:cNvCxnSpPr>
          <p:nvPr/>
        </p:nvCxnSpPr>
        <p:spPr>
          <a:xfrm flipH="1">
            <a:off x="9081524" y="2477335"/>
            <a:ext cx="734139"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D9B3308-6CC2-4C57-A004-D0BB491F773E}"/>
              </a:ext>
            </a:extLst>
          </p:cNvPr>
          <p:cNvCxnSpPr>
            <a:stCxn id="26" idx="5"/>
            <a:endCxn id="28" idx="1"/>
          </p:cNvCxnSpPr>
          <p:nvPr/>
        </p:nvCxnSpPr>
        <p:spPr>
          <a:xfrm>
            <a:off x="10173478" y="2477335"/>
            <a:ext cx="698627" cy="40122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435EC1F-1523-4B0A-AFA0-14B25853F4D6}"/>
              </a:ext>
            </a:extLst>
          </p:cNvPr>
          <p:cNvCxnSpPr>
            <a:cxnSpLocks/>
            <a:stCxn id="27" idx="4"/>
            <a:endCxn id="29" idx="0"/>
          </p:cNvCxnSpPr>
          <p:nvPr/>
        </p:nvCxnSpPr>
        <p:spPr>
          <a:xfrm>
            <a:off x="8902617"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49AF48-273B-446A-B95E-74D9DDC17F7C}"/>
              </a:ext>
            </a:extLst>
          </p:cNvPr>
          <p:cNvCxnSpPr>
            <a:stCxn id="28" idx="4"/>
            <a:endCxn id="30" idx="0"/>
          </p:cNvCxnSpPr>
          <p:nvPr/>
        </p:nvCxnSpPr>
        <p:spPr>
          <a:xfrm>
            <a:off x="11051013" y="3310482"/>
            <a:ext cx="0" cy="52103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214250C-661B-4096-A3CC-738E6472BC79}"/>
              </a:ext>
            </a:extLst>
          </p:cNvPr>
          <p:cNvCxnSpPr>
            <a:cxnSpLocks/>
            <a:stCxn id="29" idx="4"/>
            <a:endCxn id="31" idx="0"/>
          </p:cNvCxnSpPr>
          <p:nvPr/>
        </p:nvCxnSpPr>
        <p:spPr>
          <a:xfrm>
            <a:off x="8902617" y="4337540"/>
            <a:ext cx="0" cy="5210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5CE197C-9F5F-4C5D-8337-B48C63B7F7EC}"/>
              </a:ext>
            </a:extLst>
          </p:cNvPr>
          <p:cNvCxnSpPr>
            <a:cxnSpLocks/>
            <a:stCxn id="38" idx="7"/>
            <a:endCxn id="30" idx="4"/>
          </p:cNvCxnSpPr>
          <p:nvPr/>
        </p:nvCxnSpPr>
        <p:spPr>
          <a:xfrm flipV="1">
            <a:off x="10247584" y="4337540"/>
            <a:ext cx="803429" cy="140273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56F8F69B-0243-400C-9C58-3235B3283A76}"/>
                  </a:ext>
                </a:extLst>
              </p:cNvPr>
              <p:cNvSpPr/>
              <p:nvPr/>
            </p:nvSpPr>
            <p:spPr>
              <a:xfrm>
                <a:off x="9815663" y="5666173"/>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en-US" dirty="0"/>
              </a:p>
            </p:txBody>
          </p:sp>
        </mc:Choice>
        <mc:Fallback xmlns="">
          <p:sp>
            <p:nvSpPr>
              <p:cNvPr id="38" name="椭圆 37">
                <a:extLst>
                  <a:ext uri="{FF2B5EF4-FFF2-40B4-BE49-F238E27FC236}">
                    <a16:creationId xmlns:a16="http://schemas.microsoft.com/office/drawing/2014/main" id="{56F8F69B-0243-400C-9C58-3235B3283A76}"/>
                  </a:ext>
                </a:extLst>
              </p:cNvPr>
              <p:cNvSpPr>
                <a:spLocks noRot="1" noChangeAspect="1" noMove="1" noResize="1" noEditPoints="1" noAdjustHandles="1" noChangeArrowheads="1" noChangeShapeType="1" noTextEdit="1"/>
              </p:cNvSpPr>
              <p:nvPr/>
            </p:nvSpPr>
            <p:spPr>
              <a:xfrm>
                <a:off x="9815663" y="5666173"/>
                <a:ext cx="506027" cy="506027"/>
              </a:xfrm>
              <a:prstGeom prst="ellipse">
                <a:avLst/>
              </a:prstGeom>
              <a:blipFill>
                <a:blip r:embed="rId8"/>
                <a:stretch>
                  <a:fillRect/>
                </a:stretch>
              </a:blipFill>
            </p:spPr>
            <p:txBody>
              <a:bodyPr/>
              <a:lstStyle/>
              <a:p>
                <a:r>
                  <a:rPr lang="zh-CN" altLang="en-US">
                    <a:noFill/>
                  </a:rPr>
                  <a:t> </a:t>
                </a:r>
              </a:p>
            </p:txBody>
          </p:sp>
        </mc:Fallback>
      </mc:AlternateContent>
      <p:cxnSp>
        <p:nvCxnSpPr>
          <p:cNvPr id="39" name="直接连接符 38">
            <a:extLst>
              <a:ext uri="{FF2B5EF4-FFF2-40B4-BE49-F238E27FC236}">
                <a16:creationId xmlns:a16="http://schemas.microsoft.com/office/drawing/2014/main" id="{140BB5E5-F2EA-435C-9FD1-B3B1B7AD8F19}"/>
              </a:ext>
            </a:extLst>
          </p:cNvPr>
          <p:cNvCxnSpPr>
            <a:cxnSpLocks/>
            <a:stCxn id="31" idx="5"/>
            <a:endCxn id="38" idx="2"/>
          </p:cNvCxnSpPr>
          <p:nvPr/>
        </p:nvCxnSpPr>
        <p:spPr>
          <a:xfrm>
            <a:off x="9081524" y="5290492"/>
            <a:ext cx="734139" cy="62869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0" name="箭头: 右 39">
            <a:extLst>
              <a:ext uri="{FF2B5EF4-FFF2-40B4-BE49-F238E27FC236}">
                <a16:creationId xmlns:a16="http://schemas.microsoft.com/office/drawing/2014/main" id="{3F297344-D195-49CD-86A1-B52E1AF6A1DB}"/>
              </a:ext>
            </a:extLst>
          </p:cNvPr>
          <p:cNvSpPr/>
          <p:nvPr/>
        </p:nvSpPr>
        <p:spPr>
          <a:xfrm>
            <a:off x="8291788" y="5029200"/>
            <a:ext cx="340392" cy="186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F692663-3E0E-46B6-9A16-7B750B844B66}"/>
              </a:ext>
            </a:extLst>
          </p:cNvPr>
          <p:cNvSpPr/>
          <p:nvPr/>
        </p:nvSpPr>
        <p:spPr>
          <a:xfrm>
            <a:off x="8558074" y="2677948"/>
            <a:ext cx="698620" cy="17520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F67B1D4D-6040-4509-9B83-AFF7A9B65DC9}"/>
              </a:ext>
            </a:extLst>
          </p:cNvPr>
          <p:cNvSpPr/>
          <p:nvPr/>
        </p:nvSpPr>
        <p:spPr>
          <a:xfrm rot="2114557">
            <a:off x="9550316" y="2325196"/>
            <a:ext cx="1978484" cy="704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hlinkClick r:id="rId9" action="ppaction://hlinksldjump"/>
            <a:extLst>
              <a:ext uri="{FF2B5EF4-FFF2-40B4-BE49-F238E27FC236}">
                <a16:creationId xmlns:a16="http://schemas.microsoft.com/office/drawing/2014/main" id="{7ABF8556-A358-400E-8C00-DC4878A995F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7E1DF21B-B7DF-4B83-97F4-7274853D813D}"/>
                  </a:ext>
                </a:extLst>
              </p:cNvPr>
              <p:cNvSpPr txBox="1"/>
              <p:nvPr/>
            </p:nvSpPr>
            <p:spPr>
              <a:xfrm>
                <a:off x="9130099" y="2400310"/>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45" name="文本框 44">
                <a:extLst>
                  <a:ext uri="{FF2B5EF4-FFF2-40B4-BE49-F238E27FC236}">
                    <a16:creationId xmlns:a16="http://schemas.microsoft.com/office/drawing/2014/main" id="{7E1DF21B-B7DF-4B83-97F4-7274853D813D}"/>
                  </a:ext>
                </a:extLst>
              </p:cNvPr>
              <p:cNvSpPr txBox="1">
                <a:spLocks noRot="1" noChangeAspect="1" noMove="1" noResize="1" noEditPoints="1" noAdjustHandles="1" noChangeArrowheads="1" noChangeShapeType="1" noTextEdit="1"/>
              </p:cNvSpPr>
              <p:nvPr/>
            </p:nvSpPr>
            <p:spPr>
              <a:xfrm>
                <a:off x="9130099" y="2400310"/>
                <a:ext cx="359073" cy="276999"/>
              </a:xfrm>
              <a:prstGeom prst="rect">
                <a:avLst/>
              </a:prstGeom>
              <a:blipFill>
                <a:blip r:embed="rId10"/>
                <a:stretch>
                  <a:fillRect l="-13559" r="-1355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22ACD07-343A-4606-9656-CEC5B7E930AD}"/>
                  </a:ext>
                </a:extLst>
              </p:cNvPr>
              <p:cNvSpPr txBox="1"/>
              <p:nvPr/>
            </p:nvSpPr>
            <p:spPr>
              <a:xfrm>
                <a:off x="10442996" y="2400310"/>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46" name="文本框 45">
                <a:extLst>
                  <a:ext uri="{FF2B5EF4-FFF2-40B4-BE49-F238E27FC236}">
                    <a16:creationId xmlns:a16="http://schemas.microsoft.com/office/drawing/2014/main" id="{D22ACD07-343A-4606-9656-CEC5B7E930AD}"/>
                  </a:ext>
                </a:extLst>
              </p:cNvPr>
              <p:cNvSpPr txBox="1">
                <a:spLocks noRot="1" noChangeAspect="1" noMove="1" noResize="1" noEditPoints="1" noAdjustHandles="1" noChangeArrowheads="1" noChangeShapeType="1" noTextEdit="1"/>
              </p:cNvSpPr>
              <p:nvPr/>
            </p:nvSpPr>
            <p:spPr>
              <a:xfrm>
                <a:off x="10442996" y="2400310"/>
                <a:ext cx="359073" cy="276999"/>
              </a:xfrm>
              <a:prstGeom prst="rect">
                <a:avLst/>
              </a:prstGeom>
              <a:blipFill>
                <a:blip r:embed="rId11"/>
                <a:stretch>
                  <a:fillRect l="-11864" r="-15254"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EC9DFAEB-A4B7-4603-B3FC-86856A48AFA2}"/>
                  </a:ext>
                </a:extLst>
              </p:cNvPr>
              <p:cNvSpPr txBox="1"/>
              <p:nvPr/>
            </p:nvSpPr>
            <p:spPr>
              <a:xfrm>
                <a:off x="11044377" y="3431391"/>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47" name="文本框 46">
                <a:extLst>
                  <a:ext uri="{FF2B5EF4-FFF2-40B4-BE49-F238E27FC236}">
                    <a16:creationId xmlns:a16="http://schemas.microsoft.com/office/drawing/2014/main" id="{EC9DFAEB-A4B7-4603-B3FC-86856A48AFA2}"/>
                  </a:ext>
                </a:extLst>
              </p:cNvPr>
              <p:cNvSpPr txBox="1">
                <a:spLocks noRot="1" noChangeAspect="1" noMove="1" noResize="1" noEditPoints="1" noAdjustHandles="1" noChangeArrowheads="1" noChangeShapeType="1" noTextEdit="1"/>
              </p:cNvSpPr>
              <p:nvPr/>
            </p:nvSpPr>
            <p:spPr>
              <a:xfrm>
                <a:off x="11044377" y="3431391"/>
                <a:ext cx="359073" cy="276999"/>
              </a:xfrm>
              <a:prstGeom prst="rect">
                <a:avLst/>
              </a:prstGeom>
              <a:blipFill>
                <a:blip r:embed="rId12"/>
                <a:stretch>
                  <a:fillRect l="-13559" r="-1355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4940306A-F98D-4484-BFF3-17C635B7903B}"/>
                  </a:ext>
                </a:extLst>
              </p:cNvPr>
              <p:cNvSpPr txBox="1"/>
              <p:nvPr/>
            </p:nvSpPr>
            <p:spPr>
              <a:xfrm>
                <a:off x="8540227" y="3431391"/>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48" name="文本框 47">
                <a:extLst>
                  <a:ext uri="{FF2B5EF4-FFF2-40B4-BE49-F238E27FC236}">
                    <a16:creationId xmlns:a16="http://schemas.microsoft.com/office/drawing/2014/main" id="{4940306A-F98D-4484-BFF3-17C635B7903B}"/>
                  </a:ext>
                </a:extLst>
              </p:cNvPr>
              <p:cNvSpPr txBox="1">
                <a:spLocks noRot="1" noChangeAspect="1" noMove="1" noResize="1" noEditPoints="1" noAdjustHandles="1" noChangeArrowheads="1" noChangeShapeType="1" noTextEdit="1"/>
              </p:cNvSpPr>
              <p:nvPr/>
            </p:nvSpPr>
            <p:spPr>
              <a:xfrm>
                <a:off x="8540227" y="3431391"/>
                <a:ext cx="359073" cy="276999"/>
              </a:xfrm>
              <a:prstGeom prst="rect">
                <a:avLst/>
              </a:prstGeom>
              <a:blipFill>
                <a:blip r:embed="rId13"/>
                <a:stretch>
                  <a:fillRect l="-13559" r="-1355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598DC8D8-028E-4315-9A0A-746B8F343957}"/>
                  </a:ext>
                </a:extLst>
              </p:cNvPr>
              <p:cNvSpPr txBox="1"/>
              <p:nvPr/>
            </p:nvSpPr>
            <p:spPr>
              <a:xfrm>
                <a:off x="10616882" y="4995720"/>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49" name="文本框 48">
                <a:extLst>
                  <a:ext uri="{FF2B5EF4-FFF2-40B4-BE49-F238E27FC236}">
                    <a16:creationId xmlns:a16="http://schemas.microsoft.com/office/drawing/2014/main" id="{598DC8D8-028E-4315-9A0A-746B8F343957}"/>
                  </a:ext>
                </a:extLst>
              </p:cNvPr>
              <p:cNvSpPr txBox="1">
                <a:spLocks noRot="1" noChangeAspect="1" noMove="1" noResize="1" noEditPoints="1" noAdjustHandles="1" noChangeArrowheads="1" noChangeShapeType="1" noTextEdit="1"/>
              </p:cNvSpPr>
              <p:nvPr/>
            </p:nvSpPr>
            <p:spPr>
              <a:xfrm>
                <a:off x="10616882" y="4995720"/>
                <a:ext cx="359073" cy="276999"/>
              </a:xfrm>
              <a:prstGeom prst="rect">
                <a:avLst/>
              </a:prstGeom>
              <a:blipFill>
                <a:blip r:embed="rId14"/>
                <a:stretch>
                  <a:fillRect l="-13559" r="-1355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1B11BA34-083A-466A-AC58-FA5120E7FE26}"/>
                  </a:ext>
                </a:extLst>
              </p:cNvPr>
              <p:cNvSpPr txBox="1"/>
              <p:nvPr/>
            </p:nvSpPr>
            <p:spPr>
              <a:xfrm>
                <a:off x="9089520" y="5527970"/>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50" name="文本框 49">
                <a:extLst>
                  <a:ext uri="{FF2B5EF4-FFF2-40B4-BE49-F238E27FC236}">
                    <a16:creationId xmlns:a16="http://schemas.microsoft.com/office/drawing/2014/main" id="{1B11BA34-083A-466A-AC58-FA5120E7FE26}"/>
                  </a:ext>
                </a:extLst>
              </p:cNvPr>
              <p:cNvSpPr txBox="1">
                <a:spLocks noRot="1" noChangeAspect="1" noMove="1" noResize="1" noEditPoints="1" noAdjustHandles="1" noChangeArrowheads="1" noChangeShapeType="1" noTextEdit="1"/>
              </p:cNvSpPr>
              <p:nvPr/>
            </p:nvSpPr>
            <p:spPr>
              <a:xfrm>
                <a:off x="9089520" y="5527970"/>
                <a:ext cx="359073" cy="276999"/>
              </a:xfrm>
              <a:prstGeom prst="rect">
                <a:avLst/>
              </a:prstGeom>
              <a:blipFill>
                <a:blip r:embed="rId15"/>
                <a:stretch>
                  <a:fillRect l="-11864" r="-15254"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7C3F826F-9DA5-4510-ABFF-C104B10CEF65}"/>
                  </a:ext>
                </a:extLst>
              </p:cNvPr>
              <p:cNvSpPr txBox="1"/>
              <p:nvPr/>
            </p:nvSpPr>
            <p:spPr>
              <a:xfrm>
                <a:off x="8408714" y="4505764"/>
                <a:ext cx="499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−2</m:t>
                      </m:r>
                      <m:r>
                        <a:rPr lang="en-US" altLang="zh-CN" b="0" i="1" smtClean="0">
                          <a:solidFill>
                            <a:srgbClr val="FF0000"/>
                          </a:solidFill>
                          <a:latin typeface="Cambria Math" panose="02040503050406030204" pitchFamily="18" charset="0"/>
                        </a:rPr>
                        <m:t>𝑑</m:t>
                      </m:r>
                    </m:oMath>
                  </m:oMathPara>
                </a14:m>
                <a:endParaRPr lang="zh-CN" altLang="en-US" dirty="0">
                  <a:solidFill>
                    <a:srgbClr val="FF0000"/>
                  </a:solidFill>
                </a:endParaRPr>
              </a:p>
            </p:txBody>
          </p:sp>
        </mc:Choice>
        <mc:Fallback xmlns="">
          <p:sp>
            <p:nvSpPr>
              <p:cNvPr id="51" name="文本框 50">
                <a:extLst>
                  <a:ext uri="{FF2B5EF4-FFF2-40B4-BE49-F238E27FC236}">
                    <a16:creationId xmlns:a16="http://schemas.microsoft.com/office/drawing/2014/main" id="{7C3F826F-9DA5-4510-ABFF-C104B10CEF65}"/>
                  </a:ext>
                </a:extLst>
              </p:cNvPr>
              <p:cNvSpPr txBox="1">
                <a:spLocks noRot="1" noChangeAspect="1" noMove="1" noResize="1" noEditPoints="1" noAdjustHandles="1" noChangeArrowheads="1" noChangeShapeType="1" noTextEdit="1"/>
              </p:cNvSpPr>
              <p:nvPr/>
            </p:nvSpPr>
            <p:spPr>
              <a:xfrm>
                <a:off x="8408714" y="4505764"/>
                <a:ext cx="499432" cy="276999"/>
              </a:xfrm>
              <a:prstGeom prst="rect">
                <a:avLst/>
              </a:prstGeom>
              <a:blipFill>
                <a:blip r:embed="rId16"/>
                <a:stretch>
                  <a:fillRect l="-1220" r="-9756" b="-8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289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xEl>
                                              <p:pRg st="0" end="0"/>
                                            </p:txEl>
                                          </p:spTgt>
                                        </p:tgtEl>
                                        <p:attrNameLst>
                                          <p:attrName>style.visibility</p:attrName>
                                        </p:attrNameLst>
                                      </p:cBhvr>
                                      <p:to>
                                        <p:strVal val="visible"/>
                                      </p:to>
                                    </p:set>
                                    <p:animEffect transition="in" filter="fade">
                                      <p:cBhvr>
                                        <p:cTn id="22" dur="500"/>
                                        <p:tgtEl>
                                          <p:spTgt spid="38">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xEl>
                                              <p:pRg st="0" end="0"/>
                                            </p:txEl>
                                          </p:spTgt>
                                        </p:tgtEl>
                                        <p:attrNameLst>
                                          <p:attrName>style.visibility</p:attrName>
                                        </p:attrNameLst>
                                      </p:cBhvr>
                                      <p:to>
                                        <p:strVal val="visible"/>
                                      </p:to>
                                    </p:set>
                                    <p:animEffect transition="in" filter="fade">
                                      <p:cBhvr>
                                        <p:cTn id="25" dur="500"/>
                                        <p:tgtEl>
                                          <p:spTgt spid="30">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Effect transition="in" filter="fade">
                                      <p:cBhvr>
                                        <p:cTn id="28" dur="500"/>
                                        <p:tgtEl>
                                          <p:spTgt spid="26">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fade">
                                      <p:cBhvr>
                                        <p:cTn id="31" dur="500"/>
                                        <p:tgtEl>
                                          <p:spTgt spid="27">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animEffect transition="in" filter="fade">
                                      <p:cBhvr>
                                        <p:cTn id="34" dur="500"/>
                                        <p:tgtEl>
                                          <p:spTgt spid="28">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fade">
                                      <p:cBhvr>
                                        <p:cTn id="40" dur="500"/>
                                        <p:tgtEl>
                                          <p:spTgt spid="31">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animEffect transition="in" filter="fade">
                                      <p:cBhvr>
                                        <p:cTn id="66" dur="500"/>
                                        <p:tgtEl>
                                          <p:spTgt spid="3">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fade">
                                      <p:cBhvr>
                                        <p:cTn id="71" dur="500"/>
                                        <p:tgtEl>
                                          <p:spTgt spid="3">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5" end="5"/>
                                            </p:txEl>
                                          </p:spTgt>
                                        </p:tgtEl>
                                        <p:attrNameLst>
                                          <p:attrName>style.visibility</p:attrName>
                                        </p:attrNameLst>
                                      </p:cBhvr>
                                      <p:to>
                                        <p:strVal val="visible"/>
                                      </p:to>
                                    </p:set>
                                    <p:animEffect transition="in" filter="fade">
                                      <p:cBhvr>
                                        <p:cTn id="76" dur="500"/>
                                        <p:tgtEl>
                                          <p:spTgt spid="3">
                                            <p:txEl>
                                              <p:pRg st="5" end="5"/>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6" end="6"/>
                                            </p:txEl>
                                          </p:spTgt>
                                        </p:tgtEl>
                                        <p:attrNameLst>
                                          <p:attrName>style.visibility</p:attrName>
                                        </p:attrNameLst>
                                      </p:cBhvr>
                                      <p:to>
                                        <p:strVal val="visible"/>
                                      </p:to>
                                    </p:set>
                                    <p:animEffect transition="in" filter="fade">
                                      <p:cBhvr>
                                        <p:cTn id="8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9C556-A558-4380-B751-1057BEBBE60C}"/>
              </a:ext>
            </a:extLst>
          </p:cNvPr>
          <p:cNvSpPr>
            <a:spLocks noGrp="1"/>
          </p:cNvSpPr>
          <p:nvPr>
            <p:ph type="title"/>
          </p:nvPr>
        </p:nvSpPr>
        <p:spPr/>
        <p:txBody>
          <a:bodyPr/>
          <a:lstStyle/>
          <a:p>
            <a:r>
              <a:rPr lang="zh-CN" altLang="en-US" dirty="0"/>
              <a:t>带花树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FF2EA6-C2BA-432C-BA1B-0BC6B073BC30}"/>
                  </a:ext>
                </a:extLst>
              </p:cNvPr>
              <p:cNvSpPr>
                <a:spLocks noGrp="1"/>
              </p:cNvSpPr>
              <p:nvPr>
                <p:ph idx="1"/>
              </p:nvPr>
            </p:nvSpPr>
            <p:spPr/>
            <p:txBody>
              <a:bodyPr>
                <a:normAutofit lnSpcReduction="10000"/>
              </a:bodyPr>
              <a:lstStyle/>
              <a:p>
                <a:r>
                  <a:rPr lang="zh-CN" altLang="en-US" sz="2200" dirty="0">
                    <a:latin typeface="等线" panose="02010600030101010101" pitchFamily="2" charset="-122"/>
                    <a:ea typeface="等线" panose="02010600030101010101" pitchFamily="2" charset="-122"/>
                  </a:rPr>
                  <a:t>没错，还是叫带花树，其算法过程如下：</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对每个点设置顶标，初始为</a:t>
                </a:r>
                <a14:m>
                  <m:oMath xmlns:m="http://schemas.openxmlformats.org/officeDocument/2006/math">
                    <m:r>
                      <a:rPr lang="en-US" altLang="zh-CN" sz="2200" dirty="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对于每个未匹配的点，将顶标设为周围边权最大值，在相等子图上进行一般图匹配。</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3.</a:t>
                </a:r>
                <a:r>
                  <a:rPr lang="zh-CN" altLang="en-US" sz="2200" dirty="0">
                    <a:latin typeface="等线" panose="02010600030101010101" pitchFamily="2" charset="-122"/>
                    <a:ea typeface="等线" panose="02010600030101010101" pitchFamily="2" charset="-122"/>
                  </a:rPr>
                  <a:t>如果找到匹配，调整所有奇环上点的顶标，算法结束；否则找到主动增广的点向未出现在增广过程中的点边权和两端顶标和的最小值，将增广中所有主动寻找匹配的点顶标减少这个值，增广中的其它点加上这个值，对奇环记录减少多少值。</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个点，每个点增广过程中要修改</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次顶标，每次寻找匹配是</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2</m:t>
                            </m:r>
                          </m:sup>
                        </m:sSup>
                      </m:e>
                    </m:d>
                  </m:oMath>
                </a14:m>
                <a:r>
                  <a:rPr lang="zh-CN" altLang="en-US" sz="2200" dirty="0">
                    <a:latin typeface="等线" panose="02010600030101010101" pitchFamily="2" charset="-122"/>
                    <a:ea typeface="等线" panose="02010600030101010101" pitchFamily="2" charset="-122"/>
                  </a:rPr>
                  <a:t>的，总时间复杂度是</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4</m:t>
                            </m:r>
                          </m:sup>
                        </m:sSup>
                      </m:e>
                    </m:d>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运用二分图最大权匹配类似的做法，可以优化为</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3</m:t>
                            </m:r>
                          </m:sup>
                        </m:sSup>
                      </m:e>
                    </m:d>
                    <m:r>
                      <a:rPr lang="en-US" altLang="zh-CN" sz="2200">
                        <a:latin typeface="Cambria Math" panose="02040503050406030204" pitchFamily="18" charset="0"/>
                        <a:ea typeface="等线" panose="02010600030101010101" pitchFamily="2" charset="-122"/>
                      </a:rPr>
                      <m:t> </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FFFF2EA6-C2BA-432C-BA1B-0BC6B073BC30}"/>
                  </a:ext>
                </a:extLst>
              </p:cNvPr>
              <p:cNvSpPr>
                <a:spLocks noGrp="1" noRot="1" noChangeAspect="1" noMove="1" noResize="1" noEditPoints="1" noAdjustHandles="1" noChangeArrowheads="1" noChangeShapeType="1" noTextEdit="1"/>
              </p:cNvSpPr>
              <p:nvPr>
                <p:ph idx="1"/>
              </p:nvPr>
            </p:nvSpPr>
            <p:spPr>
              <a:blipFill>
                <a:blip r:embed="rId2"/>
                <a:stretch>
                  <a:fillRect l="-424" t="-2406"/>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03A3E130-11E9-4BFD-A94B-78BD6CD4181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28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12A1C-EBAA-494E-A0E1-B417E903ACE1}"/>
              </a:ext>
            </a:extLst>
          </p:cNvPr>
          <p:cNvSpPr>
            <a:spLocks noGrp="1"/>
          </p:cNvSpPr>
          <p:nvPr>
            <p:ph type="title"/>
          </p:nvPr>
        </p:nvSpPr>
        <p:spPr/>
        <p:txBody>
          <a:bodyPr/>
          <a:lstStyle/>
          <a:p>
            <a:r>
              <a:rPr lang="zh-CN" altLang="en-US" dirty="0"/>
              <a:t>引入</a:t>
            </a:r>
          </a:p>
        </p:txBody>
      </p:sp>
      <p:sp>
        <p:nvSpPr>
          <p:cNvPr id="3" name="图片占位符 2">
            <a:extLst>
              <a:ext uri="{FF2B5EF4-FFF2-40B4-BE49-F238E27FC236}">
                <a16:creationId xmlns:a16="http://schemas.microsoft.com/office/drawing/2014/main" id="{8F427B64-2D2A-43C5-BDDF-6425D13456FD}"/>
              </a:ext>
            </a:extLst>
          </p:cNvPr>
          <p:cNvSpPr>
            <a:spLocks noGrp="1"/>
          </p:cNvSpPr>
          <p:nvPr>
            <p:ph type="pic" idx="1"/>
          </p:nvPr>
        </p:nvSpPr>
        <p:spPr>
          <a:xfrm>
            <a:off x="0" y="0"/>
            <a:ext cx="8303740" cy="6858000"/>
          </a:xfrm>
        </p:spPr>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C0BB3FAE-C876-4596-8AF5-4C7DFB1C4B74}"/>
                  </a:ext>
                </a:extLst>
              </p:cNvPr>
              <p:cNvSpPr>
                <a:spLocks noGrp="1"/>
              </p:cNvSpPr>
              <p:nvPr>
                <p:ph type="body" sz="half" idx="2"/>
              </p:nvPr>
            </p:nvSpPr>
            <p:spPr/>
            <p:txBody>
              <a:bodyPr/>
              <a:lstStyle/>
              <a:p>
                <a:r>
                  <a:rPr lang="zh-CN" altLang="en-US" dirty="0"/>
                  <a:t>图中是一个水流图，</a:t>
                </a:r>
                <a14:m>
                  <m:oMath xmlns:m="http://schemas.openxmlformats.org/officeDocument/2006/math">
                    <m:r>
                      <a:rPr lang="en-US" altLang="zh-CN" i="1" dirty="0" smtClean="0">
                        <a:latin typeface="Cambria Math" panose="02040503050406030204" pitchFamily="18" charset="0"/>
                      </a:rPr>
                      <m:t>𝑆</m:t>
                    </m:r>
                  </m:oMath>
                </a14:m>
                <a:r>
                  <a:rPr lang="zh-CN" altLang="en-US" dirty="0"/>
                  <a:t>是水源能流出无穷多水，</a:t>
                </a:r>
                <a14:m>
                  <m:oMath xmlns:m="http://schemas.openxmlformats.org/officeDocument/2006/math">
                    <m:r>
                      <a:rPr lang="en-US" altLang="zh-CN" i="1" dirty="0" smtClean="0">
                        <a:latin typeface="Cambria Math" panose="02040503050406030204" pitchFamily="18" charset="0"/>
                      </a:rPr>
                      <m:t>𝑇</m:t>
                    </m:r>
                  </m:oMath>
                </a14:m>
                <a:r>
                  <a:rPr lang="zh-CN" altLang="en-US" dirty="0"/>
                  <a:t>是一个蓄水池能容纳无限多水，每条边是一个管道，边上的权值代表着单位时间内通过的水流量的上限。</a:t>
                </a:r>
              </a:p>
              <a:p>
                <a:endParaRPr lang="en-US" altLang="zh-CN" dirty="0"/>
              </a:p>
              <a:p>
                <a:r>
                  <a:rPr lang="zh-CN" altLang="en-US" dirty="0"/>
                  <a:t>问单位时间内</a:t>
                </a:r>
                <a14:m>
                  <m:oMath xmlns:m="http://schemas.openxmlformats.org/officeDocument/2006/math">
                    <m:r>
                      <a:rPr lang="en-US" altLang="zh-CN" i="1" dirty="0">
                        <a:latin typeface="Cambria Math" panose="02040503050406030204" pitchFamily="18" charset="0"/>
                      </a:rPr>
                      <m:t>𝑆</m:t>
                    </m:r>
                  </m:oMath>
                </a14:m>
                <a:r>
                  <a:rPr lang="zh-CN" altLang="en-US" dirty="0"/>
                  <a:t>最多能通过多少流量的水到</a:t>
                </a:r>
                <a14:m>
                  <m:oMath xmlns:m="http://schemas.openxmlformats.org/officeDocument/2006/math">
                    <m:r>
                      <a:rPr lang="en-US" altLang="zh-CN" i="1" dirty="0">
                        <a:latin typeface="Cambria Math" panose="02040503050406030204" pitchFamily="18" charset="0"/>
                      </a:rPr>
                      <m:t>𝑇</m:t>
                    </m:r>
                  </m:oMath>
                </a14:m>
                <a:r>
                  <a:rPr lang="zh-CN" altLang="en-US" dirty="0"/>
                  <a:t>。</a:t>
                </a:r>
                <a:endParaRPr lang="en-US" altLang="zh-CN" dirty="0"/>
              </a:p>
              <a:p>
                <a:endParaRPr lang="zh-CN" altLang="en-US" dirty="0"/>
              </a:p>
            </p:txBody>
          </p:sp>
        </mc:Choice>
        <mc:Fallback xmlns="">
          <p:sp>
            <p:nvSpPr>
              <p:cNvPr id="4" name="文本占位符 3">
                <a:extLst>
                  <a:ext uri="{FF2B5EF4-FFF2-40B4-BE49-F238E27FC236}">
                    <a16:creationId xmlns:a16="http://schemas.microsoft.com/office/drawing/2014/main" id="{C0BB3FAE-C876-4596-8AF5-4C7DFB1C4B74}"/>
                  </a:ext>
                </a:extLst>
              </p:cNvPr>
              <p:cNvSpPr>
                <a:spLocks noGrp="1" noRot="1" noChangeAspect="1" noMove="1" noResize="1" noEditPoints="1" noAdjustHandles="1" noChangeArrowheads="1" noChangeShapeType="1" noTextEdit="1"/>
              </p:cNvSpPr>
              <p:nvPr>
                <p:ph type="body" sz="half" idx="2"/>
              </p:nvPr>
            </p:nvSpPr>
            <p:spPr>
              <a:blipFill>
                <a:blip r:embed="rId2"/>
                <a:stretch>
                  <a:fillRect l="-571" t="-370"/>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A4912465-9A86-4689-8A62-C2F404E24BEB}"/>
              </a:ext>
            </a:extLst>
          </p:cNvPr>
          <p:cNvGrpSpPr/>
          <p:nvPr/>
        </p:nvGrpSpPr>
        <p:grpSpPr>
          <a:xfrm>
            <a:off x="358011" y="1838739"/>
            <a:ext cx="7587718" cy="4074630"/>
            <a:chOff x="557369" y="3020471"/>
            <a:chExt cx="5960031" cy="3200556"/>
          </a:xfrm>
        </p:grpSpPr>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70E048A3-4EFF-409A-8BC6-1BB25266E71A}"/>
                    </a:ext>
                  </a:extLst>
                </p:cNvPr>
                <p:cNvSpPr/>
                <p:nvPr/>
              </p:nvSpPr>
              <p:spPr>
                <a:xfrm>
                  <a:off x="2306184" y="3091647"/>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1</m:t>
                        </m:r>
                      </m:oMath>
                    </m:oMathPara>
                  </a14:m>
                  <a:endParaRPr lang="zh-CN" altLang="en-US" sz="3200" dirty="0"/>
                </a:p>
              </p:txBody>
            </p:sp>
          </mc:Choice>
          <mc:Fallback xmlns="">
            <p:sp>
              <p:nvSpPr>
                <p:cNvPr id="7" name="椭圆 6">
                  <a:extLst>
                    <a:ext uri="{FF2B5EF4-FFF2-40B4-BE49-F238E27FC236}">
                      <a16:creationId xmlns:a16="http://schemas.microsoft.com/office/drawing/2014/main" id="{70E048A3-4EFF-409A-8BC6-1BB25266E71A}"/>
                    </a:ext>
                  </a:extLst>
                </p:cNvPr>
                <p:cNvSpPr>
                  <a:spLocks noRot="1" noChangeAspect="1" noMove="1" noResize="1" noEditPoints="1" noAdjustHandles="1" noChangeArrowheads="1" noChangeShapeType="1" noTextEdit="1"/>
                </p:cNvSpPr>
                <p:nvPr/>
              </p:nvSpPr>
              <p:spPr>
                <a:xfrm>
                  <a:off x="2306184" y="3091647"/>
                  <a:ext cx="674703" cy="674703"/>
                </a:xfrm>
                <a:prstGeom prst="ellipse">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E5048ABD-2700-4323-A0F0-C32F4F97A15C}"/>
                    </a:ext>
                  </a:extLst>
                </p:cNvPr>
                <p:cNvSpPr/>
                <p:nvPr/>
              </p:nvSpPr>
              <p:spPr>
                <a:xfrm>
                  <a:off x="557369" y="4234648"/>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𝑆</m:t>
                        </m:r>
                      </m:oMath>
                    </m:oMathPara>
                  </a14:m>
                  <a:endParaRPr lang="zh-CN" altLang="en-US" sz="2400" dirty="0"/>
                </a:p>
              </p:txBody>
            </p:sp>
          </mc:Choice>
          <mc:Fallback xmlns="">
            <p:sp>
              <p:nvSpPr>
                <p:cNvPr id="5" name="椭圆 4">
                  <a:extLst>
                    <a:ext uri="{FF2B5EF4-FFF2-40B4-BE49-F238E27FC236}">
                      <a16:creationId xmlns:a16="http://schemas.microsoft.com/office/drawing/2014/main" id="{E5048ABD-2700-4323-A0F0-C32F4F97A15C}"/>
                    </a:ext>
                  </a:extLst>
                </p:cNvPr>
                <p:cNvSpPr>
                  <a:spLocks noRot="1" noChangeAspect="1" noMove="1" noResize="1" noEditPoints="1" noAdjustHandles="1" noChangeArrowheads="1" noChangeShapeType="1" noTextEdit="1"/>
                </p:cNvSpPr>
                <p:nvPr/>
              </p:nvSpPr>
              <p:spPr>
                <a:xfrm>
                  <a:off x="557369" y="4234648"/>
                  <a:ext cx="674703" cy="674703"/>
                </a:xfrm>
                <a:prstGeom prst="ellipse">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C4321B2C-D841-4704-8512-0C66CFD9DACD}"/>
                    </a:ext>
                  </a:extLst>
                </p:cNvPr>
                <p:cNvSpPr/>
                <p:nvPr/>
              </p:nvSpPr>
              <p:spPr>
                <a:xfrm>
                  <a:off x="3215959" y="5546324"/>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2</m:t>
                        </m:r>
                      </m:oMath>
                    </m:oMathPara>
                  </a14:m>
                  <a:endParaRPr lang="zh-CN" altLang="en-US" sz="3200" dirty="0"/>
                </a:p>
              </p:txBody>
            </p:sp>
          </mc:Choice>
          <mc:Fallback xmlns="">
            <p:sp>
              <p:nvSpPr>
                <p:cNvPr id="6" name="椭圆 5">
                  <a:extLst>
                    <a:ext uri="{FF2B5EF4-FFF2-40B4-BE49-F238E27FC236}">
                      <a16:creationId xmlns:a16="http://schemas.microsoft.com/office/drawing/2014/main" id="{C4321B2C-D841-4704-8512-0C66CFD9DACD}"/>
                    </a:ext>
                  </a:extLst>
                </p:cNvPr>
                <p:cNvSpPr>
                  <a:spLocks noRot="1" noChangeAspect="1" noMove="1" noResize="1" noEditPoints="1" noAdjustHandles="1" noChangeArrowheads="1" noChangeShapeType="1" noTextEdit="1"/>
                </p:cNvSpPr>
                <p:nvPr/>
              </p:nvSpPr>
              <p:spPr>
                <a:xfrm>
                  <a:off x="3215959" y="5546324"/>
                  <a:ext cx="674703" cy="674703"/>
                </a:xfrm>
                <a:prstGeom prst="ellipse">
                  <a:avLst/>
                </a:prstGeom>
                <a:blipFill>
                  <a:blip r:embed="rId19"/>
                  <a:stretch>
                    <a:fillRect/>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97B89A42-EA6E-4EF8-B610-74C8A203ECD1}"/>
                </a:ext>
              </a:extLst>
            </p:cNvPr>
            <p:cNvCxnSpPr>
              <a:cxnSpLocks/>
              <a:stCxn id="5" idx="5"/>
              <a:endCxn id="6" idx="2"/>
            </p:cNvCxnSpPr>
            <p:nvPr/>
          </p:nvCxnSpPr>
          <p:spPr>
            <a:xfrm>
              <a:off x="1133263" y="4810543"/>
              <a:ext cx="2082696" cy="1073132"/>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8469BA4-B0C3-4AAB-AE01-69470CFA9245}"/>
                </a:ext>
              </a:extLst>
            </p:cNvPr>
            <p:cNvCxnSpPr>
              <a:cxnSpLocks/>
              <a:stCxn id="5" idx="7"/>
              <a:endCxn id="7" idx="2"/>
            </p:cNvCxnSpPr>
            <p:nvPr/>
          </p:nvCxnSpPr>
          <p:spPr>
            <a:xfrm flipV="1">
              <a:off x="1133263" y="3428998"/>
              <a:ext cx="1172920" cy="90445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17F4F00C-13C0-4766-B294-32B27CBD8670}"/>
                    </a:ext>
                  </a:extLst>
                </p:cNvPr>
                <p:cNvSpPr/>
                <p:nvPr/>
              </p:nvSpPr>
              <p:spPr>
                <a:xfrm>
                  <a:off x="4093202" y="3091648"/>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 </m:t>
                        </m:r>
                        <m:r>
                          <a:rPr lang="en-US" altLang="zh-CN" sz="3200" i="1">
                            <a:latin typeface="Cambria Math" panose="02040503050406030204" pitchFamily="18" charset="0"/>
                          </a:rPr>
                          <m:t>3</m:t>
                        </m:r>
                      </m:oMath>
                    </m:oMathPara>
                  </a14:m>
                  <a:endParaRPr lang="zh-CN" altLang="en-US" sz="3200" dirty="0"/>
                </a:p>
              </p:txBody>
            </p:sp>
          </mc:Choice>
          <mc:Fallback xmlns="">
            <p:sp>
              <p:nvSpPr>
                <p:cNvPr id="14" name="椭圆 13">
                  <a:extLst>
                    <a:ext uri="{FF2B5EF4-FFF2-40B4-BE49-F238E27FC236}">
                      <a16:creationId xmlns:a16="http://schemas.microsoft.com/office/drawing/2014/main" id="{17F4F00C-13C0-4766-B294-32B27CBD8670}"/>
                    </a:ext>
                  </a:extLst>
                </p:cNvPr>
                <p:cNvSpPr>
                  <a:spLocks noRot="1" noChangeAspect="1" noMove="1" noResize="1" noEditPoints="1" noAdjustHandles="1" noChangeArrowheads="1" noChangeShapeType="1" noTextEdit="1"/>
                </p:cNvSpPr>
                <p:nvPr/>
              </p:nvSpPr>
              <p:spPr>
                <a:xfrm>
                  <a:off x="4093202" y="3091648"/>
                  <a:ext cx="674703" cy="674703"/>
                </a:xfrm>
                <a:prstGeom prst="ellipse">
                  <a:avLst/>
                </a:prstGeom>
                <a:blipFill>
                  <a:blip r:embed="rId20"/>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BF9B3895-E2A7-45D5-A66E-2BE1F17B8C11}"/>
                </a:ext>
              </a:extLst>
            </p:cNvPr>
            <p:cNvCxnSpPr>
              <a:cxnSpLocks/>
            </p:cNvCxnSpPr>
            <p:nvPr/>
          </p:nvCxnSpPr>
          <p:spPr>
            <a:xfrm>
              <a:off x="2756628" y="3732140"/>
              <a:ext cx="659982" cy="185639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4B2B31A-6038-40E4-AE34-E7A270BDBEF0}"/>
                </a:ext>
              </a:extLst>
            </p:cNvPr>
            <p:cNvCxnSpPr>
              <a:cxnSpLocks/>
            </p:cNvCxnSpPr>
            <p:nvPr/>
          </p:nvCxnSpPr>
          <p:spPr>
            <a:xfrm flipH="1">
              <a:off x="3692966" y="3732140"/>
              <a:ext cx="611712" cy="184645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1D98638-DFEF-4B7B-8931-489D0345561A}"/>
                </a:ext>
              </a:extLst>
            </p:cNvPr>
            <p:cNvCxnSpPr>
              <a:cxnSpLocks/>
              <a:stCxn id="7" idx="6"/>
              <a:endCxn id="14" idx="2"/>
            </p:cNvCxnSpPr>
            <p:nvPr/>
          </p:nvCxnSpPr>
          <p:spPr>
            <a:xfrm>
              <a:off x="2980886" y="3428998"/>
              <a:ext cx="1112316"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55BE5C2F-B436-4EC9-B0C8-5E7130E402AE}"/>
                    </a:ext>
                  </a:extLst>
                </p:cNvPr>
                <p:cNvSpPr/>
                <p:nvPr/>
              </p:nvSpPr>
              <p:spPr>
                <a:xfrm>
                  <a:off x="5842697" y="4234648"/>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𝑇</m:t>
                        </m:r>
                      </m:oMath>
                    </m:oMathPara>
                  </a14:m>
                  <a:endParaRPr lang="zh-CN" altLang="en-US" sz="3200" dirty="0"/>
                </a:p>
              </p:txBody>
            </p:sp>
          </mc:Choice>
          <mc:Fallback xmlns="">
            <p:sp>
              <p:nvSpPr>
                <p:cNvPr id="24" name="椭圆 23">
                  <a:extLst>
                    <a:ext uri="{FF2B5EF4-FFF2-40B4-BE49-F238E27FC236}">
                      <a16:creationId xmlns:a16="http://schemas.microsoft.com/office/drawing/2014/main" id="{55BE5C2F-B436-4EC9-B0C8-5E7130E402AE}"/>
                    </a:ext>
                  </a:extLst>
                </p:cNvPr>
                <p:cNvSpPr>
                  <a:spLocks noRot="1" noChangeAspect="1" noMove="1" noResize="1" noEditPoints="1" noAdjustHandles="1" noChangeArrowheads="1" noChangeShapeType="1" noTextEdit="1"/>
                </p:cNvSpPr>
                <p:nvPr/>
              </p:nvSpPr>
              <p:spPr>
                <a:xfrm>
                  <a:off x="5842697" y="4234648"/>
                  <a:ext cx="674703" cy="674703"/>
                </a:xfrm>
                <a:prstGeom prst="ellipse">
                  <a:avLst/>
                </a:prstGeom>
                <a:blipFill>
                  <a:blip r:embed="rId21"/>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E0E8F5FD-2F71-4F0E-AFB9-068DDCBE7989}"/>
                </a:ext>
              </a:extLst>
            </p:cNvPr>
            <p:cNvCxnSpPr>
              <a:cxnSpLocks/>
              <a:stCxn id="14" idx="6"/>
              <a:endCxn id="24" idx="1"/>
            </p:cNvCxnSpPr>
            <p:nvPr/>
          </p:nvCxnSpPr>
          <p:spPr>
            <a:xfrm>
              <a:off x="4767905" y="3429000"/>
              <a:ext cx="1173600" cy="904456"/>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9E22AB3-7154-4666-8312-61A0F83F9959}"/>
                </a:ext>
              </a:extLst>
            </p:cNvPr>
            <p:cNvCxnSpPr>
              <a:cxnSpLocks/>
              <a:stCxn id="6" idx="6"/>
              <a:endCxn id="24" idx="3"/>
            </p:cNvCxnSpPr>
            <p:nvPr/>
          </p:nvCxnSpPr>
          <p:spPr>
            <a:xfrm flipV="1">
              <a:off x="3890662" y="4810543"/>
              <a:ext cx="2050844" cy="1073132"/>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7B10CE0-6F09-4A5F-BB1B-C09C4C2D55A9}"/>
                    </a:ext>
                  </a:extLst>
                </p:cNvPr>
                <p:cNvSpPr txBox="1"/>
                <p:nvPr/>
              </p:nvSpPr>
              <p:spPr>
                <a:xfrm>
                  <a:off x="2742423" y="4333455"/>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6</m:t>
                        </m:r>
                      </m:oMath>
                    </m:oMathPara>
                  </a14:m>
                  <a:endParaRPr lang="zh-CN" altLang="en-US" sz="3200" dirty="0"/>
                </a:p>
              </p:txBody>
            </p:sp>
          </mc:Choice>
          <mc:Fallback xmlns="">
            <p:sp>
              <p:nvSpPr>
                <p:cNvPr id="38" name="文本框 37">
                  <a:extLst>
                    <a:ext uri="{FF2B5EF4-FFF2-40B4-BE49-F238E27FC236}">
                      <a16:creationId xmlns:a16="http://schemas.microsoft.com/office/drawing/2014/main" id="{47B10CE0-6F09-4A5F-BB1B-C09C4C2D55A9}"/>
                    </a:ext>
                  </a:extLst>
                </p:cNvPr>
                <p:cNvSpPr txBox="1">
                  <a:spLocks noRot="1" noChangeAspect="1" noMove="1" noResize="1" noEditPoints="1" noAdjustHandles="1" noChangeArrowheads="1" noChangeShapeType="1" noTextEdit="1"/>
                </p:cNvSpPr>
                <p:nvPr/>
              </p:nvSpPr>
              <p:spPr>
                <a:xfrm>
                  <a:off x="2742423" y="4333455"/>
                  <a:ext cx="279309" cy="416523"/>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D6B20D1-69AA-42FE-BCDD-0A6A13C07616}"/>
                    </a:ext>
                  </a:extLst>
                </p:cNvPr>
                <p:cNvSpPr txBox="1"/>
                <p:nvPr/>
              </p:nvSpPr>
              <p:spPr>
                <a:xfrm>
                  <a:off x="1304977" y="3523878"/>
                  <a:ext cx="471842"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10</m:t>
                        </m:r>
                      </m:oMath>
                    </m:oMathPara>
                  </a14:m>
                  <a:endParaRPr lang="zh-CN" altLang="en-US" sz="3200" dirty="0"/>
                </a:p>
              </p:txBody>
            </p:sp>
          </mc:Choice>
          <mc:Fallback xmlns="">
            <p:sp>
              <p:nvSpPr>
                <p:cNvPr id="20" name="文本框 19">
                  <a:extLst>
                    <a:ext uri="{FF2B5EF4-FFF2-40B4-BE49-F238E27FC236}">
                      <a16:creationId xmlns:a16="http://schemas.microsoft.com/office/drawing/2014/main" id="{2D6B20D1-69AA-42FE-BCDD-0A6A13C07616}"/>
                    </a:ext>
                  </a:extLst>
                </p:cNvPr>
                <p:cNvSpPr txBox="1">
                  <a:spLocks noRot="1" noChangeAspect="1" noMove="1" noResize="1" noEditPoints="1" noAdjustHandles="1" noChangeArrowheads="1" noChangeShapeType="1" noTextEdit="1"/>
                </p:cNvSpPr>
                <p:nvPr/>
              </p:nvSpPr>
              <p:spPr>
                <a:xfrm>
                  <a:off x="1304977" y="3523878"/>
                  <a:ext cx="471842" cy="41652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CB102AD-2B87-4A29-A552-179A4A47BAF5}"/>
                    </a:ext>
                  </a:extLst>
                </p:cNvPr>
                <p:cNvSpPr txBox="1"/>
                <p:nvPr/>
              </p:nvSpPr>
              <p:spPr>
                <a:xfrm>
                  <a:off x="1994068" y="5289275"/>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2</m:t>
                        </m:r>
                      </m:oMath>
                    </m:oMathPara>
                  </a14:m>
                  <a:endParaRPr lang="zh-CN" altLang="en-US" sz="3200" dirty="0"/>
                </a:p>
              </p:txBody>
            </p:sp>
          </mc:Choice>
          <mc:Fallback xmlns="">
            <p:sp>
              <p:nvSpPr>
                <p:cNvPr id="22" name="文本框 21">
                  <a:extLst>
                    <a:ext uri="{FF2B5EF4-FFF2-40B4-BE49-F238E27FC236}">
                      <a16:creationId xmlns:a16="http://schemas.microsoft.com/office/drawing/2014/main" id="{0CB102AD-2B87-4A29-A552-179A4A47BAF5}"/>
                    </a:ext>
                  </a:extLst>
                </p:cNvPr>
                <p:cNvSpPr txBox="1">
                  <a:spLocks noRot="1" noChangeAspect="1" noMove="1" noResize="1" noEditPoints="1" noAdjustHandles="1" noChangeArrowheads="1" noChangeShapeType="1" noTextEdit="1"/>
                </p:cNvSpPr>
                <p:nvPr/>
              </p:nvSpPr>
              <p:spPr>
                <a:xfrm>
                  <a:off x="1994068" y="5289275"/>
                  <a:ext cx="279309" cy="41652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4BAAA1B-5E3A-4601-85F0-40AC5B9D7891}"/>
                    </a:ext>
                  </a:extLst>
                </p:cNvPr>
                <p:cNvSpPr txBox="1"/>
                <p:nvPr/>
              </p:nvSpPr>
              <p:spPr>
                <a:xfrm>
                  <a:off x="4052356" y="4333454"/>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3</m:t>
                        </m:r>
                      </m:oMath>
                    </m:oMathPara>
                  </a14:m>
                  <a:endParaRPr lang="zh-CN" altLang="en-US" sz="3200" dirty="0"/>
                </a:p>
              </p:txBody>
            </p:sp>
          </mc:Choice>
          <mc:Fallback xmlns="">
            <p:sp>
              <p:nvSpPr>
                <p:cNvPr id="27" name="文本框 26">
                  <a:extLst>
                    <a:ext uri="{FF2B5EF4-FFF2-40B4-BE49-F238E27FC236}">
                      <a16:creationId xmlns:a16="http://schemas.microsoft.com/office/drawing/2014/main" id="{B4BAAA1B-5E3A-4601-85F0-40AC5B9D7891}"/>
                    </a:ext>
                  </a:extLst>
                </p:cNvPr>
                <p:cNvSpPr txBox="1">
                  <a:spLocks noRot="1" noChangeAspect="1" noMove="1" noResize="1" noEditPoints="1" noAdjustHandles="1" noChangeArrowheads="1" noChangeShapeType="1" noTextEdit="1"/>
                </p:cNvSpPr>
                <p:nvPr/>
              </p:nvSpPr>
              <p:spPr>
                <a:xfrm>
                  <a:off x="4052356" y="4333454"/>
                  <a:ext cx="279309" cy="416523"/>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B6ADEE5-87AB-45B2-B311-873F42BD6035}"/>
                    </a:ext>
                  </a:extLst>
                </p:cNvPr>
                <p:cNvSpPr txBox="1"/>
                <p:nvPr/>
              </p:nvSpPr>
              <p:spPr>
                <a:xfrm>
                  <a:off x="4801121" y="5296750"/>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5</m:t>
                        </m:r>
                      </m:oMath>
                    </m:oMathPara>
                  </a14:m>
                  <a:endParaRPr lang="zh-CN" altLang="en-US" sz="3200" dirty="0"/>
                </a:p>
              </p:txBody>
            </p:sp>
          </mc:Choice>
          <mc:Fallback xmlns="">
            <p:sp>
              <p:nvSpPr>
                <p:cNvPr id="28" name="文本框 27">
                  <a:extLst>
                    <a:ext uri="{FF2B5EF4-FFF2-40B4-BE49-F238E27FC236}">
                      <a16:creationId xmlns:a16="http://schemas.microsoft.com/office/drawing/2014/main" id="{0B6ADEE5-87AB-45B2-B311-873F42BD6035}"/>
                    </a:ext>
                  </a:extLst>
                </p:cNvPr>
                <p:cNvSpPr txBox="1">
                  <a:spLocks noRot="1" noChangeAspect="1" noMove="1" noResize="1" noEditPoints="1" noAdjustHandles="1" noChangeArrowheads="1" noChangeShapeType="1" noTextEdit="1"/>
                </p:cNvSpPr>
                <p:nvPr/>
              </p:nvSpPr>
              <p:spPr>
                <a:xfrm>
                  <a:off x="4801121" y="5296750"/>
                  <a:ext cx="279309" cy="416523"/>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BAF5553-C005-4AC8-85F2-18D0AEAB242C}"/>
                    </a:ext>
                  </a:extLst>
                </p:cNvPr>
                <p:cNvSpPr txBox="1"/>
                <p:nvPr/>
              </p:nvSpPr>
              <p:spPr>
                <a:xfrm>
                  <a:off x="5388166" y="3523878"/>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8</m:t>
                        </m:r>
                      </m:oMath>
                    </m:oMathPara>
                  </a14:m>
                  <a:endParaRPr lang="zh-CN" altLang="en-US" sz="3200" dirty="0"/>
                </a:p>
              </p:txBody>
            </p:sp>
          </mc:Choice>
          <mc:Fallback xmlns="">
            <p:sp>
              <p:nvSpPr>
                <p:cNvPr id="29" name="文本框 28">
                  <a:extLst>
                    <a:ext uri="{FF2B5EF4-FFF2-40B4-BE49-F238E27FC236}">
                      <a16:creationId xmlns:a16="http://schemas.microsoft.com/office/drawing/2014/main" id="{6BAF5553-C005-4AC8-85F2-18D0AEAB242C}"/>
                    </a:ext>
                  </a:extLst>
                </p:cNvPr>
                <p:cNvSpPr txBox="1">
                  <a:spLocks noRot="1" noChangeAspect="1" noMove="1" noResize="1" noEditPoints="1" noAdjustHandles="1" noChangeArrowheads="1" noChangeShapeType="1" noTextEdit="1"/>
                </p:cNvSpPr>
                <p:nvPr/>
              </p:nvSpPr>
              <p:spPr>
                <a:xfrm>
                  <a:off x="5388166" y="3523878"/>
                  <a:ext cx="279309" cy="41652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48EFE68-8A13-4729-9404-DFE0656A57E1}"/>
                    </a:ext>
                  </a:extLst>
                </p:cNvPr>
                <p:cNvSpPr txBox="1"/>
                <p:nvPr/>
              </p:nvSpPr>
              <p:spPr>
                <a:xfrm>
                  <a:off x="3341970" y="3020471"/>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6</m:t>
                        </m:r>
                      </m:oMath>
                    </m:oMathPara>
                  </a14:m>
                  <a:endParaRPr lang="zh-CN" altLang="en-US" sz="3200" dirty="0"/>
                </a:p>
              </p:txBody>
            </p:sp>
          </mc:Choice>
          <mc:Fallback xmlns="">
            <p:sp>
              <p:nvSpPr>
                <p:cNvPr id="30" name="文本框 29">
                  <a:extLst>
                    <a:ext uri="{FF2B5EF4-FFF2-40B4-BE49-F238E27FC236}">
                      <a16:creationId xmlns:a16="http://schemas.microsoft.com/office/drawing/2014/main" id="{148EFE68-8A13-4729-9404-DFE0656A57E1}"/>
                    </a:ext>
                  </a:extLst>
                </p:cNvPr>
                <p:cNvSpPr txBox="1">
                  <a:spLocks noRot="1" noChangeAspect="1" noMove="1" noResize="1" noEditPoints="1" noAdjustHandles="1" noChangeArrowheads="1" noChangeShapeType="1" noTextEdit="1"/>
                </p:cNvSpPr>
                <p:nvPr/>
              </p:nvSpPr>
              <p:spPr>
                <a:xfrm>
                  <a:off x="3341970" y="3020471"/>
                  <a:ext cx="279309" cy="416523"/>
                </a:xfrm>
                <a:prstGeom prst="rect">
                  <a:avLst/>
                </a:prstGeom>
                <a:blipFill>
                  <a:blip r:embed="rId28"/>
                  <a:stretch>
                    <a:fillRect/>
                  </a:stretch>
                </a:blipFill>
              </p:spPr>
              <p:txBody>
                <a:bodyPr/>
                <a:lstStyle/>
                <a:p>
                  <a:r>
                    <a:rPr lang="zh-CN" altLang="en-US">
                      <a:noFill/>
                    </a:rPr>
                    <a:t> </a:t>
                  </a:r>
                </a:p>
              </p:txBody>
            </p:sp>
          </mc:Fallback>
        </mc:AlternateContent>
      </p:grpSp>
      <p:sp>
        <p:nvSpPr>
          <p:cNvPr id="25" name="椭圆 24">
            <a:hlinkClick r:id="rId29" action="ppaction://hlinksldjump"/>
            <a:extLst>
              <a:ext uri="{FF2B5EF4-FFF2-40B4-BE49-F238E27FC236}">
                <a16:creationId xmlns:a16="http://schemas.microsoft.com/office/drawing/2014/main" id="{55D2BE8C-6821-4E6D-B50F-50E14C12E2D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01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B7C10-3227-42CB-B136-0F15739FC2CA}"/>
              </a:ext>
            </a:extLst>
          </p:cNvPr>
          <p:cNvSpPr>
            <a:spLocks noGrp="1"/>
          </p:cNvSpPr>
          <p:nvPr>
            <p:ph type="title"/>
          </p:nvPr>
        </p:nvSpPr>
        <p:spPr/>
        <p:txBody>
          <a:bodyPr/>
          <a:lstStyle/>
          <a:p>
            <a:r>
              <a:rPr lang="zh-CN" altLang="en-US" dirty="0"/>
              <a:t>定义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EA2DD5-B440-482D-A676-A9A67E3B2D58}"/>
                  </a:ext>
                </a:extLst>
              </p:cNvPr>
              <p:cNvSpPr>
                <a:spLocks noGrp="1"/>
              </p:cNvSpPr>
              <p:nvPr>
                <p:ph idx="1"/>
              </p:nvPr>
            </p:nvSpPr>
            <p:spPr/>
            <p:txBody>
              <a:bodyPr/>
              <a:lstStyle/>
              <a:p>
                <a:pPr algn="just">
                  <a:lnSpc>
                    <a:spcPct val="120000"/>
                  </a:lnSpc>
                </a:pPr>
                <a:r>
                  <a:rPr lang="zh-CN" altLang="en-US" sz="2200" dirty="0">
                    <a:latin typeface="等线" panose="02010600030101010101" pitchFamily="2" charset="-122"/>
                    <a:ea typeface="等线" panose="02010600030101010101" pitchFamily="2" charset="-122"/>
                  </a:rPr>
                  <a:t>在解最大流之前，我们先了解一下最大流的定义：</a:t>
                </a:r>
              </a:p>
              <a:p>
                <a:pPr algn="just">
                  <a:lnSpc>
                    <a:spcPct val="120000"/>
                  </a:lnSpc>
                </a:pPr>
                <a:r>
                  <a:rPr lang="zh-CN" altLang="en-US" sz="2200" dirty="0">
                    <a:latin typeface="等线" panose="02010600030101010101" pitchFamily="2" charset="-122"/>
                    <a:ea typeface="等线" panose="02010600030101010101" pitchFamily="2" charset="-122"/>
                  </a:rPr>
                  <a:t>给定有向图</a:t>
                </a:r>
                <a14:m>
                  <m:oMath xmlns:m="http://schemas.openxmlformats.org/officeDocument/2006/math">
                    <m:r>
                      <a:rPr lang="en-US" altLang="zh-CN" sz="2200" dirty="0">
                        <a:latin typeface="Cambria Math" panose="02040503050406030204" pitchFamily="18" charset="0"/>
                        <a:ea typeface="等线" panose="02010600030101010101" pitchFamily="2" charset="-122"/>
                      </a:rPr>
                      <m:t>𝐺</m:t>
                    </m:r>
                    <m:r>
                      <a:rPr lang="en-US" altLang="zh-CN" sz="2200" dirty="0">
                        <a:latin typeface="Cambria Math" panose="02040503050406030204" pitchFamily="18" charset="0"/>
                        <a:ea typeface="等线" panose="02010600030101010101" pitchFamily="2" charset="-122"/>
                      </a:rPr>
                      <m:t>=</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𝑉</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𝐸</m:t>
                        </m:r>
                      </m:e>
                    </m:d>
                  </m:oMath>
                </a14:m>
                <a:r>
                  <a:rPr lang="zh-CN" altLang="en-US" sz="2200" dirty="0">
                    <a:latin typeface="等线" panose="02010600030101010101" pitchFamily="2" charset="-122"/>
                    <a:ea typeface="等线" panose="02010600030101010101" pitchFamily="2" charset="-122"/>
                  </a:rPr>
                  <a:t>，其中</a:t>
                </a:r>
                <a14:m>
                  <m:oMath xmlns:m="http://schemas.openxmlformats.org/officeDocument/2006/math">
                    <m:r>
                      <a:rPr lang="en-US" altLang="zh-CN" sz="2200" dirty="0">
                        <a:latin typeface="Cambria Math" panose="02040503050406030204" pitchFamily="18" charset="0"/>
                        <a:ea typeface="等线" panose="02010600030101010101" pitchFamily="2" charset="-122"/>
                      </a:rPr>
                      <m:t>𝑉</m:t>
                    </m:r>
                  </m:oMath>
                </a14:m>
                <a:r>
                  <a:rPr lang="zh-CN" altLang="en-US" sz="2200" dirty="0">
                    <a:latin typeface="等线" panose="02010600030101010101" pitchFamily="2" charset="-122"/>
                    <a:ea typeface="等线" panose="02010600030101010101" pitchFamily="2" charset="-122"/>
                  </a:rPr>
                  <a:t>是点集，</a:t>
                </a:r>
                <a14:m>
                  <m:oMath xmlns:m="http://schemas.openxmlformats.org/officeDocument/2006/math">
                    <m:r>
                      <a:rPr lang="en-US" altLang="zh-CN" sz="2200" dirty="0">
                        <a:latin typeface="Cambria Math" panose="02040503050406030204" pitchFamily="18" charset="0"/>
                        <a:ea typeface="等线" panose="02010600030101010101" pitchFamily="2" charset="-122"/>
                      </a:rPr>
                      <m:t>𝐸</m:t>
                    </m:r>
                  </m:oMath>
                </a14:m>
                <a:r>
                  <a:rPr lang="zh-CN" altLang="en-US" sz="2200" dirty="0">
                    <a:latin typeface="等线" panose="02010600030101010101" pitchFamily="2" charset="-122"/>
                    <a:ea typeface="等线" panose="02010600030101010101" pitchFamily="2" charset="-122"/>
                  </a:rPr>
                  <a:t>是边集</a:t>
                </a:r>
              </a:p>
              <a:p>
                <a:pPr algn="just">
                  <a:lnSpc>
                    <a:spcPct val="120000"/>
                  </a:lnSpc>
                </a:pPr>
                <a:r>
                  <a:rPr lang="zh-CN" altLang="en-US" sz="2200" dirty="0">
                    <a:latin typeface="等线" panose="02010600030101010101" pitchFamily="2" charset="-122"/>
                    <a:ea typeface="等线" panose="02010600030101010101" pitchFamily="2" charset="-122"/>
                  </a:rPr>
                  <a:t>每条边都有一个非负权值</a:t>
                </a:r>
                <a14:m>
                  <m:oMath xmlns:m="http://schemas.openxmlformats.org/officeDocument/2006/math">
                    <m:r>
                      <a:rPr lang="en-US" altLang="zh-CN" sz="2200">
                        <a:latin typeface="Cambria Math" panose="02040503050406030204" pitchFamily="18" charset="0"/>
                        <a:ea typeface="等线" panose="02010600030101010101" pitchFamily="2" charset="-122"/>
                      </a:rPr>
                      <m:t>𝑐</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成为容量。</a:t>
                </a:r>
              </a:p>
              <a:p>
                <a:pPr algn="just">
                  <a:lnSpc>
                    <a:spcPct val="120000"/>
                  </a:lnSpc>
                </a:pPr>
                <a:r>
                  <a:rPr lang="zh-CN" altLang="en-US" sz="2200" dirty="0">
                    <a:latin typeface="等线" panose="02010600030101010101" pitchFamily="2" charset="-122"/>
                    <a:ea typeface="等线" panose="02010600030101010101" pitchFamily="2" charset="-122"/>
                  </a:rPr>
                  <a:t>图中有两个特殊点：源点</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可提供无穷多流量</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以及汇点</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可接纳无穷多流量</a:t>
                </a:r>
                <a:r>
                  <a:rPr lang="en-US" altLang="zh-CN" sz="2200" dirty="0">
                    <a:latin typeface="等线" panose="02010600030101010101" pitchFamily="2" charset="-122"/>
                    <a:ea typeface="等线" panose="02010600030101010101" pitchFamily="2" charset="-122"/>
                  </a:rPr>
                  <a:t>)</a:t>
                </a:r>
              </a:p>
              <a:p>
                <a:pPr algn="just">
                  <a:lnSpc>
                    <a:spcPct val="120000"/>
                  </a:lnSpc>
                </a:pPr>
                <a:r>
                  <a:rPr lang="zh-CN" altLang="en-US" sz="2200" dirty="0">
                    <a:latin typeface="等线" panose="02010600030101010101" pitchFamily="2" charset="-122"/>
                    <a:ea typeface="等线" panose="02010600030101010101" pitchFamily="2" charset="-122"/>
                  </a:rPr>
                  <a:t>有源汇网络的可行流是一个实值函数</a:t>
                </a:r>
                <a14:m>
                  <m:oMath xmlns:m="http://schemas.openxmlformats.org/officeDocument/2006/math">
                    <m:r>
                      <a:rPr lang="en-US" altLang="zh-CN" sz="2200">
                        <a:latin typeface="Cambria Math" panose="02040503050406030204" pitchFamily="18" charset="0"/>
                        <a:ea typeface="等线" panose="02010600030101010101" pitchFamily="2" charset="-122"/>
                      </a:rPr>
                      <m:t>𝑓</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r>
                      <a:rPr lang="en-US" altLang="zh-CN" sz="2200">
                        <a:latin typeface="Cambria Math" panose="02040503050406030204" pitchFamily="18" charset="0"/>
                        <a:ea typeface="等线" panose="02010600030101010101" pitchFamily="2" charset="-122"/>
                      </a:rPr>
                      <m:t> </m:t>
                    </m:r>
                  </m:oMath>
                </a14:m>
                <a:r>
                  <a:rPr lang="zh-CN" altLang="en-US" sz="2200" dirty="0">
                    <a:latin typeface="等线" panose="02010600030101010101" pitchFamily="2" charset="-122"/>
                    <a:ea typeface="等线" panose="02010600030101010101" pitchFamily="2" charset="-122"/>
                  </a:rPr>
                  <a:t>：</a:t>
                </a:r>
              </a:p>
              <a:p>
                <a:pPr algn="just">
                  <a:lnSpc>
                    <a:spcPct val="120000"/>
                  </a:lnSpc>
                </a:pPr>
                <a:r>
                  <a:rPr lang="zh-CN" altLang="en-US" sz="2200" dirty="0">
                    <a:latin typeface="等线" panose="02010600030101010101" pitchFamily="2" charset="-122"/>
                    <a:ea typeface="等线" panose="02010600030101010101" pitchFamily="2" charset="-122"/>
                  </a:rPr>
                  <a:t>容量限制：</a:t>
                </a:r>
                <a14:m>
                  <m:oMath xmlns:m="http://schemas.openxmlformats.org/officeDocument/2006/math">
                    <m:r>
                      <a:rPr lang="en-US" altLang="zh-CN" sz="2200">
                        <a:latin typeface="Cambria Math" panose="02040503050406030204" pitchFamily="18" charset="0"/>
                        <a:ea typeface="等线" panose="02010600030101010101" pitchFamily="2" charset="-122"/>
                      </a:rPr>
                      <m:t>0≤</m:t>
                    </m:r>
                    <m:r>
                      <a:rPr lang="en-US" altLang="zh-CN" sz="2200">
                        <a:latin typeface="Cambria Math" panose="02040503050406030204" pitchFamily="18" charset="0"/>
                        <a:ea typeface="等线" panose="02010600030101010101" pitchFamily="2" charset="-122"/>
                      </a:rPr>
                      <m:t>𝑓</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𝑐</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a:t>
                </a:r>
              </a:p>
              <a:p>
                <a:r>
                  <a:rPr lang="zh-CN" altLang="en-US" sz="2200" dirty="0">
                    <a:latin typeface="等线" panose="02010600030101010101" pitchFamily="2" charset="-122"/>
                    <a:ea typeface="等线" panose="02010600030101010101" pitchFamily="2" charset="-122"/>
                  </a:rPr>
                  <a:t>流量守恒：源点流出的总流量，等于汇点流入的总流量；除源汇点以外，流入所有点的流量等于该点流出的流量。</a:t>
                </a:r>
              </a:p>
              <a:p>
                <a:endParaRPr lang="zh-CN" altLang="en-US" dirty="0"/>
              </a:p>
            </p:txBody>
          </p:sp>
        </mc:Choice>
        <mc:Fallback xmlns="">
          <p:sp>
            <p:nvSpPr>
              <p:cNvPr id="3" name="内容占位符 2">
                <a:extLst>
                  <a:ext uri="{FF2B5EF4-FFF2-40B4-BE49-F238E27FC236}">
                    <a16:creationId xmlns:a16="http://schemas.microsoft.com/office/drawing/2014/main" id="{BEEA2DD5-B440-482D-A676-A9A67E3B2D58}"/>
                  </a:ext>
                </a:extLst>
              </p:cNvPr>
              <p:cNvSpPr>
                <a:spLocks noGrp="1" noRot="1" noChangeAspect="1" noMove="1" noResize="1" noEditPoints="1" noAdjustHandles="1" noChangeArrowheads="1" noChangeShapeType="1" noTextEdit="1"/>
              </p:cNvSpPr>
              <p:nvPr>
                <p:ph idx="1"/>
              </p:nvPr>
            </p:nvSpPr>
            <p:spPr>
              <a:blipFill>
                <a:blip r:embed="rId2"/>
                <a:stretch>
                  <a:fillRect l="-424" b="-2406"/>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B2785B87-8013-4686-9CB6-8212862765F0}"/>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297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7EC71-6B07-405E-8244-4287415E9332}"/>
              </a:ext>
            </a:extLst>
          </p:cNvPr>
          <p:cNvSpPr>
            <a:spLocks noGrp="1"/>
          </p:cNvSpPr>
          <p:nvPr>
            <p:ph type="title"/>
          </p:nvPr>
        </p:nvSpPr>
        <p:spPr/>
        <p:txBody>
          <a:bodyPr/>
          <a:lstStyle/>
          <a:p>
            <a:r>
              <a:rPr lang="zh-CN" altLang="en-US" dirty="0"/>
              <a:t>求解最大流</a:t>
            </a:r>
          </a:p>
        </p:txBody>
      </p:sp>
      <p:sp>
        <p:nvSpPr>
          <p:cNvPr id="3" name="内容占位符 2">
            <a:extLst>
              <a:ext uri="{FF2B5EF4-FFF2-40B4-BE49-F238E27FC236}">
                <a16:creationId xmlns:a16="http://schemas.microsoft.com/office/drawing/2014/main" id="{B2B17B7C-628A-4CCF-8201-A64898B36EFB}"/>
              </a:ext>
            </a:extLst>
          </p:cNvPr>
          <p:cNvSpPr>
            <a:spLocks noGrp="1"/>
          </p:cNvSpPr>
          <p:nvPr>
            <p:ph idx="1"/>
          </p:nvPr>
        </p:nvSpPr>
        <p:spPr/>
        <p:txBody>
          <a:bodyPr/>
          <a:lstStyle/>
          <a:p>
            <a:pPr algn="just">
              <a:lnSpc>
                <a:spcPct val="120000"/>
              </a:lnSpc>
            </a:pPr>
            <a:r>
              <a:rPr lang="zh-CN" altLang="en-US" sz="2200" dirty="0">
                <a:latin typeface="等线" panose="02010600030101010101" pitchFamily="2" charset="-122"/>
                <a:ea typeface="等线" panose="02010600030101010101" pitchFamily="2" charset="-122"/>
              </a:rPr>
              <a:t>使总流量最大的可行流方案成为最大流（答案可能不唯一）。</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那么如何求解最大流问题呢？</a:t>
            </a:r>
          </a:p>
          <a:p>
            <a:pPr algn="just">
              <a:lnSpc>
                <a:spcPct val="120000"/>
              </a:lnSpc>
            </a:pPr>
            <a:r>
              <a:rPr lang="zh-CN" altLang="en-US" sz="2200" dirty="0">
                <a:latin typeface="等线" panose="02010600030101010101" pitchFamily="2" charset="-122"/>
                <a:ea typeface="等线" panose="02010600030101010101" pitchFamily="2" charset="-122"/>
              </a:rPr>
              <a:t>我们先考虑以下的贪心做法：</a:t>
            </a:r>
          </a:p>
          <a:p>
            <a:pPr algn="just">
              <a:lnSpc>
                <a:spcPct val="120000"/>
              </a:lnSpc>
            </a:pPr>
            <a:r>
              <a:rPr lang="zh-CN" altLang="en-US" sz="2200" dirty="0">
                <a:latin typeface="等线" panose="02010600030101010101" pitchFamily="2" charset="-122"/>
                <a:ea typeface="等线" panose="02010600030101010101" pitchFamily="2" charset="-122"/>
                <a:sym typeface="+mn-ea"/>
              </a:rPr>
              <a:t>　</a:t>
            </a:r>
            <a:r>
              <a:rPr lang="en-US" altLang="zh-CN" sz="2200" dirty="0">
                <a:latin typeface="等线" panose="02010600030101010101" pitchFamily="2" charset="-122"/>
                <a:ea typeface="等线" panose="02010600030101010101" pitchFamily="2" charset="-122"/>
                <a:sym typeface="+mn-ea"/>
              </a:rPr>
              <a:t>(1)</a:t>
            </a:r>
            <a:r>
              <a:rPr lang="zh-CN" altLang="en-US" sz="2200" dirty="0">
                <a:latin typeface="等线" panose="02010600030101010101" pitchFamily="2" charset="-122"/>
                <a:ea typeface="等线" panose="02010600030101010101" pitchFamily="2" charset="-122"/>
                <a:sym typeface="+mn-ea"/>
              </a:rPr>
              <a:t>找一条</a:t>
            </a:r>
            <a:r>
              <a:rPr lang="en-US" altLang="zh-CN" sz="2200" dirty="0">
                <a:latin typeface="等线" panose="02010600030101010101" pitchFamily="2" charset="-122"/>
                <a:ea typeface="等线" panose="02010600030101010101" pitchFamily="2" charset="-122"/>
                <a:sym typeface="+mn-ea"/>
              </a:rPr>
              <a:t>s</a:t>
            </a:r>
            <a:r>
              <a:rPr lang="zh-CN" altLang="en-US" sz="2200" dirty="0">
                <a:latin typeface="等线" panose="02010600030101010101" pitchFamily="2" charset="-122"/>
                <a:ea typeface="等线" panose="02010600030101010101" pitchFamily="2" charset="-122"/>
                <a:sym typeface="+mn-ea"/>
              </a:rPr>
              <a:t>到</a:t>
            </a:r>
            <a:r>
              <a:rPr lang="en-US" altLang="zh-CN" sz="2200" dirty="0">
                <a:latin typeface="等线" panose="02010600030101010101" pitchFamily="2" charset="-122"/>
                <a:ea typeface="等线" panose="02010600030101010101" pitchFamily="2" charset="-122"/>
                <a:sym typeface="+mn-ea"/>
              </a:rPr>
              <a:t>t</a:t>
            </a:r>
            <a:r>
              <a:rPr lang="zh-CN" altLang="en-US" sz="2200" dirty="0">
                <a:latin typeface="等线" panose="02010600030101010101" pitchFamily="2" charset="-122"/>
                <a:ea typeface="等线" panose="02010600030101010101" pitchFamily="2" charset="-122"/>
                <a:sym typeface="+mn-ea"/>
              </a:rPr>
              <a:t>的路径；</a:t>
            </a:r>
            <a:endParaRPr lang="zh-CN" altLang="en-US"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　</a:t>
            </a:r>
            <a:r>
              <a:rPr lang="en-US" altLang="zh-CN" sz="2200" dirty="0">
                <a:latin typeface="等线" panose="02010600030101010101" pitchFamily="2" charset="-122"/>
                <a:ea typeface="等线" panose="02010600030101010101" pitchFamily="2" charset="-122"/>
                <a:sym typeface="+mn-ea"/>
              </a:rPr>
              <a:t>(2)</a:t>
            </a:r>
            <a:r>
              <a:rPr lang="zh-CN" altLang="en-US" sz="2200" dirty="0">
                <a:latin typeface="等线" panose="02010600030101010101" pitchFamily="2" charset="-122"/>
                <a:ea typeface="等线" panose="02010600030101010101" pitchFamily="2" charset="-122"/>
                <a:sym typeface="+mn-ea"/>
              </a:rPr>
              <a:t>如果不存在满足条件的路径，则结束算法。否则，沿着该路径流尽可能多的流量，返回第</a:t>
            </a:r>
            <a:r>
              <a:rPr lang="en-US" altLang="zh-CN" sz="2200" dirty="0">
                <a:latin typeface="等线" panose="02010600030101010101" pitchFamily="2" charset="-122"/>
                <a:ea typeface="等线" panose="02010600030101010101" pitchFamily="2" charset="-122"/>
                <a:sym typeface="+mn-ea"/>
              </a:rPr>
              <a:t>(1)</a:t>
            </a:r>
            <a:r>
              <a:rPr lang="zh-CN" altLang="en-US" sz="2200" dirty="0">
                <a:latin typeface="等线" panose="02010600030101010101" pitchFamily="2" charset="-122"/>
                <a:ea typeface="等线" panose="02010600030101010101" pitchFamily="2" charset="-122"/>
                <a:sym typeface="+mn-ea"/>
              </a:rPr>
              <a:t>步；</a:t>
            </a:r>
            <a:endParaRPr lang="zh-CN" altLang="en-US"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为了验证这种算法是否正确，我们可以通过下面的图来模拟一下：</a:t>
            </a:r>
          </a:p>
          <a:p>
            <a:pPr algn="just">
              <a:lnSpc>
                <a:spcPct val="120000"/>
              </a:lnSpc>
            </a:pPr>
            <a:endParaRPr lang="en-US" altLang="zh-CN" dirty="0"/>
          </a:p>
        </p:txBody>
      </p:sp>
      <p:sp>
        <p:nvSpPr>
          <p:cNvPr id="4" name="椭圆 3">
            <a:hlinkClick r:id="rId2" action="ppaction://hlinksldjump"/>
            <a:extLst>
              <a:ext uri="{FF2B5EF4-FFF2-40B4-BE49-F238E27FC236}">
                <a16:creationId xmlns:a16="http://schemas.microsoft.com/office/drawing/2014/main" id="{55DECA20-04C5-4C19-A89A-50D85A3622A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026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59B8380A-B45F-4C7F-866A-1FADD36F81AD}"/>
              </a:ext>
            </a:extLst>
          </p:cNvPr>
          <p:cNvSpPr>
            <a:spLocks noGrp="1"/>
          </p:cNvSpPr>
          <p:nvPr>
            <p:ph type="pic" idx="1"/>
          </p:nvPr>
        </p:nvSpPr>
        <p:spPr>
          <a:xfrm>
            <a:off x="0" y="0"/>
            <a:ext cx="8303740" cy="6858000"/>
          </a:xfrm>
        </p:spPr>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78B14F85-619B-4424-9368-7DEAEC9902D7}"/>
                  </a:ext>
                </a:extLst>
              </p:cNvPr>
              <p:cNvSpPr txBox="1"/>
              <p:nvPr/>
            </p:nvSpPr>
            <p:spPr>
              <a:xfrm rot="19920000">
                <a:off x="5211775" y="4868478"/>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=5,</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=5</m:t>
                      </m:r>
                    </m:oMath>
                  </m:oMathPara>
                </a14:m>
                <a:endParaRPr lang="zh-CN" altLang="en-US" sz="2000" dirty="0"/>
              </a:p>
            </p:txBody>
          </p:sp>
        </mc:Choice>
        <mc:Fallback xmlns="">
          <p:sp>
            <p:nvSpPr>
              <p:cNvPr id="89" name="文本框 88">
                <a:extLst>
                  <a:ext uri="{FF2B5EF4-FFF2-40B4-BE49-F238E27FC236}">
                    <a16:creationId xmlns:a16="http://schemas.microsoft.com/office/drawing/2014/main" id="{78B14F85-619B-4424-9368-7DEAEC9902D7}"/>
                  </a:ext>
                </a:extLst>
              </p:cNvPr>
              <p:cNvSpPr txBox="1">
                <a:spLocks noRot="1" noChangeAspect="1" noMove="1" noResize="1" noEditPoints="1" noAdjustHandles="1" noChangeArrowheads="1" noChangeShapeType="1" noTextEdit="1"/>
              </p:cNvSpPr>
              <p:nvPr/>
            </p:nvSpPr>
            <p:spPr>
              <a:xfrm rot="19920000">
                <a:off x="5211775" y="4868478"/>
                <a:ext cx="1390124" cy="307777"/>
              </a:xfrm>
              <a:prstGeom prst="rect">
                <a:avLst/>
              </a:prstGeom>
              <a:blipFill>
                <a:blip r:embed="rId2"/>
                <a:stretch>
                  <a:fillRect l="-4867" t="-658" r="-3540" b="-14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5279E2A-F9FD-44BA-9928-3277D9B2CD62}"/>
                  </a:ext>
                </a:extLst>
              </p:cNvPr>
              <p:cNvSpPr txBox="1"/>
              <p:nvPr/>
            </p:nvSpPr>
            <p:spPr>
              <a:xfrm rot="19920000">
                <a:off x="5211776" y="4867811"/>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=5</m:t>
                      </m:r>
                    </m:oMath>
                  </m:oMathPara>
                </a14:m>
                <a:endParaRPr lang="zh-CN" altLang="en-US" sz="2000" dirty="0"/>
              </a:p>
            </p:txBody>
          </p:sp>
        </mc:Choice>
        <mc:Fallback xmlns="">
          <p:sp>
            <p:nvSpPr>
              <p:cNvPr id="29" name="文本框 28">
                <a:extLst>
                  <a:ext uri="{FF2B5EF4-FFF2-40B4-BE49-F238E27FC236}">
                    <a16:creationId xmlns:a16="http://schemas.microsoft.com/office/drawing/2014/main" id="{35279E2A-F9FD-44BA-9928-3277D9B2CD62}"/>
                  </a:ext>
                </a:extLst>
              </p:cNvPr>
              <p:cNvSpPr txBox="1">
                <a:spLocks noRot="1" noChangeAspect="1" noMove="1" noResize="1" noEditPoints="1" noAdjustHandles="1" noChangeArrowheads="1" noChangeShapeType="1" noTextEdit="1"/>
              </p:cNvSpPr>
              <p:nvPr/>
            </p:nvSpPr>
            <p:spPr>
              <a:xfrm rot="19920000">
                <a:off x="5211776" y="4867811"/>
                <a:ext cx="1390124" cy="307777"/>
              </a:xfrm>
              <a:prstGeom prst="rect">
                <a:avLst/>
              </a:prstGeom>
              <a:blipFill>
                <a:blip r:embed="rId3"/>
                <a:stretch>
                  <a:fillRect l="-4867" r="-3540" b="-143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95587F8-8BCC-4607-BBF1-654F10765FF7}"/>
                  </a:ext>
                </a:extLst>
              </p:cNvPr>
              <p:cNvSpPr txBox="1"/>
              <p:nvPr/>
            </p:nvSpPr>
            <p:spPr>
              <a:xfrm rot="4200000">
                <a:off x="2647448" y="3711735"/>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=6</m:t>
                      </m:r>
                    </m:oMath>
                  </m:oMathPara>
                </a14:m>
                <a:endParaRPr lang="zh-CN" altLang="en-US" sz="2000" dirty="0"/>
              </a:p>
            </p:txBody>
          </p:sp>
        </mc:Choice>
        <mc:Fallback xmlns="">
          <p:sp>
            <p:nvSpPr>
              <p:cNvPr id="28" name="文本框 27">
                <a:extLst>
                  <a:ext uri="{FF2B5EF4-FFF2-40B4-BE49-F238E27FC236}">
                    <a16:creationId xmlns:a16="http://schemas.microsoft.com/office/drawing/2014/main" id="{395587F8-8BCC-4607-BBF1-654F10765FF7}"/>
                  </a:ext>
                </a:extLst>
              </p:cNvPr>
              <p:cNvSpPr txBox="1">
                <a:spLocks noRot="1" noChangeAspect="1" noMove="1" noResize="1" noEditPoints="1" noAdjustHandles="1" noChangeArrowheads="1" noChangeShapeType="1" noTextEdit="1"/>
              </p:cNvSpPr>
              <p:nvPr/>
            </p:nvSpPr>
            <p:spPr>
              <a:xfrm rot="4200000">
                <a:off x="2647448" y="3711735"/>
                <a:ext cx="1390124" cy="307777"/>
              </a:xfrm>
              <a:prstGeom prst="rect">
                <a:avLst/>
              </a:prstGeom>
              <a:blipFill>
                <a:blip r:embed="rId4"/>
                <a:stretch>
                  <a:fillRect l="-16535" t="-5172"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54C490BE-1F26-4170-899B-988E87F4E47F}"/>
                  </a:ext>
                </a:extLst>
              </p:cNvPr>
              <p:cNvSpPr txBox="1"/>
              <p:nvPr/>
            </p:nvSpPr>
            <p:spPr>
              <a:xfrm rot="4200000">
                <a:off x="2653147" y="3711631"/>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=5,</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=6</m:t>
                      </m:r>
                    </m:oMath>
                  </m:oMathPara>
                </a14:m>
                <a:endParaRPr lang="zh-CN" altLang="en-US" sz="2000" dirty="0"/>
              </a:p>
            </p:txBody>
          </p:sp>
        </mc:Choice>
        <mc:Fallback xmlns="">
          <p:sp>
            <p:nvSpPr>
              <p:cNvPr id="85" name="文本框 84">
                <a:extLst>
                  <a:ext uri="{FF2B5EF4-FFF2-40B4-BE49-F238E27FC236}">
                    <a16:creationId xmlns:a16="http://schemas.microsoft.com/office/drawing/2014/main" id="{54C490BE-1F26-4170-899B-988E87F4E47F}"/>
                  </a:ext>
                </a:extLst>
              </p:cNvPr>
              <p:cNvSpPr txBox="1">
                <a:spLocks noRot="1" noChangeAspect="1" noMove="1" noResize="1" noEditPoints="1" noAdjustHandles="1" noChangeArrowheads="1" noChangeShapeType="1" noTextEdit="1"/>
              </p:cNvSpPr>
              <p:nvPr/>
            </p:nvSpPr>
            <p:spPr>
              <a:xfrm rot="4200000">
                <a:off x="2653147" y="3711631"/>
                <a:ext cx="1390124" cy="307777"/>
              </a:xfrm>
              <a:prstGeom prst="rect">
                <a:avLst/>
              </a:prstGeom>
              <a:blipFill>
                <a:blip r:embed="rId5"/>
                <a:stretch>
                  <a:fillRect l="-16667" t="-5172" b="-344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957E394-BEDF-43B7-8A75-42DCAD1B8D20}"/>
              </a:ext>
            </a:extLst>
          </p:cNvPr>
          <p:cNvSpPr>
            <a:spLocks noGrp="1"/>
          </p:cNvSpPr>
          <p:nvPr>
            <p:ph type="title"/>
          </p:nvPr>
        </p:nvSpPr>
        <p:spPr/>
        <p:txBody>
          <a:bodyPr/>
          <a:lstStyle/>
          <a:p>
            <a:r>
              <a:rPr lang="zh-CN" altLang="en-US" dirty="0"/>
              <a:t>求解最大流</a:t>
            </a:r>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9D451FA-65BB-41AF-A0ED-F1A490C81341}"/>
                  </a:ext>
                </a:extLst>
              </p:cNvPr>
              <p:cNvSpPr>
                <a:spLocks noGrp="1"/>
              </p:cNvSpPr>
              <p:nvPr>
                <p:ph type="body" sz="half" idx="2"/>
              </p:nvPr>
            </p:nvSpPr>
            <p:spPr/>
            <p:txBody>
              <a:bodyPr/>
              <a:lstStyle/>
              <a:p>
                <a:r>
                  <a:rPr lang="zh-CN" altLang="en-US" dirty="0"/>
                  <a:t>沿着</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→1→2→</m:t>
                    </m:r>
                    <m:r>
                      <a:rPr lang="en-US" altLang="zh-CN" b="0" i="1" smtClean="0">
                        <a:latin typeface="Cambria Math" panose="02040503050406030204" pitchFamily="18" charset="0"/>
                        <a:ea typeface="Cambria Math" panose="02040503050406030204" pitchFamily="18" charset="0"/>
                      </a:rPr>
                      <m:t>𝑇</m:t>
                    </m:r>
                  </m:oMath>
                </a14:m>
                <a:r>
                  <a:rPr lang="zh-CN" altLang="en-US" dirty="0"/>
                  <a:t>，流</a:t>
                </a:r>
                <a14:m>
                  <m:oMath xmlns:m="http://schemas.openxmlformats.org/officeDocument/2006/math">
                    <m:r>
                      <a:rPr lang="en-US" altLang="zh-CN" b="0" i="1" smtClean="0">
                        <a:latin typeface="Cambria Math" panose="02040503050406030204" pitchFamily="18" charset="0"/>
                      </a:rPr>
                      <m:t>5</m:t>
                    </m:r>
                  </m:oMath>
                </a14:m>
                <a:r>
                  <a:rPr lang="zh-CN" altLang="en-US" dirty="0"/>
                  <a:t>。</a:t>
                </a:r>
                <a:endParaRPr lang="en-US" altLang="zh-CN" dirty="0"/>
              </a:p>
              <a:p>
                <a:endParaRPr lang="en-US" altLang="zh-CN" dirty="0"/>
              </a:p>
              <a:p>
                <a:r>
                  <a:rPr lang="zh-CN" altLang="en-US" dirty="0"/>
                  <a:t>沿着</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ea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oMath>
                </a14:m>
                <a:r>
                  <a:rPr lang="zh-CN" altLang="en-US" dirty="0"/>
                  <a:t>，流</a:t>
                </a:r>
                <a14:m>
                  <m:oMath xmlns:m="http://schemas.openxmlformats.org/officeDocument/2006/math">
                    <m:r>
                      <a:rPr lang="en-US" altLang="zh-CN" i="1">
                        <a:latin typeface="Cambria Math" panose="02040503050406030204" pitchFamily="18" charset="0"/>
                      </a:rPr>
                      <m:t>5</m:t>
                    </m:r>
                  </m:oMath>
                </a14:m>
                <a:r>
                  <a:rPr lang="zh-CN" altLang="en-US" dirty="0"/>
                  <a:t>。</a:t>
                </a:r>
                <a:endParaRPr lang="en-US" altLang="zh-CN" dirty="0"/>
              </a:p>
              <a:p>
                <a:endParaRPr lang="en-US" altLang="zh-CN" dirty="0"/>
              </a:p>
              <a:p>
                <a:r>
                  <a:rPr lang="zh-CN" altLang="en-US" dirty="0"/>
                  <a:t>找不到满足条件的路径，算法结束。</a:t>
                </a:r>
                <a:endParaRPr lang="en-US" altLang="zh-CN" dirty="0"/>
              </a:p>
              <a:p>
                <a:endParaRPr lang="en-US" altLang="zh-CN" dirty="0"/>
              </a:p>
              <a:p>
                <a:r>
                  <a:rPr lang="zh-CN" altLang="en-US" dirty="0"/>
                  <a:t>我们找到一条流量为</a:t>
                </a:r>
                <a14:m>
                  <m:oMath xmlns:m="http://schemas.openxmlformats.org/officeDocument/2006/math">
                    <m:r>
                      <a:rPr lang="en-US" altLang="zh-CN" i="1" dirty="0" smtClean="0">
                        <a:latin typeface="Cambria Math" panose="02040503050406030204" pitchFamily="18" charset="0"/>
                      </a:rPr>
                      <m:t>10</m:t>
                    </m:r>
                  </m:oMath>
                </a14:m>
                <a:r>
                  <a:rPr lang="zh-CN" altLang="en-US" dirty="0"/>
                  <a:t>的可行流。</a:t>
                </a:r>
                <a:endParaRPr lang="en-US" altLang="zh-CN" dirty="0"/>
              </a:p>
              <a:p>
                <a:endParaRPr lang="zh-CN" altLang="en-US" dirty="0"/>
              </a:p>
            </p:txBody>
          </p:sp>
        </mc:Choice>
        <mc:Fallback xmlns="">
          <p:sp>
            <p:nvSpPr>
              <p:cNvPr id="4" name="文本占位符 3">
                <a:extLst>
                  <a:ext uri="{FF2B5EF4-FFF2-40B4-BE49-F238E27FC236}">
                    <a16:creationId xmlns:a16="http://schemas.microsoft.com/office/drawing/2014/main" id="{B9D451FA-65BB-41AF-A0ED-F1A490C81341}"/>
                  </a:ext>
                </a:extLst>
              </p:cNvPr>
              <p:cNvSpPr>
                <a:spLocks noGrp="1" noRot="1" noChangeAspect="1" noMove="1" noResize="1" noEditPoints="1" noAdjustHandles="1" noChangeArrowheads="1" noChangeShapeType="1" noTextEdit="1"/>
              </p:cNvSpPr>
              <p:nvPr>
                <p:ph type="body" sz="half" idx="2"/>
              </p:nvPr>
            </p:nvSpPr>
            <p:spPr>
              <a:blipFill>
                <a:blip r:embed="rId6"/>
                <a:stretch>
                  <a:fillRect l="-571" t="-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椭圆 72">
                <a:extLst>
                  <a:ext uri="{FF2B5EF4-FFF2-40B4-BE49-F238E27FC236}">
                    <a16:creationId xmlns:a16="http://schemas.microsoft.com/office/drawing/2014/main" id="{536F3F30-3629-40E1-B643-F1A0FBA6C197}"/>
                  </a:ext>
                </a:extLst>
              </p:cNvPr>
              <p:cNvSpPr/>
              <p:nvPr/>
            </p:nvSpPr>
            <p:spPr>
              <a:xfrm>
                <a:off x="2584428" y="1929354"/>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1</m:t>
                      </m:r>
                    </m:oMath>
                  </m:oMathPara>
                </a14:m>
                <a:endParaRPr lang="zh-CN" altLang="en-US" sz="3200" dirty="0"/>
              </a:p>
            </p:txBody>
          </p:sp>
        </mc:Choice>
        <mc:Fallback xmlns="">
          <p:sp>
            <p:nvSpPr>
              <p:cNvPr id="73" name="椭圆 72">
                <a:extLst>
                  <a:ext uri="{FF2B5EF4-FFF2-40B4-BE49-F238E27FC236}">
                    <a16:creationId xmlns:a16="http://schemas.microsoft.com/office/drawing/2014/main" id="{536F3F30-3629-40E1-B643-F1A0FBA6C197}"/>
                  </a:ext>
                </a:extLst>
              </p:cNvPr>
              <p:cNvSpPr>
                <a:spLocks noRot="1" noChangeAspect="1" noMove="1" noResize="1" noEditPoints="1" noAdjustHandles="1" noChangeArrowheads="1" noChangeShapeType="1" noTextEdit="1"/>
              </p:cNvSpPr>
              <p:nvPr/>
            </p:nvSpPr>
            <p:spPr>
              <a:xfrm>
                <a:off x="2584428" y="1929354"/>
                <a:ext cx="858965" cy="85896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椭圆 73">
                <a:extLst>
                  <a:ext uri="{FF2B5EF4-FFF2-40B4-BE49-F238E27FC236}">
                    <a16:creationId xmlns:a16="http://schemas.microsoft.com/office/drawing/2014/main" id="{1448ECC1-C4B0-4601-B3C9-3C22A4A892D0}"/>
                  </a:ext>
                </a:extLst>
              </p:cNvPr>
              <p:cNvSpPr/>
              <p:nvPr/>
            </p:nvSpPr>
            <p:spPr>
              <a:xfrm>
                <a:off x="358011" y="3384509"/>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𝑆</m:t>
                      </m:r>
                    </m:oMath>
                  </m:oMathPara>
                </a14:m>
                <a:endParaRPr lang="zh-CN" altLang="en-US" sz="2400" dirty="0"/>
              </a:p>
            </p:txBody>
          </p:sp>
        </mc:Choice>
        <mc:Fallback xmlns="">
          <p:sp>
            <p:nvSpPr>
              <p:cNvPr id="74" name="椭圆 73">
                <a:extLst>
                  <a:ext uri="{FF2B5EF4-FFF2-40B4-BE49-F238E27FC236}">
                    <a16:creationId xmlns:a16="http://schemas.microsoft.com/office/drawing/2014/main" id="{1448ECC1-C4B0-4601-B3C9-3C22A4A892D0}"/>
                  </a:ext>
                </a:extLst>
              </p:cNvPr>
              <p:cNvSpPr>
                <a:spLocks noRot="1" noChangeAspect="1" noMove="1" noResize="1" noEditPoints="1" noAdjustHandles="1" noChangeArrowheads="1" noChangeShapeType="1" noTextEdit="1"/>
              </p:cNvSpPr>
              <p:nvPr/>
            </p:nvSpPr>
            <p:spPr>
              <a:xfrm>
                <a:off x="358011" y="3384509"/>
                <a:ext cx="858965" cy="85896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椭圆 74">
                <a:extLst>
                  <a:ext uri="{FF2B5EF4-FFF2-40B4-BE49-F238E27FC236}">
                    <a16:creationId xmlns:a16="http://schemas.microsoft.com/office/drawing/2014/main" id="{D6888CF9-EF65-4CB5-98FF-074ACDC74A14}"/>
                  </a:ext>
                </a:extLst>
              </p:cNvPr>
              <p:cNvSpPr/>
              <p:nvPr/>
            </p:nvSpPr>
            <p:spPr>
              <a:xfrm>
                <a:off x="3742663" y="5054405"/>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2</m:t>
                      </m:r>
                    </m:oMath>
                  </m:oMathPara>
                </a14:m>
                <a:endParaRPr lang="zh-CN" altLang="en-US" sz="3200" dirty="0"/>
              </a:p>
            </p:txBody>
          </p:sp>
        </mc:Choice>
        <mc:Fallback xmlns="">
          <p:sp>
            <p:nvSpPr>
              <p:cNvPr id="75" name="椭圆 74">
                <a:extLst>
                  <a:ext uri="{FF2B5EF4-FFF2-40B4-BE49-F238E27FC236}">
                    <a16:creationId xmlns:a16="http://schemas.microsoft.com/office/drawing/2014/main" id="{D6888CF9-EF65-4CB5-98FF-074ACDC74A14}"/>
                  </a:ext>
                </a:extLst>
              </p:cNvPr>
              <p:cNvSpPr>
                <a:spLocks noRot="1" noChangeAspect="1" noMove="1" noResize="1" noEditPoints="1" noAdjustHandles="1" noChangeArrowheads="1" noChangeShapeType="1" noTextEdit="1"/>
              </p:cNvSpPr>
              <p:nvPr/>
            </p:nvSpPr>
            <p:spPr>
              <a:xfrm>
                <a:off x="3742663" y="5054405"/>
                <a:ext cx="858965" cy="858965"/>
              </a:xfrm>
              <a:prstGeom prst="ellipse">
                <a:avLst/>
              </a:prstGeom>
              <a:blipFill>
                <a:blip r:embed="rId9"/>
                <a:stretch>
                  <a:fillRect/>
                </a:stretch>
              </a:blipFill>
            </p:spPr>
            <p:txBody>
              <a:bodyPr/>
              <a:lstStyle/>
              <a:p>
                <a:r>
                  <a:rPr lang="zh-CN" altLang="en-US">
                    <a:noFill/>
                  </a:rPr>
                  <a:t> </a:t>
                </a:r>
              </a:p>
            </p:txBody>
          </p:sp>
        </mc:Fallback>
      </mc:AlternateContent>
      <p:cxnSp>
        <p:nvCxnSpPr>
          <p:cNvPr id="76" name="直接箭头连接符 75">
            <a:extLst>
              <a:ext uri="{FF2B5EF4-FFF2-40B4-BE49-F238E27FC236}">
                <a16:creationId xmlns:a16="http://schemas.microsoft.com/office/drawing/2014/main" id="{91CDEF5C-0EEC-4EB4-B24D-48F8C47E5949}"/>
              </a:ext>
            </a:extLst>
          </p:cNvPr>
          <p:cNvCxnSpPr>
            <a:cxnSpLocks/>
            <a:stCxn id="74" idx="5"/>
            <a:endCxn id="75" idx="2"/>
          </p:cNvCxnSpPr>
          <p:nvPr/>
        </p:nvCxnSpPr>
        <p:spPr>
          <a:xfrm>
            <a:off x="1091182" y="4117682"/>
            <a:ext cx="2651481" cy="136620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8B05A8E-FDD7-4B85-B0B8-3B5E0165F97D}"/>
              </a:ext>
            </a:extLst>
          </p:cNvPr>
          <p:cNvCxnSpPr>
            <a:cxnSpLocks/>
            <a:stCxn id="74" idx="7"/>
            <a:endCxn id="73" idx="2"/>
          </p:cNvCxnSpPr>
          <p:nvPr/>
        </p:nvCxnSpPr>
        <p:spPr>
          <a:xfrm flipV="1">
            <a:off x="1091182" y="2358836"/>
            <a:ext cx="1493245" cy="1151466"/>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椭圆 77">
                <a:extLst>
                  <a:ext uri="{FF2B5EF4-FFF2-40B4-BE49-F238E27FC236}">
                    <a16:creationId xmlns:a16="http://schemas.microsoft.com/office/drawing/2014/main" id="{0866E25E-D833-411C-8D4E-538779A24BFC}"/>
                  </a:ext>
                </a:extLst>
              </p:cNvPr>
              <p:cNvSpPr/>
              <p:nvPr/>
            </p:nvSpPr>
            <p:spPr>
              <a:xfrm>
                <a:off x="4859481" y="1929355"/>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 </m:t>
                      </m:r>
                      <m:r>
                        <a:rPr lang="en-US" altLang="zh-CN" sz="3200" i="1">
                          <a:latin typeface="Cambria Math" panose="02040503050406030204" pitchFamily="18" charset="0"/>
                        </a:rPr>
                        <m:t>3</m:t>
                      </m:r>
                    </m:oMath>
                  </m:oMathPara>
                </a14:m>
                <a:endParaRPr lang="zh-CN" altLang="en-US" sz="3200" dirty="0"/>
              </a:p>
            </p:txBody>
          </p:sp>
        </mc:Choice>
        <mc:Fallback xmlns="">
          <p:sp>
            <p:nvSpPr>
              <p:cNvPr id="78" name="椭圆 77">
                <a:extLst>
                  <a:ext uri="{FF2B5EF4-FFF2-40B4-BE49-F238E27FC236}">
                    <a16:creationId xmlns:a16="http://schemas.microsoft.com/office/drawing/2014/main" id="{0866E25E-D833-411C-8D4E-538779A24BFC}"/>
                  </a:ext>
                </a:extLst>
              </p:cNvPr>
              <p:cNvSpPr>
                <a:spLocks noRot="1" noChangeAspect="1" noMove="1" noResize="1" noEditPoints="1" noAdjustHandles="1" noChangeArrowheads="1" noChangeShapeType="1" noTextEdit="1"/>
              </p:cNvSpPr>
              <p:nvPr/>
            </p:nvSpPr>
            <p:spPr>
              <a:xfrm>
                <a:off x="4859481" y="1929355"/>
                <a:ext cx="858965" cy="858965"/>
              </a:xfrm>
              <a:prstGeom prst="ellipse">
                <a:avLst/>
              </a:prstGeom>
              <a:blipFill>
                <a:blip r:embed="rId10"/>
                <a:stretch>
                  <a:fillRect/>
                </a:stretch>
              </a:blipFill>
            </p:spPr>
            <p:txBody>
              <a:bodyPr/>
              <a:lstStyle/>
              <a:p>
                <a:r>
                  <a:rPr lang="zh-CN" altLang="en-US">
                    <a:noFill/>
                  </a:rPr>
                  <a:t> </a:t>
                </a:r>
              </a:p>
            </p:txBody>
          </p:sp>
        </mc:Fallback>
      </mc:AlternateContent>
      <p:cxnSp>
        <p:nvCxnSpPr>
          <p:cNvPr id="79" name="直接箭头连接符 78">
            <a:extLst>
              <a:ext uri="{FF2B5EF4-FFF2-40B4-BE49-F238E27FC236}">
                <a16:creationId xmlns:a16="http://schemas.microsoft.com/office/drawing/2014/main" id="{279B7C82-3167-48C2-8EFF-B54324F78F18}"/>
              </a:ext>
            </a:extLst>
          </p:cNvPr>
          <p:cNvCxnSpPr>
            <a:cxnSpLocks/>
          </p:cNvCxnSpPr>
          <p:nvPr/>
        </p:nvCxnSpPr>
        <p:spPr>
          <a:xfrm>
            <a:off x="3157889" y="2744766"/>
            <a:ext cx="840223" cy="236337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4686D43A-F82C-4C6A-AEC0-D572926AF209}"/>
              </a:ext>
            </a:extLst>
          </p:cNvPr>
          <p:cNvCxnSpPr>
            <a:cxnSpLocks/>
          </p:cNvCxnSpPr>
          <p:nvPr/>
        </p:nvCxnSpPr>
        <p:spPr>
          <a:xfrm flipH="1">
            <a:off x="4349941" y="2744766"/>
            <a:ext cx="778771" cy="2350717"/>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80ED9F79-7DDA-4B74-A0A1-DB757C0E68A3}"/>
              </a:ext>
            </a:extLst>
          </p:cNvPr>
          <p:cNvCxnSpPr>
            <a:cxnSpLocks/>
            <a:stCxn id="73" idx="6"/>
            <a:endCxn id="78" idx="2"/>
          </p:cNvCxnSpPr>
          <p:nvPr/>
        </p:nvCxnSpPr>
        <p:spPr>
          <a:xfrm>
            <a:off x="3443392" y="2358836"/>
            <a:ext cx="1416090"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椭圆 81">
                <a:extLst>
                  <a:ext uri="{FF2B5EF4-FFF2-40B4-BE49-F238E27FC236}">
                    <a16:creationId xmlns:a16="http://schemas.microsoft.com/office/drawing/2014/main" id="{CC9BE73B-D2EE-49AB-B173-D677355DBFD8}"/>
                  </a:ext>
                </a:extLst>
              </p:cNvPr>
              <p:cNvSpPr/>
              <p:nvPr/>
            </p:nvSpPr>
            <p:spPr>
              <a:xfrm>
                <a:off x="7086764" y="3384509"/>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𝑇</m:t>
                      </m:r>
                    </m:oMath>
                  </m:oMathPara>
                </a14:m>
                <a:endParaRPr lang="zh-CN" altLang="en-US" sz="3200" dirty="0"/>
              </a:p>
            </p:txBody>
          </p:sp>
        </mc:Choice>
        <mc:Fallback xmlns="">
          <p:sp>
            <p:nvSpPr>
              <p:cNvPr id="82" name="椭圆 81">
                <a:extLst>
                  <a:ext uri="{FF2B5EF4-FFF2-40B4-BE49-F238E27FC236}">
                    <a16:creationId xmlns:a16="http://schemas.microsoft.com/office/drawing/2014/main" id="{CC9BE73B-D2EE-49AB-B173-D677355DBFD8}"/>
                  </a:ext>
                </a:extLst>
              </p:cNvPr>
              <p:cNvSpPr>
                <a:spLocks noRot="1" noChangeAspect="1" noMove="1" noResize="1" noEditPoints="1" noAdjustHandles="1" noChangeArrowheads="1" noChangeShapeType="1" noTextEdit="1"/>
              </p:cNvSpPr>
              <p:nvPr/>
            </p:nvSpPr>
            <p:spPr>
              <a:xfrm>
                <a:off x="7086764" y="3384509"/>
                <a:ext cx="858965" cy="858965"/>
              </a:xfrm>
              <a:prstGeom prst="ellipse">
                <a:avLst/>
              </a:prstGeom>
              <a:blipFill>
                <a:blip r:embed="rId2"/>
                <a:stretch>
                  <a:fillRect/>
                </a:stretch>
              </a:blipFill>
            </p:spPr>
            <p:txBody>
              <a:bodyPr/>
              <a:lstStyle/>
              <a:p>
                <a:r>
                  <a:rPr lang="zh-CN" altLang="en-US">
                    <a:noFill/>
                  </a:rPr>
                  <a:t> </a:t>
                </a:r>
              </a:p>
            </p:txBody>
          </p:sp>
        </mc:Fallback>
      </mc:AlternateContent>
      <p:cxnSp>
        <p:nvCxnSpPr>
          <p:cNvPr id="83" name="直接箭头连接符 82">
            <a:extLst>
              <a:ext uri="{FF2B5EF4-FFF2-40B4-BE49-F238E27FC236}">
                <a16:creationId xmlns:a16="http://schemas.microsoft.com/office/drawing/2014/main" id="{C54879F8-8EFD-436C-AE30-E8149B8A88BB}"/>
              </a:ext>
            </a:extLst>
          </p:cNvPr>
          <p:cNvCxnSpPr>
            <a:cxnSpLocks/>
            <a:stCxn id="78" idx="6"/>
            <a:endCxn id="82" idx="1"/>
          </p:cNvCxnSpPr>
          <p:nvPr/>
        </p:nvCxnSpPr>
        <p:spPr>
          <a:xfrm>
            <a:off x="5718446" y="2358838"/>
            <a:ext cx="1494111" cy="1151464"/>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1804B1A8-A41C-4799-9BD3-3FED4D926176}"/>
              </a:ext>
            </a:extLst>
          </p:cNvPr>
          <p:cNvCxnSpPr>
            <a:cxnSpLocks/>
            <a:stCxn id="75" idx="6"/>
            <a:endCxn id="82" idx="3"/>
          </p:cNvCxnSpPr>
          <p:nvPr/>
        </p:nvCxnSpPr>
        <p:spPr>
          <a:xfrm flipV="1">
            <a:off x="4601628" y="4117682"/>
            <a:ext cx="2610930" cy="136620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36A1C35-60D7-4AED-95AE-80BDF018C69D}"/>
                  </a:ext>
                </a:extLst>
              </p:cNvPr>
              <p:cNvSpPr txBox="1"/>
              <p:nvPr/>
            </p:nvSpPr>
            <p:spPr>
              <a:xfrm rot="19320000">
                <a:off x="877041" y="2696826"/>
                <a:ext cx="15327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=10</m:t>
                      </m:r>
                    </m:oMath>
                  </m:oMathPara>
                </a14:m>
                <a:endParaRPr lang="zh-CN" altLang="en-US" sz="2000" dirty="0"/>
              </a:p>
            </p:txBody>
          </p:sp>
        </mc:Choice>
        <mc:Fallback xmlns="">
          <p:sp>
            <p:nvSpPr>
              <p:cNvPr id="86" name="文本框 85">
                <a:extLst>
                  <a:ext uri="{FF2B5EF4-FFF2-40B4-BE49-F238E27FC236}">
                    <a16:creationId xmlns:a16="http://schemas.microsoft.com/office/drawing/2014/main" id="{E36A1C35-60D7-4AED-95AE-80BDF018C69D}"/>
                  </a:ext>
                </a:extLst>
              </p:cNvPr>
              <p:cNvSpPr txBox="1">
                <a:spLocks noRot="1" noChangeAspect="1" noMove="1" noResize="1" noEditPoints="1" noAdjustHandles="1" noChangeArrowheads="1" noChangeShapeType="1" noTextEdit="1"/>
              </p:cNvSpPr>
              <p:nvPr/>
            </p:nvSpPr>
            <p:spPr>
              <a:xfrm rot="19320000">
                <a:off x="877041" y="2696826"/>
                <a:ext cx="1532793" cy="307777"/>
              </a:xfrm>
              <a:prstGeom prst="rect">
                <a:avLst/>
              </a:prstGeom>
              <a:blipFill>
                <a:blip r:embed="rId12"/>
                <a:stretch>
                  <a:fillRect l="-3896" t="-513" r="-3463" b="-112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1B4FD3C9-C4AF-40EB-82F6-58B5CBEC6544}"/>
                  </a:ext>
                </a:extLst>
              </p:cNvPr>
              <p:cNvSpPr txBox="1"/>
              <p:nvPr/>
            </p:nvSpPr>
            <p:spPr>
              <a:xfrm rot="1620000">
                <a:off x="1458222" y="4729329"/>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87" name="文本框 86">
                <a:extLst>
                  <a:ext uri="{FF2B5EF4-FFF2-40B4-BE49-F238E27FC236}">
                    <a16:creationId xmlns:a16="http://schemas.microsoft.com/office/drawing/2014/main" id="{1B4FD3C9-C4AF-40EB-82F6-58B5CBEC6544}"/>
                  </a:ext>
                </a:extLst>
              </p:cNvPr>
              <p:cNvSpPr txBox="1">
                <a:spLocks noRot="1" noChangeAspect="1" noMove="1" noResize="1" noEditPoints="1" noAdjustHandles="1" noChangeArrowheads="1" noChangeShapeType="1" noTextEdit="1"/>
              </p:cNvSpPr>
              <p:nvPr/>
            </p:nvSpPr>
            <p:spPr>
              <a:xfrm rot="1620000">
                <a:off x="1458222" y="4729329"/>
                <a:ext cx="1390124" cy="307777"/>
              </a:xfrm>
              <a:prstGeom prst="rect">
                <a:avLst/>
              </a:prstGeom>
              <a:blipFill>
                <a:blip r:embed="rId13"/>
                <a:stretch>
                  <a:fillRect l="-8811" t="-2667" r="-1762"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DBC5166A-D1AF-42C4-A4DA-60E3AF5B28AE}"/>
                  </a:ext>
                </a:extLst>
              </p:cNvPr>
              <p:cNvSpPr txBox="1"/>
              <p:nvPr/>
            </p:nvSpPr>
            <p:spPr>
              <a:xfrm rot="17280000">
                <a:off x="4267910" y="3740139"/>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=3</m:t>
                      </m:r>
                    </m:oMath>
                  </m:oMathPara>
                </a14:m>
                <a:endParaRPr lang="zh-CN" altLang="en-US" sz="2000" dirty="0"/>
              </a:p>
            </p:txBody>
          </p:sp>
        </mc:Choice>
        <mc:Fallback xmlns="">
          <p:sp>
            <p:nvSpPr>
              <p:cNvPr id="88" name="文本框 87">
                <a:extLst>
                  <a:ext uri="{FF2B5EF4-FFF2-40B4-BE49-F238E27FC236}">
                    <a16:creationId xmlns:a16="http://schemas.microsoft.com/office/drawing/2014/main" id="{DBC5166A-D1AF-42C4-A4DA-60E3AF5B28AE}"/>
                  </a:ext>
                </a:extLst>
              </p:cNvPr>
              <p:cNvSpPr txBox="1">
                <a:spLocks noRot="1" noChangeAspect="1" noMove="1" noResize="1" noEditPoints="1" noAdjustHandles="1" noChangeArrowheads="1" noChangeShapeType="1" noTextEdit="1"/>
              </p:cNvSpPr>
              <p:nvPr/>
            </p:nvSpPr>
            <p:spPr>
              <a:xfrm rot="17280000">
                <a:off x="4267910" y="3740139"/>
                <a:ext cx="1390124" cy="307777"/>
              </a:xfrm>
              <a:prstGeom prst="rect">
                <a:avLst/>
              </a:prstGeom>
              <a:blipFill>
                <a:blip r:embed="rId14"/>
                <a:stretch>
                  <a:fillRect l="-1667" t="-2137" r="-4167" b="-72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97D97D91-F40D-4820-B62C-17951A84A0A4}"/>
                  </a:ext>
                </a:extLst>
              </p:cNvPr>
              <p:cNvSpPr txBox="1"/>
              <p:nvPr/>
            </p:nvSpPr>
            <p:spPr>
              <a:xfrm rot="2280000">
                <a:off x="5837486" y="2589680"/>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=8</m:t>
                      </m:r>
                    </m:oMath>
                  </m:oMathPara>
                </a14:m>
                <a:endParaRPr lang="zh-CN" altLang="en-US" sz="2000" dirty="0"/>
              </a:p>
            </p:txBody>
          </p:sp>
        </mc:Choice>
        <mc:Fallback xmlns="">
          <p:sp>
            <p:nvSpPr>
              <p:cNvPr id="90" name="文本框 89">
                <a:extLst>
                  <a:ext uri="{FF2B5EF4-FFF2-40B4-BE49-F238E27FC236}">
                    <a16:creationId xmlns:a16="http://schemas.microsoft.com/office/drawing/2014/main" id="{97D97D91-F40D-4820-B62C-17951A84A0A4}"/>
                  </a:ext>
                </a:extLst>
              </p:cNvPr>
              <p:cNvSpPr txBox="1">
                <a:spLocks noRot="1" noChangeAspect="1" noMove="1" noResize="1" noEditPoints="1" noAdjustHandles="1" noChangeArrowheads="1" noChangeShapeType="1" noTextEdit="1"/>
              </p:cNvSpPr>
              <p:nvPr/>
            </p:nvSpPr>
            <p:spPr>
              <a:xfrm rot="2280000">
                <a:off x="5837486" y="2589680"/>
                <a:ext cx="1390124" cy="307777"/>
              </a:xfrm>
              <a:prstGeom prst="rect">
                <a:avLst/>
              </a:prstGeom>
              <a:blipFill>
                <a:blip r:embed="rId15"/>
                <a:stretch>
                  <a:fillRect l="-9906" t="-3297" r="-943"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FE4D8040-CF3A-4C19-B496-0B232826C417}"/>
                  </a:ext>
                </a:extLst>
              </p:cNvPr>
              <p:cNvSpPr txBox="1"/>
              <p:nvPr/>
            </p:nvSpPr>
            <p:spPr>
              <a:xfrm>
                <a:off x="3417357" y="1933115"/>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=6</m:t>
                      </m:r>
                    </m:oMath>
                  </m:oMathPara>
                </a14:m>
                <a:endParaRPr lang="zh-CN" altLang="en-US" sz="2000" dirty="0"/>
              </a:p>
            </p:txBody>
          </p:sp>
        </mc:Choice>
        <mc:Fallback xmlns="">
          <p:sp>
            <p:nvSpPr>
              <p:cNvPr id="91" name="文本框 90">
                <a:extLst>
                  <a:ext uri="{FF2B5EF4-FFF2-40B4-BE49-F238E27FC236}">
                    <a16:creationId xmlns:a16="http://schemas.microsoft.com/office/drawing/2014/main" id="{FE4D8040-CF3A-4C19-B496-0B232826C417}"/>
                  </a:ext>
                </a:extLst>
              </p:cNvPr>
              <p:cNvSpPr txBox="1">
                <a:spLocks noRot="1" noChangeAspect="1" noMove="1" noResize="1" noEditPoints="1" noAdjustHandles="1" noChangeArrowheads="1" noChangeShapeType="1" noTextEdit="1"/>
              </p:cNvSpPr>
              <p:nvPr/>
            </p:nvSpPr>
            <p:spPr>
              <a:xfrm>
                <a:off x="3417357" y="1933115"/>
                <a:ext cx="1390124" cy="307777"/>
              </a:xfrm>
              <a:prstGeom prst="rect">
                <a:avLst/>
              </a:prstGeom>
              <a:blipFill>
                <a:blip r:embed="rId16"/>
                <a:stretch>
                  <a:fillRect l="-6140" r="-3070" b="-3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14D2CC9-D0AC-4F66-BBEF-56F1B95C83C4}"/>
                  </a:ext>
                </a:extLst>
              </p:cNvPr>
              <p:cNvSpPr txBox="1"/>
              <p:nvPr/>
            </p:nvSpPr>
            <p:spPr>
              <a:xfrm rot="19320000">
                <a:off x="875849" y="2696825"/>
                <a:ext cx="15327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=5,</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=10</m:t>
                      </m:r>
                    </m:oMath>
                  </m:oMathPara>
                </a14:m>
                <a:endParaRPr lang="zh-CN" altLang="en-US" sz="2000" dirty="0"/>
              </a:p>
            </p:txBody>
          </p:sp>
        </mc:Choice>
        <mc:Fallback xmlns="">
          <p:sp>
            <p:nvSpPr>
              <p:cNvPr id="25" name="文本框 24">
                <a:extLst>
                  <a:ext uri="{FF2B5EF4-FFF2-40B4-BE49-F238E27FC236}">
                    <a16:creationId xmlns:a16="http://schemas.microsoft.com/office/drawing/2014/main" id="{114D2CC9-D0AC-4F66-BBEF-56F1B95C83C4}"/>
                  </a:ext>
                </a:extLst>
              </p:cNvPr>
              <p:cNvSpPr txBox="1">
                <a:spLocks noRot="1" noChangeAspect="1" noMove="1" noResize="1" noEditPoints="1" noAdjustHandles="1" noChangeArrowheads="1" noChangeShapeType="1" noTextEdit="1"/>
              </p:cNvSpPr>
              <p:nvPr/>
            </p:nvSpPr>
            <p:spPr>
              <a:xfrm rot="19320000">
                <a:off x="875849" y="2696825"/>
                <a:ext cx="1532793" cy="307777"/>
              </a:xfrm>
              <a:prstGeom prst="rect">
                <a:avLst/>
              </a:prstGeom>
              <a:blipFill>
                <a:blip r:embed="rId17"/>
                <a:stretch>
                  <a:fillRect l="-3896" t="-513" r="-3463" b="-112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9A2A465-2A6B-448F-934D-FBCA6FC1BA78}"/>
                  </a:ext>
                </a:extLst>
              </p:cNvPr>
              <p:cNvSpPr txBox="1"/>
              <p:nvPr/>
            </p:nvSpPr>
            <p:spPr>
              <a:xfrm rot="19320000">
                <a:off x="800265" y="2692063"/>
                <a:ext cx="16754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=10,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=10</m:t>
                      </m:r>
                    </m:oMath>
                  </m:oMathPara>
                </a14:m>
                <a:endParaRPr lang="zh-CN" altLang="en-US" sz="2000" dirty="0"/>
              </a:p>
            </p:txBody>
          </p:sp>
        </mc:Choice>
        <mc:Fallback xmlns="">
          <p:sp>
            <p:nvSpPr>
              <p:cNvPr id="30" name="文本框 29">
                <a:extLst>
                  <a:ext uri="{FF2B5EF4-FFF2-40B4-BE49-F238E27FC236}">
                    <a16:creationId xmlns:a16="http://schemas.microsoft.com/office/drawing/2014/main" id="{59A2A465-2A6B-448F-934D-FBCA6FC1BA78}"/>
                  </a:ext>
                </a:extLst>
              </p:cNvPr>
              <p:cNvSpPr txBox="1">
                <a:spLocks noRot="1" noChangeAspect="1" noMove="1" noResize="1" noEditPoints="1" noAdjustHandles="1" noChangeArrowheads="1" noChangeShapeType="1" noTextEdit="1"/>
              </p:cNvSpPr>
              <p:nvPr/>
            </p:nvSpPr>
            <p:spPr>
              <a:xfrm rot="19320000">
                <a:off x="800265" y="2692063"/>
                <a:ext cx="1675459" cy="307777"/>
              </a:xfrm>
              <a:prstGeom prst="rect">
                <a:avLst/>
              </a:prstGeom>
              <a:blipFill>
                <a:blip r:embed="rId18"/>
                <a:stretch>
                  <a:fillRect l="-3614" t="-476" r="-3213" b="-10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91BE38E-41DE-4514-B45F-0801458993DF}"/>
                  </a:ext>
                </a:extLst>
              </p:cNvPr>
              <p:cNvSpPr txBox="1"/>
              <p:nvPr/>
            </p:nvSpPr>
            <p:spPr>
              <a:xfrm>
                <a:off x="3417357" y="1928969"/>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=5,</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=6</m:t>
                      </m:r>
                    </m:oMath>
                  </m:oMathPara>
                </a14:m>
                <a:endParaRPr lang="zh-CN" altLang="en-US" sz="2000" dirty="0"/>
              </a:p>
            </p:txBody>
          </p:sp>
        </mc:Choice>
        <mc:Fallback xmlns="">
          <p:sp>
            <p:nvSpPr>
              <p:cNvPr id="31" name="文本框 30">
                <a:extLst>
                  <a:ext uri="{FF2B5EF4-FFF2-40B4-BE49-F238E27FC236}">
                    <a16:creationId xmlns:a16="http://schemas.microsoft.com/office/drawing/2014/main" id="{591BE38E-41DE-4514-B45F-0801458993DF}"/>
                  </a:ext>
                </a:extLst>
              </p:cNvPr>
              <p:cNvSpPr txBox="1">
                <a:spLocks noRot="1" noChangeAspect="1" noMove="1" noResize="1" noEditPoints="1" noAdjustHandles="1" noChangeArrowheads="1" noChangeShapeType="1" noTextEdit="1"/>
              </p:cNvSpPr>
              <p:nvPr/>
            </p:nvSpPr>
            <p:spPr>
              <a:xfrm>
                <a:off x="3417357" y="1928969"/>
                <a:ext cx="1390124" cy="307777"/>
              </a:xfrm>
              <a:prstGeom prst="rect">
                <a:avLst/>
              </a:prstGeom>
              <a:blipFill>
                <a:blip r:embed="rId19"/>
                <a:stretch>
                  <a:fillRect l="-6140" r="-3070" b="-3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C8BCFAC-FC6F-4AE8-A624-0D19D8C54A8A}"/>
                  </a:ext>
                </a:extLst>
              </p:cNvPr>
              <p:cNvSpPr txBox="1"/>
              <p:nvPr/>
            </p:nvSpPr>
            <p:spPr>
              <a:xfrm rot="2280000">
                <a:off x="5837486" y="2588692"/>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=5,</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=8</m:t>
                      </m:r>
                    </m:oMath>
                  </m:oMathPara>
                </a14:m>
                <a:endParaRPr lang="zh-CN" altLang="en-US" sz="2000" dirty="0"/>
              </a:p>
            </p:txBody>
          </p:sp>
        </mc:Choice>
        <mc:Fallback xmlns="">
          <p:sp>
            <p:nvSpPr>
              <p:cNvPr id="32" name="文本框 31">
                <a:extLst>
                  <a:ext uri="{FF2B5EF4-FFF2-40B4-BE49-F238E27FC236}">
                    <a16:creationId xmlns:a16="http://schemas.microsoft.com/office/drawing/2014/main" id="{5C8BCFAC-FC6F-4AE8-A624-0D19D8C54A8A}"/>
                  </a:ext>
                </a:extLst>
              </p:cNvPr>
              <p:cNvSpPr txBox="1">
                <a:spLocks noRot="1" noChangeAspect="1" noMove="1" noResize="1" noEditPoints="1" noAdjustHandles="1" noChangeArrowheads="1" noChangeShapeType="1" noTextEdit="1"/>
              </p:cNvSpPr>
              <p:nvPr/>
            </p:nvSpPr>
            <p:spPr>
              <a:xfrm rot="2280000">
                <a:off x="5837486" y="2588692"/>
                <a:ext cx="1390124" cy="307777"/>
              </a:xfrm>
              <a:prstGeom prst="rect">
                <a:avLst/>
              </a:prstGeom>
              <a:blipFill>
                <a:blip r:embed="rId20"/>
                <a:stretch>
                  <a:fillRect l="-9906" t="-3867" r="-943" b="-4420"/>
                </a:stretch>
              </a:blipFill>
            </p:spPr>
            <p:txBody>
              <a:bodyPr/>
              <a:lstStyle/>
              <a:p>
                <a:r>
                  <a:rPr lang="zh-CN" altLang="en-US">
                    <a:noFill/>
                  </a:rPr>
                  <a:t> </a:t>
                </a:r>
              </a:p>
            </p:txBody>
          </p:sp>
        </mc:Fallback>
      </mc:AlternateContent>
      <p:sp>
        <p:nvSpPr>
          <p:cNvPr id="33" name="椭圆 32">
            <a:hlinkClick r:id="rId21" action="ppaction://hlinksldjump"/>
            <a:extLst>
              <a:ext uri="{FF2B5EF4-FFF2-40B4-BE49-F238E27FC236}">
                <a16:creationId xmlns:a16="http://schemas.microsoft.com/office/drawing/2014/main" id="{230AFBDF-92A0-4CDF-B598-233E70AAE4F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931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74"/>
                                        </p:tgtEl>
                                      </p:cBhvr>
                                    </p:animEffect>
                                    <p:animScale>
                                      <p:cBhvr>
                                        <p:cTn id="10" dur="250" autoRev="1" fill="hold"/>
                                        <p:tgtEl>
                                          <p:spTgt spid="74"/>
                                        </p:tgtEl>
                                      </p:cBhvr>
                                      <p:by x="105000" y="105000"/>
                                    </p:animScale>
                                  </p:childTnLst>
                                </p:cTn>
                              </p:par>
                              <p:par>
                                <p:cTn id="11" presetID="7" presetClass="emph" presetSubtype="2" fill="hold" nodeType="withEffect">
                                  <p:stCondLst>
                                    <p:cond delay="0"/>
                                  </p:stCondLst>
                                  <p:childTnLst>
                                    <p:animClr clrSpc="rgb" dir="cw">
                                      <p:cBhvr>
                                        <p:cTn id="12" dur="500" fill="hold"/>
                                        <p:tgtEl>
                                          <p:spTgt spid="77"/>
                                        </p:tgtEl>
                                        <p:attrNameLst>
                                          <p:attrName>stroke.color</p:attrName>
                                        </p:attrNameLst>
                                      </p:cBhvr>
                                      <p:to>
                                        <a:srgbClr val="00B050"/>
                                      </p:to>
                                    </p:animClr>
                                    <p:set>
                                      <p:cBhvr>
                                        <p:cTn id="13" dur="500" fill="hold"/>
                                        <p:tgtEl>
                                          <p:spTgt spid="77"/>
                                        </p:tgtEl>
                                        <p:attrNameLst>
                                          <p:attrName>stroke.on</p:attrName>
                                        </p:attrNameLst>
                                      </p:cBhvr>
                                      <p:to>
                                        <p:strVal val="true"/>
                                      </p:to>
                                    </p:set>
                                  </p:childTnLst>
                                </p:cTn>
                              </p:par>
                              <p:par>
                                <p:cTn id="14" presetID="10" presetClass="exit" presetSubtype="0" fill="hold" nodeType="withEffect">
                                  <p:stCondLst>
                                    <p:cond delay="0"/>
                                  </p:stCondLst>
                                  <p:childTnLst>
                                    <p:animEffect transition="out" filter="fade">
                                      <p:cBhvr>
                                        <p:cTn id="15" dur="500"/>
                                        <p:tgtEl>
                                          <p:spTgt spid="86">
                                            <p:txEl>
                                              <p:pRg st="0" end="0"/>
                                            </p:txEl>
                                          </p:spTgt>
                                        </p:tgtEl>
                                      </p:cBhvr>
                                    </p:animEffect>
                                    <p:set>
                                      <p:cBhvr>
                                        <p:cTn id="16" dur="1" fill="hold">
                                          <p:stCondLst>
                                            <p:cond delay="499"/>
                                          </p:stCondLst>
                                        </p:cTn>
                                        <p:tgtEl>
                                          <p:spTgt spid="86">
                                            <p:txEl>
                                              <p:pRg st="0" end="0"/>
                                            </p:txEl>
                                          </p:spTgt>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fade">
                                      <p:cBhvr>
                                        <p:cTn id="19" dur="500"/>
                                        <p:tgtEl>
                                          <p:spTgt spid="25">
                                            <p:txEl>
                                              <p:pRg st="0" end="0"/>
                                            </p:txEl>
                                          </p:spTgt>
                                        </p:tgtEl>
                                      </p:cBhvr>
                                    </p:animEffect>
                                  </p:childTnLst>
                                </p:cTn>
                              </p:par>
                            </p:childTnLst>
                          </p:cTn>
                        </p:par>
                        <p:par>
                          <p:cTn id="20" fill="hold">
                            <p:stCondLst>
                              <p:cond delay="500"/>
                            </p:stCondLst>
                            <p:childTnLst>
                              <p:par>
                                <p:cTn id="21" presetID="7" presetClass="emph" presetSubtype="2" fill="hold" nodeType="afterEffect">
                                  <p:stCondLst>
                                    <p:cond delay="0"/>
                                  </p:stCondLst>
                                  <p:childTnLst>
                                    <p:animClr clrSpc="rgb" dir="cw">
                                      <p:cBhvr>
                                        <p:cTn id="22" dur="500" fill="hold"/>
                                        <p:tgtEl>
                                          <p:spTgt spid="77"/>
                                        </p:tgtEl>
                                        <p:attrNameLst>
                                          <p:attrName>stroke.color</p:attrName>
                                        </p:attrNameLst>
                                      </p:cBhvr>
                                      <p:to>
                                        <a:srgbClr val="D34817"/>
                                      </p:to>
                                    </p:animClr>
                                    <p:set>
                                      <p:cBhvr>
                                        <p:cTn id="23" dur="500" fill="hold"/>
                                        <p:tgtEl>
                                          <p:spTgt spid="77"/>
                                        </p:tgtEl>
                                        <p:attrNameLst>
                                          <p:attrName>stroke.on</p:attrName>
                                        </p:attrNameLst>
                                      </p:cBhvr>
                                      <p:to>
                                        <p:strVal val="true"/>
                                      </p:to>
                                    </p:set>
                                  </p:childTnLst>
                                </p:cTn>
                              </p:par>
                              <p:par>
                                <p:cTn id="24" presetID="26" presetClass="emph" presetSubtype="0" fill="hold" grpId="0" nodeType="withEffect">
                                  <p:stCondLst>
                                    <p:cond delay="0"/>
                                  </p:stCondLst>
                                  <p:childTnLst>
                                    <p:animEffect transition="out" filter="fade">
                                      <p:cBhvr>
                                        <p:cTn id="25" dur="500" tmFilter="0, 0; .2, .5; .8, .5; 1, 0"/>
                                        <p:tgtEl>
                                          <p:spTgt spid="73"/>
                                        </p:tgtEl>
                                      </p:cBhvr>
                                    </p:animEffect>
                                    <p:animScale>
                                      <p:cBhvr>
                                        <p:cTn id="26" dur="250" autoRev="1" fill="hold"/>
                                        <p:tgtEl>
                                          <p:spTgt spid="73"/>
                                        </p:tgtEl>
                                      </p:cBhvr>
                                      <p:by x="105000" y="105000"/>
                                    </p:animScale>
                                  </p:childTnLst>
                                </p:cTn>
                              </p:par>
                              <p:par>
                                <p:cTn id="27" presetID="7" presetClass="emph" presetSubtype="2" fill="hold" nodeType="withEffect">
                                  <p:stCondLst>
                                    <p:cond delay="0"/>
                                  </p:stCondLst>
                                  <p:childTnLst>
                                    <p:animClr clrSpc="rgb" dir="cw">
                                      <p:cBhvr>
                                        <p:cTn id="28" dur="500" fill="hold"/>
                                        <p:tgtEl>
                                          <p:spTgt spid="79"/>
                                        </p:tgtEl>
                                        <p:attrNameLst>
                                          <p:attrName>stroke.color</p:attrName>
                                        </p:attrNameLst>
                                      </p:cBhvr>
                                      <p:to>
                                        <a:srgbClr val="00B050"/>
                                      </p:to>
                                    </p:animClr>
                                    <p:set>
                                      <p:cBhvr>
                                        <p:cTn id="29" dur="500" fill="hold"/>
                                        <p:tgtEl>
                                          <p:spTgt spid="79"/>
                                        </p:tgtEl>
                                        <p:attrNameLst>
                                          <p:attrName>stroke.on</p:attrName>
                                        </p:attrNameLst>
                                      </p:cBhvr>
                                      <p:to>
                                        <p:strVal val="true"/>
                                      </p:to>
                                    </p:set>
                                  </p:childTnLst>
                                </p:cTn>
                              </p:par>
                              <p:par>
                                <p:cTn id="30" presetID="10" presetClass="exit" presetSubtype="0" fill="hold" grpId="0" nodeType="withEffect">
                                  <p:stCondLst>
                                    <p:cond delay="0"/>
                                  </p:stCondLst>
                                  <p:childTnLst>
                                    <p:animEffect transition="out" filter="fade">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fade">
                                      <p:cBhvr>
                                        <p:cTn id="35" dur="500"/>
                                        <p:tgtEl>
                                          <p:spTgt spid="85"/>
                                        </p:tgtEl>
                                      </p:cBhvr>
                                    </p:animEffect>
                                  </p:childTnLst>
                                </p:cTn>
                              </p:par>
                            </p:childTnLst>
                          </p:cTn>
                        </p:par>
                        <p:par>
                          <p:cTn id="36" fill="hold">
                            <p:stCondLst>
                              <p:cond delay="1000"/>
                            </p:stCondLst>
                            <p:childTnLst>
                              <p:par>
                                <p:cTn id="37" presetID="7" presetClass="emph" presetSubtype="2" fill="hold" nodeType="afterEffect">
                                  <p:stCondLst>
                                    <p:cond delay="0"/>
                                  </p:stCondLst>
                                  <p:childTnLst>
                                    <p:animClr clrSpc="rgb" dir="cw">
                                      <p:cBhvr>
                                        <p:cTn id="38" dur="500" fill="hold"/>
                                        <p:tgtEl>
                                          <p:spTgt spid="79"/>
                                        </p:tgtEl>
                                        <p:attrNameLst>
                                          <p:attrName>stroke.color</p:attrName>
                                        </p:attrNameLst>
                                      </p:cBhvr>
                                      <p:to>
                                        <a:srgbClr val="D34817"/>
                                      </p:to>
                                    </p:animClr>
                                    <p:set>
                                      <p:cBhvr>
                                        <p:cTn id="39" dur="500" fill="hold"/>
                                        <p:tgtEl>
                                          <p:spTgt spid="79"/>
                                        </p:tgtEl>
                                        <p:attrNameLst>
                                          <p:attrName>stroke.on</p:attrName>
                                        </p:attrNameLst>
                                      </p:cBhvr>
                                      <p:to>
                                        <p:strVal val="true"/>
                                      </p:to>
                                    </p:set>
                                  </p:childTnLst>
                                </p:cTn>
                              </p:par>
                              <p:par>
                                <p:cTn id="40" presetID="26" presetClass="emph" presetSubtype="0" fill="hold" grpId="0" nodeType="withEffect">
                                  <p:stCondLst>
                                    <p:cond delay="0"/>
                                  </p:stCondLst>
                                  <p:childTnLst>
                                    <p:animEffect transition="out" filter="fade">
                                      <p:cBhvr>
                                        <p:cTn id="41" dur="500" tmFilter="0, 0; .2, .5; .8, .5; 1, 0"/>
                                        <p:tgtEl>
                                          <p:spTgt spid="75"/>
                                        </p:tgtEl>
                                      </p:cBhvr>
                                    </p:animEffect>
                                    <p:animScale>
                                      <p:cBhvr>
                                        <p:cTn id="42" dur="250" autoRev="1" fill="hold"/>
                                        <p:tgtEl>
                                          <p:spTgt spid="75"/>
                                        </p:tgtEl>
                                      </p:cBhvr>
                                      <p:by x="105000" y="105000"/>
                                    </p:animScale>
                                  </p:childTnLst>
                                </p:cTn>
                              </p:par>
                              <p:par>
                                <p:cTn id="43" presetID="7" presetClass="emph" presetSubtype="2" fill="hold" nodeType="withEffect">
                                  <p:stCondLst>
                                    <p:cond delay="0"/>
                                  </p:stCondLst>
                                  <p:childTnLst>
                                    <p:animClr clrSpc="rgb" dir="cw">
                                      <p:cBhvr>
                                        <p:cTn id="44" dur="500" fill="hold"/>
                                        <p:tgtEl>
                                          <p:spTgt spid="84"/>
                                        </p:tgtEl>
                                        <p:attrNameLst>
                                          <p:attrName>stroke.color</p:attrName>
                                        </p:attrNameLst>
                                      </p:cBhvr>
                                      <p:to>
                                        <a:srgbClr val="00B050"/>
                                      </p:to>
                                    </p:animClr>
                                    <p:set>
                                      <p:cBhvr>
                                        <p:cTn id="45" dur="500" fill="hold"/>
                                        <p:tgtEl>
                                          <p:spTgt spid="84"/>
                                        </p:tgtEl>
                                        <p:attrNameLst>
                                          <p:attrName>stroke.on</p:attrName>
                                        </p:attrNameLst>
                                      </p:cBhvr>
                                      <p:to>
                                        <p:strVal val="true"/>
                                      </p:to>
                                    </p:set>
                                  </p:childTnLst>
                                </p:cTn>
                              </p:par>
                              <p:par>
                                <p:cTn id="46" presetID="10" presetClass="exit" presetSubtype="0" fill="hold" grpId="0"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childTnLst>
                          </p:cTn>
                        </p:par>
                        <p:par>
                          <p:cTn id="52" fill="hold">
                            <p:stCondLst>
                              <p:cond delay="1500"/>
                            </p:stCondLst>
                            <p:childTnLst>
                              <p:par>
                                <p:cTn id="53" presetID="7" presetClass="emph" presetSubtype="2" fill="hold" nodeType="afterEffect">
                                  <p:stCondLst>
                                    <p:cond delay="0"/>
                                  </p:stCondLst>
                                  <p:childTnLst>
                                    <p:animClr clrSpc="rgb" dir="cw">
                                      <p:cBhvr>
                                        <p:cTn id="54" dur="500" fill="hold"/>
                                        <p:tgtEl>
                                          <p:spTgt spid="84"/>
                                        </p:tgtEl>
                                        <p:attrNameLst>
                                          <p:attrName>stroke.color</p:attrName>
                                        </p:attrNameLst>
                                      </p:cBhvr>
                                      <p:to>
                                        <a:srgbClr val="D34817"/>
                                      </p:to>
                                    </p:animClr>
                                    <p:set>
                                      <p:cBhvr>
                                        <p:cTn id="55" dur="500" fill="hold"/>
                                        <p:tgtEl>
                                          <p:spTgt spid="84"/>
                                        </p:tgtEl>
                                        <p:attrNameLst>
                                          <p:attrName>stroke.on</p:attrName>
                                        </p:attrNameLst>
                                      </p:cBhvr>
                                      <p:to>
                                        <p:strVal val="true"/>
                                      </p:to>
                                    </p:set>
                                  </p:childTnLst>
                                </p:cTn>
                              </p:par>
                              <p:par>
                                <p:cTn id="56" presetID="26" presetClass="emph" presetSubtype="0" fill="hold" grpId="0" nodeType="withEffect">
                                  <p:stCondLst>
                                    <p:cond delay="0"/>
                                  </p:stCondLst>
                                  <p:childTnLst>
                                    <p:animEffect transition="out" filter="fade">
                                      <p:cBhvr>
                                        <p:cTn id="57" dur="500" tmFilter="0, 0; .2, .5; .8, .5; 1, 0"/>
                                        <p:tgtEl>
                                          <p:spTgt spid="82"/>
                                        </p:tgtEl>
                                      </p:cBhvr>
                                    </p:animEffect>
                                    <p:animScale>
                                      <p:cBhvr>
                                        <p:cTn id="58" dur="250" autoRev="1" fill="hold"/>
                                        <p:tgtEl>
                                          <p:spTgt spid="82"/>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par>
                                <p:cTn id="64" presetID="26" presetClass="emph" presetSubtype="0" fill="hold" grpId="1" nodeType="withEffect">
                                  <p:stCondLst>
                                    <p:cond delay="0"/>
                                  </p:stCondLst>
                                  <p:childTnLst>
                                    <p:animEffect transition="out" filter="fade">
                                      <p:cBhvr>
                                        <p:cTn id="65" dur="500" tmFilter="0, 0; .2, .5; .8, .5; 1, 0"/>
                                        <p:tgtEl>
                                          <p:spTgt spid="74"/>
                                        </p:tgtEl>
                                      </p:cBhvr>
                                    </p:animEffect>
                                    <p:animScale>
                                      <p:cBhvr>
                                        <p:cTn id="66" dur="250" autoRev="1" fill="hold"/>
                                        <p:tgtEl>
                                          <p:spTgt spid="74"/>
                                        </p:tgtEl>
                                      </p:cBhvr>
                                      <p:by x="105000" y="105000"/>
                                    </p:animScale>
                                  </p:childTnLst>
                                </p:cTn>
                              </p:par>
                              <p:par>
                                <p:cTn id="67" presetID="7" presetClass="emph" presetSubtype="2" fill="hold" nodeType="withEffect">
                                  <p:stCondLst>
                                    <p:cond delay="0"/>
                                  </p:stCondLst>
                                  <p:childTnLst>
                                    <p:animClr clrSpc="rgb" dir="cw">
                                      <p:cBhvr>
                                        <p:cTn id="68" dur="500" fill="hold"/>
                                        <p:tgtEl>
                                          <p:spTgt spid="77"/>
                                        </p:tgtEl>
                                        <p:attrNameLst>
                                          <p:attrName>stroke.color</p:attrName>
                                        </p:attrNameLst>
                                      </p:cBhvr>
                                      <p:to>
                                        <a:srgbClr val="00B050"/>
                                      </p:to>
                                    </p:animClr>
                                    <p:set>
                                      <p:cBhvr>
                                        <p:cTn id="69" dur="500" fill="hold"/>
                                        <p:tgtEl>
                                          <p:spTgt spid="77"/>
                                        </p:tgtEl>
                                        <p:attrNameLst>
                                          <p:attrName>stroke.on</p:attrName>
                                        </p:attrNameLst>
                                      </p:cBhvr>
                                      <p:to>
                                        <p:strVal val="true"/>
                                      </p:to>
                                    </p:set>
                                  </p:childTnLst>
                                </p:cTn>
                              </p:par>
                              <p:par>
                                <p:cTn id="70" presetID="10" presetClass="exit" presetSubtype="0" fill="hold" grpId="1" nodeType="withEffect">
                                  <p:stCondLst>
                                    <p:cond delay="0"/>
                                  </p:stCondLst>
                                  <p:childTnLst>
                                    <p:animEffect transition="out" filter="fade">
                                      <p:cBhvr>
                                        <p:cTn id="71" dur="500"/>
                                        <p:tgtEl>
                                          <p:spTgt spid="25">
                                            <p:txEl>
                                              <p:pRg st="0" end="0"/>
                                            </p:txEl>
                                          </p:spTgt>
                                        </p:tgtEl>
                                      </p:cBhvr>
                                    </p:animEffect>
                                    <p:set>
                                      <p:cBhvr>
                                        <p:cTn id="72" dur="1" fill="hold">
                                          <p:stCondLst>
                                            <p:cond delay="499"/>
                                          </p:stCondLst>
                                        </p:cTn>
                                        <p:tgtEl>
                                          <p:spTgt spid="25">
                                            <p:txEl>
                                              <p:pRg st="0" end="0"/>
                                            </p:txEl>
                                          </p:spTgt>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500"/>
                            </p:stCondLst>
                            <p:childTnLst>
                              <p:par>
                                <p:cTn id="77" presetID="7" presetClass="emph" presetSubtype="2" fill="hold" nodeType="afterEffect">
                                  <p:stCondLst>
                                    <p:cond delay="0"/>
                                  </p:stCondLst>
                                  <p:childTnLst>
                                    <p:animClr clrSpc="rgb" dir="cw">
                                      <p:cBhvr>
                                        <p:cTn id="78" dur="500" fill="hold"/>
                                        <p:tgtEl>
                                          <p:spTgt spid="77"/>
                                        </p:tgtEl>
                                        <p:attrNameLst>
                                          <p:attrName>stroke.color</p:attrName>
                                        </p:attrNameLst>
                                      </p:cBhvr>
                                      <p:to>
                                        <a:srgbClr val="D34817"/>
                                      </p:to>
                                    </p:animClr>
                                    <p:set>
                                      <p:cBhvr>
                                        <p:cTn id="79" dur="500" fill="hold"/>
                                        <p:tgtEl>
                                          <p:spTgt spid="77"/>
                                        </p:tgtEl>
                                        <p:attrNameLst>
                                          <p:attrName>stroke.on</p:attrName>
                                        </p:attrNameLst>
                                      </p:cBhvr>
                                      <p:to>
                                        <p:strVal val="true"/>
                                      </p:to>
                                    </p:set>
                                  </p:childTnLst>
                                </p:cTn>
                              </p:par>
                              <p:par>
                                <p:cTn id="80" presetID="26" presetClass="emph" presetSubtype="0" fill="hold" grpId="1" nodeType="withEffect">
                                  <p:stCondLst>
                                    <p:cond delay="0"/>
                                  </p:stCondLst>
                                  <p:childTnLst>
                                    <p:animEffect transition="out" filter="fade">
                                      <p:cBhvr>
                                        <p:cTn id="81" dur="500" tmFilter="0, 0; .2, .5; .8, .5; 1, 0"/>
                                        <p:tgtEl>
                                          <p:spTgt spid="73"/>
                                        </p:tgtEl>
                                      </p:cBhvr>
                                    </p:animEffect>
                                    <p:animScale>
                                      <p:cBhvr>
                                        <p:cTn id="82" dur="250" autoRev="1" fill="hold"/>
                                        <p:tgtEl>
                                          <p:spTgt spid="73"/>
                                        </p:tgtEl>
                                      </p:cBhvr>
                                      <p:by x="105000" y="105000"/>
                                    </p:animScale>
                                  </p:childTnLst>
                                </p:cTn>
                              </p:par>
                              <p:par>
                                <p:cTn id="83" presetID="7" presetClass="emph" presetSubtype="2" fill="hold" nodeType="withEffect">
                                  <p:stCondLst>
                                    <p:cond delay="0"/>
                                  </p:stCondLst>
                                  <p:childTnLst>
                                    <p:animClr clrSpc="rgb" dir="cw">
                                      <p:cBhvr>
                                        <p:cTn id="84" dur="500" fill="hold"/>
                                        <p:tgtEl>
                                          <p:spTgt spid="81"/>
                                        </p:tgtEl>
                                        <p:attrNameLst>
                                          <p:attrName>stroke.color</p:attrName>
                                        </p:attrNameLst>
                                      </p:cBhvr>
                                      <p:to>
                                        <a:srgbClr val="00B050"/>
                                      </p:to>
                                    </p:animClr>
                                    <p:set>
                                      <p:cBhvr>
                                        <p:cTn id="85" dur="500" fill="hold"/>
                                        <p:tgtEl>
                                          <p:spTgt spid="81"/>
                                        </p:tgtEl>
                                        <p:attrNameLst>
                                          <p:attrName>stroke.on</p:attrName>
                                        </p:attrNameLst>
                                      </p:cBhvr>
                                      <p:to>
                                        <p:strVal val="true"/>
                                      </p:to>
                                    </p:set>
                                  </p:childTnLst>
                                </p:cTn>
                              </p:par>
                              <p:par>
                                <p:cTn id="86" presetID="10" presetClass="exit" presetSubtype="0" fill="hold" grpId="0" nodeType="withEffect">
                                  <p:stCondLst>
                                    <p:cond delay="0"/>
                                  </p:stCondLst>
                                  <p:childTnLst>
                                    <p:animEffect transition="out" filter="fade">
                                      <p:cBhvr>
                                        <p:cTn id="87" dur="500"/>
                                        <p:tgtEl>
                                          <p:spTgt spid="91"/>
                                        </p:tgtEl>
                                      </p:cBhvr>
                                    </p:animEffect>
                                    <p:set>
                                      <p:cBhvr>
                                        <p:cTn id="88" dur="1" fill="hold">
                                          <p:stCondLst>
                                            <p:cond delay="499"/>
                                          </p:stCondLst>
                                        </p:cTn>
                                        <p:tgtEl>
                                          <p:spTgt spid="91"/>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par>
                          <p:cTn id="92" fill="hold">
                            <p:stCondLst>
                              <p:cond delay="1000"/>
                            </p:stCondLst>
                            <p:childTnLst>
                              <p:par>
                                <p:cTn id="93" presetID="7" presetClass="emph" presetSubtype="2" fill="hold" nodeType="afterEffect">
                                  <p:stCondLst>
                                    <p:cond delay="0"/>
                                  </p:stCondLst>
                                  <p:childTnLst>
                                    <p:animClr clrSpc="rgb" dir="cw">
                                      <p:cBhvr>
                                        <p:cTn id="94" dur="500" fill="hold"/>
                                        <p:tgtEl>
                                          <p:spTgt spid="81"/>
                                        </p:tgtEl>
                                        <p:attrNameLst>
                                          <p:attrName>stroke.color</p:attrName>
                                        </p:attrNameLst>
                                      </p:cBhvr>
                                      <p:to>
                                        <a:srgbClr val="D34817"/>
                                      </p:to>
                                    </p:animClr>
                                    <p:set>
                                      <p:cBhvr>
                                        <p:cTn id="95" dur="500" fill="hold"/>
                                        <p:tgtEl>
                                          <p:spTgt spid="81"/>
                                        </p:tgtEl>
                                        <p:attrNameLst>
                                          <p:attrName>stroke.on</p:attrName>
                                        </p:attrNameLst>
                                      </p:cBhvr>
                                      <p:to>
                                        <p:strVal val="true"/>
                                      </p:to>
                                    </p:set>
                                  </p:childTnLst>
                                </p:cTn>
                              </p:par>
                              <p:par>
                                <p:cTn id="96" presetID="26" presetClass="emph" presetSubtype="0" fill="hold" grpId="0" nodeType="withEffect">
                                  <p:stCondLst>
                                    <p:cond delay="0"/>
                                  </p:stCondLst>
                                  <p:childTnLst>
                                    <p:animEffect transition="out" filter="fade">
                                      <p:cBhvr>
                                        <p:cTn id="97" dur="500" tmFilter="0, 0; .2, .5; .8, .5; 1, 0"/>
                                        <p:tgtEl>
                                          <p:spTgt spid="78"/>
                                        </p:tgtEl>
                                      </p:cBhvr>
                                    </p:animEffect>
                                    <p:animScale>
                                      <p:cBhvr>
                                        <p:cTn id="98" dur="250" autoRev="1" fill="hold"/>
                                        <p:tgtEl>
                                          <p:spTgt spid="78"/>
                                        </p:tgtEl>
                                      </p:cBhvr>
                                      <p:by x="105000" y="105000"/>
                                    </p:animScale>
                                  </p:childTnLst>
                                </p:cTn>
                              </p:par>
                              <p:par>
                                <p:cTn id="99" presetID="7" presetClass="emph" presetSubtype="2" fill="hold" nodeType="withEffect">
                                  <p:stCondLst>
                                    <p:cond delay="0"/>
                                  </p:stCondLst>
                                  <p:childTnLst>
                                    <p:animClr clrSpc="rgb" dir="cw">
                                      <p:cBhvr>
                                        <p:cTn id="100" dur="500" fill="hold"/>
                                        <p:tgtEl>
                                          <p:spTgt spid="83"/>
                                        </p:tgtEl>
                                        <p:attrNameLst>
                                          <p:attrName>stroke.color</p:attrName>
                                        </p:attrNameLst>
                                      </p:cBhvr>
                                      <p:to>
                                        <a:srgbClr val="00B050"/>
                                      </p:to>
                                    </p:animClr>
                                    <p:set>
                                      <p:cBhvr>
                                        <p:cTn id="101" dur="500" fill="hold"/>
                                        <p:tgtEl>
                                          <p:spTgt spid="83"/>
                                        </p:tgtEl>
                                        <p:attrNameLst>
                                          <p:attrName>stroke.on</p:attrName>
                                        </p:attrNameLst>
                                      </p:cBhvr>
                                      <p:to>
                                        <p:strVal val="true"/>
                                      </p:to>
                                    </p:set>
                                  </p:childTnLst>
                                </p:cTn>
                              </p:par>
                              <p:par>
                                <p:cTn id="102" presetID="10" presetClass="exit" presetSubtype="0" fill="hold" grpId="0" nodeType="withEffect">
                                  <p:stCondLst>
                                    <p:cond delay="0"/>
                                  </p:stCondLst>
                                  <p:childTnLst>
                                    <p:animEffect transition="out" filter="fade">
                                      <p:cBhvr>
                                        <p:cTn id="103" dur="500"/>
                                        <p:tgtEl>
                                          <p:spTgt spid="90"/>
                                        </p:tgtEl>
                                      </p:cBhvr>
                                    </p:animEffect>
                                    <p:set>
                                      <p:cBhvr>
                                        <p:cTn id="104" dur="1" fill="hold">
                                          <p:stCondLst>
                                            <p:cond delay="499"/>
                                          </p:stCondLst>
                                        </p:cTn>
                                        <p:tgtEl>
                                          <p:spTgt spid="90"/>
                                        </p:tgtEl>
                                        <p:attrNameLst>
                                          <p:attrName>style.visibility</p:attrName>
                                        </p:attrNameLst>
                                      </p:cBhvr>
                                      <p:to>
                                        <p:strVal val="hidden"/>
                                      </p:to>
                                    </p:set>
                                  </p:childTnLst>
                                </p:cTn>
                              </p:par>
                              <p:par>
                                <p:cTn id="105" presetID="10" presetClass="entr"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par>
                          <p:cTn id="108" fill="hold">
                            <p:stCondLst>
                              <p:cond delay="1500"/>
                            </p:stCondLst>
                            <p:childTnLst>
                              <p:par>
                                <p:cTn id="109" presetID="7" presetClass="emph" presetSubtype="2" fill="hold" nodeType="afterEffect">
                                  <p:stCondLst>
                                    <p:cond delay="0"/>
                                  </p:stCondLst>
                                  <p:childTnLst>
                                    <p:animClr clrSpc="rgb" dir="cw">
                                      <p:cBhvr>
                                        <p:cTn id="110" dur="500" fill="hold"/>
                                        <p:tgtEl>
                                          <p:spTgt spid="83"/>
                                        </p:tgtEl>
                                        <p:attrNameLst>
                                          <p:attrName>stroke.color</p:attrName>
                                        </p:attrNameLst>
                                      </p:cBhvr>
                                      <p:to>
                                        <a:srgbClr val="D34817"/>
                                      </p:to>
                                    </p:animClr>
                                    <p:set>
                                      <p:cBhvr>
                                        <p:cTn id="111" dur="500" fill="hold"/>
                                        <p:tgtEl>
                                          <p:spTgt spid="83"/>
                                        </p:tgtEl>
                                        <p:attrNameLst>
                                          <p:attrName>stroke.on</p:attrName>
                                        </p:attrNameLst>
                                      </p:cBhvr>
                                      <p:to>
                                        <p:strVal val="true"/>
                                      </p:to>
                                    </p:set>
                                  </p:childTnLst>
                                </p:cTn>
                              </p:par>
                              <p:par>
                                <p:cTn id="112" presetID="26" presetClass="emph" presetSubtype="0" fill="hold" grpId="1" nodeType="withEffect">
                                  <p:stCondLst>
                                    <p:cond delay="0"/>
                                  </p:stCondLst>
                                  <p:childTnLst>
                                    <p:animEffect transition="out" filter="fade">
                                      <p:cBhvr>
                                        <p:cTn id="113" dur="500" tmFilter="0, 0; .2, .5; .8, .5; 1, 0"/>
                                        <p:tgtEl>
                                          <p:spTgt spid="82"/>
                                        </p:tgtEl>
                                      </p:cBhvr>
                                    </p:animEffect>
                                    <p:animScale>
                                      <p:cBhvr>
                                        <p:cTn id="114" dur="250" autoRev="1" fill="hold"/>
                                        <p:tgtEl>
                                          <p:spTgt spid="82"/>
                                        </p:tgtEl>
                                      </p:cBhvr>
                                      <p:by x="105000" y="105000"/>
                                    </p:animScale>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4">
                                            <p:txEl>
                                              <p:pRg st="4" end="4"/>
                                            </p:txEl>
                                          </p:spTgt>
                                        </p:tgtEl>
                                        <p:attrNameLst>
                                          <p:attrName>style.visibility</p:attrName>
                                        </p:attrNameLst>
                                      </p:cBhvr>
                                      <p:to>
                                        <p:strVal val="visible"/>
                                      </p:to>
                                    </p:set>
                                    <p:animEffect transition="in" filter="fade">
                                      <p:cBhvr>
                                        <p:cTn id="119" dur="500"/>
                                        <p:tgtEl>
                                          <p:spTgt spid="4">
                                            <p:txEl>
                                              <p:pRg st="4" end="4"/>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4">
                                            <p:txEl>
                                              <p:pRg st="6" end="6"/>
                                            </p:txEl>
                                          </p:spTgt>
                                        </p:tgtEl>
                                        <p:attrNameLst>
                                          <p:attrName>style.visibility</p:attrName>
                                        </p:attrNameLst>
                                      </p:cBhvr>
                                      <p:to>
                                        <p:strVal val="visible"/>
                                      </p:to>
                                    </p:set>
                                    <p:animEffect transition="in" filter="fade">
                                      <p:cBhvr>
                                        <p:cTn id="1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29" grpId="0"/>
      <p:bldP spid="28" grpId="0"/>
      <p:bldP spid="85" grpId="0"/>
      <p:bldP spid="73" grpId="0" animBg="1"/>
      <p:bldP spid="73" grpId="1" animBg="1"/>
      <p:bldP spid="74" grpId="0" animBg="1"/>
      <p:bldP spid="74" grpId="1" animBg="1"/>
      <p:bldP spid="75" grpId="0" animBg="1"/>
      <p:bldP spid="78" grpId="0" animBg="1"/>
      <p:bldP spid="82" grpId="0" animBg="1"/>
      <p:bldP spid="82" grpId="1" animBg="1"/>
      <p:bldP spid="90" grpId="0"/>
      <p:bldP spid="91" grpId="0"/>
      <p:bldP spid="25" grpId="0" build="allAtOnce"/>
      <p:bldP spid="25" grpId="1" build="allAtOnce"/>
      <p:bldP spid="30" grpId="0"/>
      <p:bldP spid="31" grpId="0"/>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6F1A5D8E-10ED-4C99-B7B6-5D796812E1BB}"/>
              </a:ext>
            </a:extLst>
          </p:cNvPr>
          <p:cNvSpPr>
            <a:spLocks noGrp="1"/>
          </p:cNvSpPr>
          <p:nvPr>
            <p:ph type="pic" idx="1"/>
          </p:nvPr>
        </p:nvSpPr>
        <p:spPr/>
      </p:sp>
      <p:sp>
        <p:nvSpPr>
          <p:cNvPr id="2" name="标题 1">
            <a:extLst>
              <a:ext uri="{FF2B5EF4-FFF2-40B4-BE49-F238E27FC236}">
                <a16:creationId xmlns:a16="http://schemas.microsoft.com/office/drawing/2014/main" id="{F79FA306-DEF0-451B-81E8-D122489783D0}"/>
              </a:ext>
            </a:extLst>
          </p:cNvPr>
          <p:cNvSpPr>
            <a:spLocks noGrp="1"/>
          </p:cNvSpPr>
          <p:nvPr>
            <p:ph type="title"/>
          </p:nvPr>
        </p:nvSpPr>
        <p:spPr/>
        <p:txBody>
          <a:bodyPr/>
          <a:lstStyle/>
          <a:p>
            <a:r>
              <a:rPr lang="zh-CN" altLang="en-US" dirty="0"/>
              <a:t>求解最大流</a:t>
            </a:r>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084F2E87-E275-4B23-90DB-7F427C50C24E}"/>
                  </a:ext>
                </a:extLst>
              </p:cNvPr>
              <p:cNvSpPr>
                <a:spLocks noGrp="1"/>
              </p:cNvSpPr>
              <p:nvPr>
                <p:ph type="body" sz="half" idx="2"/>
              </p:nvPr>
            </p:nvSpPr>
            <p:spPr/>
            <p:txBody>
              <a:bodyPr>
                <a:normAutofit fontScale="92500"/>
              </a:bodyPr>
              <a:lstStyle/>
              <a:p>
                <a:r>
                  <a:rPr lang="zh-CN" altLang="en-US" dirty="0"/>
                  <a:t>事实上，存在流量为</a:t>
                </a:r>
                <a14:m>
                  <m:oMath xmlns:m="http://schemas.openxmlformats.org/officeDocument/2006/math">
                    <m:r>
                      <a:rPr lang="en-US" altLang="zh-CN" i="1" dirty="0" smtClean="0">
                        <a:latin typeface="Cambria Math" panose="02040503050406030204" pitchFamily="18" charset="0"/>
                      </a:rPr>
                      <m:t>11</m:t>
                    </m:r>
                  </m:oMath>
                </a14:m>
                <a:r>
                  <a:rPr lang="zh-CN" altLang="en-US" dirty="0"/>
                  <a:t>的可行流方案。</a:t>
                </a:r>
                <a:endParaRPr lang="en-US" altLang="zh-CN" dirty="0"/>
              </a:p>
              <a:p>
                <a:r>
                  <a:rPr lang="zh-CN" altLang="en-US" dirty="0"/>
                  <a:t>我们将两种方案对比一下，看看第二种方案多在哪里。</a:t>
                </a:r>
                <a:endParaRPr lang="en-US" altLang="zh-CN" dirty="0"/>
              </a:p>
              <a:p>
                <a:r>
                  <a:rPr lang="zh-CN" altLang="en-US" dirty="0"/>
                  <a:t>首先，我们要知道如何修改第一种方案让其变成第二种。</a:t>
                </a:r>
                <a:endParaRPr lang="en-US" altLang="zh-CN" dirty="0"/>
              </a:p>
              <a:p>
                <a:pPr algn="just">
                  <a:lnSpc>
                    <a:spcPct val="120000"/>
                  </a:lnSpc>
                </a:pPr>
                <a:r>
                  <a:rPr lang="zh-CN" altLang="en-US" dirty="0"/>
                  <a:t>让之前的路径</a:t>
                </a:r>
                <a14:m>
                  <m:oMath xmlns:m="http://schemas.openxmlformats.org/officeDocument/2006/math">
                    <m:r>
                      <a:rPr lang="en-US" altLang="zh-CN" b="0" i="1" dirty="0" smtClean="0">
                        <a:latin typeface="Cambria Math" panose="02040503050406030204" pitchFamily="18" charset="0"/>
                        <a:sym typeface="+mn-ea"/>
                      </a:rPr>
                      <m:t>𝑆</m:t>
                    </m:r>
                    <m:r>
                      <a:rPr lang="en-US" altLang="zh-CN" b="0" i="1" dirty="0" smtClean="0">
                        <a:latin typeface="Cambria Math" panose="02040503050406030204" pitchFamily="18" charset="0"/>
                        <a:ea typeface="Cambria Math" panose="02040503050406030204" pitchFamily="18" charset="0"/>
                        <a:sym typeface="+mn-ea"/>
                      </a:rPr>
                      <m:t>→</m:t>
                    </m:r>
                    <m:r>
                      <a:rPr lang="en-US" altLang="zh-CN" i="1" dirty="0" smtClean="0">
                        <a:latin typeface="Cambria Math" panose="02040503050406030204" pitchFamily="18" charset="0"/>
                        <a:sym typeface="+mn-ea"/>
                      </a:rPr>
                      <m:t>1</m:t>
                    </m:r>
                    <m:r>
                      <a:rPr lang="en-US" altLang="zh-CN" i="1" dirty="0" smtClean="0">
                        <a:latin typeface="Cambria Math" panose="02040503050406030204" pitchFamily="18" charset="0"/>
                        <a:ea typeface="Cambria Math" panose="02040503050406030204" pitchFamily="18" charset="0"/>
                        <a:sym typeface="+mn-ea"/>
                      </a:rPr>
                      <m:t>→</m:t>
                    </m:r>
                    <m:r>
                      <a:rPr lang="en-US" altLang="zh-CN" i="1" dirty="0" smtClean="0">
                        <a:latin typeface="Cambria Math" panose="02040503050406030204" pitchFamily="18" charset="0"/>
                        <a:sym typeface="+mn-ea"/>
                      </a:rPr>
                      <m:t>2</m:t>
                    </m:r>
                    <m:r>
                      <a:rPr lang="en-US" altLang="zh-CN" i="1" dirty="0" smtClean="0">
                        <a:latin typeface="Cambria Math" panose="02040503050406030204" pitchFamily="18" charset="0"/>
                        <a:ea typeface="Cambria Math" panose="02040503050406030204" pitchFamily="18" charset="0"/>
                        <a:sym typeface="+mn-ea"/>
                      </a:rPr>
                      <m:t>→</m:t>
                    </m:r>
                    <m:r>
                      <a:rPr lang="en-US" altLang="zh-CN" b="0" i="1" dirty="0" smtClean="0">
                        <a:latin typeface="Cambria Math" panose="02040503050406030204" pitchFamily="18" charset="0"/>
                        <a:sym typeface="+mn-ea"/>
                      </a:rPr>
                      <m:t>𝑇</m:t>
                    </m:r>
                  </m:oMath>
                </a14:m>
                <a:r>
                  <a:rPr lang="zh-CN" altLang="en-US" dirty="0">
                    <a:latin typeface="Arial" panose="020B0604020202020204" pitchFamily="34" charset="0"/>
                    <a:sym typeface="+mn-ea"/>
                  </a:rPr>
                  <a:t>中</a:t>
                </a:r>
                <a14:m>
                  <m:oMath xmlns:m="http://schemas.openxmlformats.org/officeDocument/2006/math">
                    <m:r>
                      <a:rPr lang="en-US" altLang="zh-CN" i="1" dirty="0" smtClean="0">
                        <a:latin typeface="Cambria Math" panose="02040503050406030204" pitchFamily="18" charset="0"/>
                        <a:sym typeface="+mn-ea"/>
                      </a:rPr>
                      <m:t>1</m:t>
                    </m:r>
                  </m:oMath>
                </a14:m>
                <a:r>
                  <a:rPr lang="zh-CN" altLang="en-US" dirty="0">
                    <a:latin typeface="Arial" panose="020B0604020202020204" pitchFamily="34" charset="0"/>
                    <a:sym typeface="+mn-ea"/>
                  </a:rPr>
                  <a:t>点流量改走</a:t>
                </a:r>
                <a14:m>
                  <m:oMath xmlns:m="http://schemas.openxmlformats.org/officeDocument/2006/math">
                    <m:r>
                      <a:rPr lang="en-US" altLang="zh-CN" i="1" dirty="0">
                        <a:latin typeface="Cambria Math" panose="02040503050406030204" pitchFamily="18" charset="0"/>
                        <a:sym typeface="+mn-ea"/>
                      </a:rPr>
                      <m:t>𝑆</m:t>
                    </m:r>
                    <m:r>
                      <a:rPr lang="en-US" altLang="zh-CN" i="1" dirty="0">
                        <a:latin typeface="Cambria Math" panose="02040503050406030204" pitchFamily="18" charset="0"/>
                        <a:ea typeface="Cambria Math" panose="02040503050406030204" pitchFamily="18" charset="0"/>
                        <a:sym typeface="+mn-ea"/>
                      </a:rPr>
                      <m:t>→</m:t>
                    </m:r>
                    <m:r>
                      <a:rPr lang="en-US" altLang="zh-CN" i="1" dirty="0">
                        <a:latin typeface="Cambria Math" panose="02040503050406030204" pitchFamily="18" charset="0"/>
                        <a:sym typeface="+mn-ea"/>
                      </a:rPr>
                      <m:t>1</m:t>
                    </m:r>
                    <m:r>
                      <a:rPr lang="en-US" altLang="zh-CN" i="1" dirty="0">
                        <a:latin typeface="Cambria Math" panose="02040503050406030204" pitchFamily="18" charset="0"/>
                        <a:ea typeface="Cambria Math" panose="02040503050406030204" pitchFamily="18" charset="0"/>
                        <a:sym typeface="+mn-ea"/>
                      </a:rPr>
                      <m:t>→</m:t>
                    </m:r>
                    <m:r>
                      <a:rPr lang="en-US" altLang="zh-CN" i="1" dirty="0" smtClean="0">
                        <a:latin typeface="Cambria Math" panose="02040503050406030204" pitchFamily="18" charset="0"/>
                        <a:ea typeface="Cambria Math" panose="02040503050406030204" pitchFamily="18" charset="0"/>
                        <a:sym typeface="+mn-ea"/>
                      </a:rPr>
                      <m:t>3</m:t>
                    </m:r>
                    <m:r>
                      <a:rPr lang="en-US" altLang="zh-CN" i="1" dirty="0">
                        <a:latin typeface="Cambria Math" panose="02040503050406030204" pitchFamily="18" charset="0"/>
                        <a:ea typeface="Cambria Math" panose="02040503050406030204" pitchFamily="18" charset="0"/>
                        <a:sym typeface="+mn-ea"/>
                      </a:rPr>
                      <m:t>→</m:t>
                    </m:r>
                    <m:r>
                      <a:rPr lang="en-US" altLang="zh-CN" i="1" dirty="0">
                        <a:latin typeface="Cambria Math" panose="02040503050406030204" pitchFamily="18" charset="0"/>
                        <a:sym typeface="+mn-ea"/>
                      </a:rPr>
                      <m:t>𝑇</m:t>
                    </m:r>
                    <m:r>
                      <a:rPr lang="en-US" altLang="zh-CN" i="1" dirty="0">
                        <a:latin typeface="Cambria Math" panose="02040503050406030204" pitchFamily="18" charset="0"/>
                        <a:sym typeface="+mn-ea"/>
                      </a:rPr>
                      <m:t> </m:t>
                    </m:r>
                  </m:oMath>
                </a14:m>
                <a:r>
                  <a:rPr lang="zh-CN" altLang="en-US" dirty="0">
                    <a:latin typeface="Arial" panose="020B0604020202020204" pitchFamily="34" charset="0"/>
                    <a:sym typeface="+mn-ea"/>
                  </a:rPr>
                  <a:t>，然后再沿着</a:t>
                </a:r>
                <a14:m>
                  <m:oMath xmlns:m="http://schemas.openxmlformats.org/officeDocument/2006/math">
                    <m:r>
                      <a:rPr lang="en-US" altLang="zh-CN" i="1" dirty="0">
                        <a:latin typeface="Cambria Math" panose="02040503050406030204" pitchFamily="18" charset="0"/>
                        <a:sym typeface="+mn-ea"/>
                      </a:rPr>
                      <m:t>𝑆</m:t>
                    </m:r>
                    <m:r>
                      <a:rPr lang="en-US" altLang="zh-CN" i="1" dirty="0">
                        <a:latin typeface="Cambria Math" panose="02040503050406030204" pitchFamily="18" charset="0"/>
                        <a:ea typeface="Cambria Math" panose="02040503050406030204" pitchFamily="18" charset="0"/>
                        <a:sym typeface="+mn-ea"/>
                      </a:rPr>
                      <m:t>→</m:t>
                    </m:r>
                    <m:r>
                      <a:rPr lang="en-US" altLang="zh-CN" i="1" dirty="0">
                        <a:latin typeface="Cambria Math" panose="02040503050406030204" pitchFamily="18" charset="0"/>
                        <a:sym typeface="+mn-ea"/>
                      </a:rPr>
                      <m:t>2</m:t>
                    </m:r>
                    <m:r>
                      <a:rPr lang="en-US" altLang="zh-CN" i="1" dirty="0">
                        <a:latin typeface="Cambria Math" panose="02040503050406030204" pitchFamily="18" charset="0"/>
                        <a:ea typeface="Cambria Math" panose="02040503050406030204" pitchFamily="18" charset="0"/>
                        <a:sym typeface="+mn-ea"/>
                      </a:rPr>
                      <m:t>→</m:t>
                    </m:r>
                    <m:r>
                      <a:rPr lang="en-US" altLang="zh-CN" i="1" dirty="0">
                        <a:latin typeface="Cambria Math" panose="02040503050406030204" pitchFamily="18" charset="0"/>
                        <a:sym typeface="+mn-ea"/>
                      </a:rPr>
                      <m:t>𝑇</m:t>
                    </m:r>
                  </m:oMath>
                </a14:m>
                <a:r>
                  <a:rPr lang="zh-CN" altLang="en-US" dirty="0">
                    <a:latin typeface="Arial" panose="020B0604020202020204" pitchFamily="34" charset="0"/>
                    <a:sym typeface="+mn-ea"/>
                  </a:rPr>
                  <a:t>增广</a:t>
                </a:r>
                <a:r>
                  <a:rPr lang="en-US" altLang="zh-CN" dirty="0">
                    <a:latin typeface="Arial" panose="020B0604020202020204" pitchFamily="34" charset="0"/>
                    <a:sym typeface="+mn-ea"/>
                  </a:rPr>
                  <a:t>1</a:t>
                </a:r>
                <a:r>
                  <a:rPr lang="zh-CN" altLang="en-US" dirty="0">
                    <a:latin typeface="Arial" panose="020B0604020202020204" pitchFamily="34" charset="0"/>
                    <a:sym typeface="+mn-ea"/>
                  </a:rPr>
                  <a:t>点流量，就可使答案增大。</a:t>
                </a:r>
                <a:endParaRPr lang="en-US" altLang="zh-CN" dirty="0"/>
              </a:p>
              <a:p>
                <a:r>
                  <a:rPr lang="zh-CN" altLang="en-US" dirty="0"/>
                  <a:t>但这太复杂，看着这张图，你会觉得是沿着</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→2→1→3→</m:t>
                    </m:r>
                    <m:r>
                      <a:rPr lang="en-US" altLang="zh-CN" b="0" i="1" smtClean="0">
                        <a:latin typeface="Cambria Math" panose="02040503050406030204" pitchFamily="18" charset="0"/>
                        <a:ea typeface="Cambria Math" panose="02040503050406030204" pitchFamily="18" charset="0"/>
                      </a:rPr>
                      <m:t>𝑇</m:t>
                    </m:r>
                  </m:oMath>
                </a14:m>
                <a:r>
                  <a:rPr lang="zh-CN" altLang="en-US" dirty="0"/>
                  <a:t>得到了</a:t>
                </a:r>
                <a14:m>
                  <m:oMath xmlns:m="http://schemas.openxmlformats.org/officeDocument/2006/math">
                    <m:r>
                      <a:rPr lang="en-US" altLang="zh-CN" i="1" dirty="0" smtClean="0">
                        <a:latin typeface="Cambria Math" panose="02040503050406030204" pitchFamily="18" charset="0"/>
                      </a:rPr>
                      <m:t>1</m:t>
                    </m:r>
                  </m:oMath>
                </a14:m>
                <a:r>
                  <a:rPr lang="zh-CN" altLang="en-US" dirty="0"/>
                  <a:t>点流量，虽然这并不合法，但向一个方向流</a:t>
                </a:r>
                <a14:m>
                  <m:oMath xmlns:m="http://schemas.openxmlformats.org/officeDocument/2006/math">
                    <m:r>
                      <a:rPr lang="en-US" altLang="zh-CN" b="0" i="1" smtClean="0">
                        <a:latin typeface="Cambria Math" panose="02040503050406030204" pitchFamily="18" charset="0"/>
                      </a:rPr>
                      <m:t>−1</m:t>
                    </m:r>
                  </m:oMath>
                </a14:m>
                <a:r>
                  <a:rPr lang="zh-CN" altLang="en-US" dirty="0"/>
                  <a:t>点流量其实是沿反方向流</a:t>
                </a:r>
                <a14:m>
                  <m:oMath xmlns:m="http://schemas.openxmlformats.org/officeDocument/2006/math">
                    <m:r>
                      <a:rPr lang="en-US" altLang="zh-CN" b="0" i="1" smtClean="0">
                        <a:latin typeface="Cambria Math" panose="02040503050406030204" pitchFamily="18" charset="0"/>
                      </a:rPr>
                      <m:t>1</m:t>
                    </m:r>
                  </m:oMath>
                </a14:m>
                <a:r>
                  <a:rPr lang="zh-CN" altLang="en-US" dirty="0"/>
                  <a:t>点流量，不是吗？</a:t>
                </a:r>
                <a:endParaRPr lang="en-US" altLang="zh-CN" dirty="0"/>
              </a:p>
            </p:txBody>
          </p:sp>
        </mc:Choice>
        <mc:Fallback xmlns="">
          <p:sp>
            <p:nvSpPr>
              <p:cNvPr id="4" name="文本占位符 3">
                <a:extLst>
                  <a:ext uri="{FF2B5EF4-FFF2-40B4-BE49-F238E27FC236}">
                    <a16:creationId xmlns:a16="http://schemas.microsoft.com/office/drawing/2014/main" id="{084F2E87-E275-4B23-90DB-7F427C50C24E}"/>
                  </a:ext>
                </a:extLst>
              </p:cNvPr>
              <p:cNvSpPr>
                <a:spLocks noGrp="1" noRot="1" noChangeAspect="1" noMove="1" noResize="1" noEditPoints="1" noAdjustHandles="1" noChangeArrowheads="1" noChangeShapeType="1" noTextEdit="1"/>
              </p:cNvSpPr>
              <p:nvPr>
                <p:ph type="body" sz="half" idx="2"/>
              </p:nvPr>
            </p:nvSpPr>
            <p:spPr>
              <a:blipFill>
                <a:blip r:embed="rId2"/>
                <a:stretch>
                  <a:fillRect l="-381" t="-185" r="-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FC50E52-8F30-4A91-ABE2-A93276D82A75}"/>
                  </a:ext>
                </a:extLst>
              </p:cNvPr>
              <p:cNvSpPr txBox="1"/>
              <p:nvPr/>
            </p:nvSpPr>
            <p:spPr>
              <a:xfrm rot="19320000">
                <a:off x="800265" y="2692063"/>
                <a:ext cx="16754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=10,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=10</m:t>
                      </m:r>
                    </m:oMath>
                  </m:oMathPara>
                </a14:m>
                <a:endParaRPr lang="zh-CN" altLang="en-US" sz="2000" dirty="0"/>
              </a:p>
            </p:txBody>
          </p:sp>
        </mc:Choice>
        <mc:Fallback xmlns="">
          <p:sp>
            <p:nvSpPr>
              <p:cNvPr id="27" name="文本框 26">
                <a:extLst>
                  <a:ext uri="{FF2B5EF4-FFF2-40B4-BE49-F238E27FC236}">
                    <a16:creationId xmlns:a16="http://schemas.microsoft.com/office/drawing/2014/main" id="{3FC50E52-8F30-4A91-ABE2-A93276D82A75}"/>
                  </a:ext>
                </a:extLst>
              </p:cNvPr>
              <p:cNvSpPr txBox="1">
                <a:spLocks noRot="1" noChangeAspect="1" noMove="1" noResize="1" noEditPoints="1" noAdjustHandles="1" noChangeArrowheads="1" noChangeShapeType="1" noTextEdit="1"/>
              </p:cNvSpPr>
              <p:nvPr/>
            </p:nvSpPr>
            <p:spPr>
              <a:xfrm rot="19320000">
                <a:off x="800265" y="2692063"/>
                <a:ext cx="1675459" cy="307777"/>
              </a:xfrm>
              <a:prstGeom prst="rect">
                <a:avLst/>
              </a:prstGeom>
              <a:blipFill>
                <a:blip r:embed="rId3"/>
                <a:stretch>
                  <a:fillRect l="-3614" t="-476" r="-3213" b="-10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10EA80F-8648-4A6E-B133-24B46EB03EF8}"/>
                  </a:ext>
                </a:extLst>
              </p:cNvPr>
              <p:cNvSpPr txBox="1"/>
              <p:nvPr/>
            </p:nvSpPr>
            <p:spPr>
              <a:xfrm rot="19920000">
                <a:off x="5211775" y="4868478"/>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=5,</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=5</m:t>
                      </m:r>
                    </m:oMath>
                  </m:oMathPara>
                </a14:m>
                <a:endParaRPr lang="zh-CN" altLang="en-US" sz="2000" dirty="0"/>
              </a:p>
            </p:txBody>
          </p:sp>
        </mc:Choice>
        <mc:Fallback xmlns="">
          <p:sp>
            <p:nvSpPr>
              <p:cNvPr id="5" name="文本框 4">
                <a:extLst>
                  <a:ext uri="{FF2B5EF4-FFF2-40B4-BE49-F238E27FC236}">
                    <a16:creationId xmlns:a16="http://schemas.microsoft.com/office/drawing/2014/main" id="{310EA80F-8648-4A6E-B133-24B46EB03EF8}"/>
                  </a:ext>
                </a:extLst>
              </p:cNvPr>
              <p:cNvSpPr txBox="1">
                <a:spLocks noRot="1" noChangeAspect="1" noMove="1" noResize="1" noEditPoints="1" noAdjustHandles="1" noChangeArrowheads="1" noChangeShapeType="1" noTextEdit="1"/>
              </p:cNvSpPr>
              <p:nvPr/>
            </p:nvSpPr>
            <p:spPr>
              <a:xfrm rot="19920000">
                <a:off x="5211775" y="4868478"/>
                <a:ext cx="1390124" cy="307777"/>
              </a:xfrm>
              <a:prstGeom prst="rect">
                <a:avLst/>
              </a:prstGeom>
              <a:blipFill>
                <a:blip r:embed="rId4"/>
                <a:stretch>
                  <a:fillRect l="-4867" t="-658" r="-3540" b="-14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7AABD33-2FB3-4096-91FF-845E960333F9}"/>
                  </a:ext>
                </a:extLst>
              </p:cNvPr>
              <p:cNvSpPr txBox="1"/>
              <p:nvPr/>
            </p:nvSpPr>
            <p:spPr>
              <a:xfrm rot="4200000">
                <a:off x="2647448" y="3711735"/>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=6</m:t>
                      </m:r>
                    </m:oMath>
                  </m:oMathPara>
                </a14:m>
                <a:endParaRPr lang="zh-CN" altLang="en-US" sz="2000" dirty="0"/>
              </a:p>
            </p:txBody>
          </p:sp>
        </mc:Choice>
        <mc:Fallback xmlns="">
          <p:sp>
            <p:nvSpPr>
              <p:cNvPr id="7" name="文本框 6">
                <a:extLst>
                  <a:ext uri="{FF2B5EF4-FFF2-40B4-BE49-F238E27FC236}">
                    <a16:creationId xmlns:a16="http://schemas.microsoft.com/office/drawing/2014/main" id="{47AABD33-2FB3-4096-91FF-845E960333F9}"/>
                  </a:ext>
                </a:extLst>
              </p:cNvPr>
              <p:cNvSpPr txBox="1">
                <a:spLocks noRot="1" noChangeAspect="1" noMove="1" noResize="1" noEditPoints="1" noAdjustHandles="1" noChangeArrowheads="1" noChangeShapeType="1" noTextEdit="1"/>
              </p:cNvSpPr>
              <p:nvPr/>
            </p:nvSpPr>
            <p:spPr>
              <a:xfrm rot="4200000">
                <a:off x="2647448" y="3711735"/>
                <a:ext cx="1390124" cy="307777"/>
              </a:xfrm>
              <a:prstGeom prst="rect">
                <a:avLst/>
              </a:prstGeom>
              <a:blipFill>
                <a:blip r:embed="rId5"/>
                <a:stretch>
                  <a:fillRect l="-16535" t="-5172"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B6B45E68-F27A-475F-9F80-95D712311D49}"/>
                  </a:ext>
                </a:extLst>
              </p:cNvPr>
              <p:cNvSpPr/>
              <p:nvPr/>
            </p:nvSpPr>
            <p:spPr>
              <a:xfrm>
                <a:off x="2584428" y="1929354"/>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1</m:t>
                      </m:r>
                    </m:oMath>
                  </m:oMathPara>
                </a14:m>
                <a:endParaRPr lang="zh-CN" altLang="en-US" sz="3200" dirty="0"/>
              </a:p>
            </p:txBody>
          </p:sp>
        </mc:Choice>
        <mc:Fallback xmlns="">
          <p:sp>
            <p:nvSpPr>
              <p:cNvPr id="9" name="椭圆 8">
                <a:extLst>
                  <a:ext uri="{FF2B5EF4-FFF2-40B4-BE49-F238E27FC236}">
                    <a16:creationId xmlns:a16="http://schemas.microsoft.com/office/drawing/2014/main" id="{B6B45E68-F27A-475F-9F80-95D712311D49}"/>
                  </a:ext>
                </a:extLst>
              </p:cNvPr>
              <p:cNvSpPr>
                <a:spLocks noRot="1" noChangeAspect="1" noMove="1" noResize="1" noEditPoints="1" noAdjustHandles="1" noChangeArrowheads="1" noChangeShapeType="1" noTextEdit="1"/>
              </p:cNvSpPr>
              <p:nvPr/>
            </p:nvSpPr>
            <p:spPr>
              <a:xfrm>
                <a:off x="2584428" y="1929354"/>
                <a:ext cx="858965" cy="85896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E8E0B4D9-7581-4D57-B7D1-8C30D388F05C}"/>
                  </a:ext>
                </a:extLst>
              </p:cNvPr>
              <p:cNvSpPr/>
              <p:nvPr/>
            </p:nvSpPr>
            <p:spPr>
              <a:xfrm>
                <a:off x="358011" y="3384509"/>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𝑆</m:t>
                      </m:r>
                    </m:oMath>
                  </m:oMathPara>
                </a14:m>
                <a:endParaRPr lang="zh-CN" altLang="en-US" sz="2400" dirty="0"/>
              </a:p>
            </p:txBody>
          </p:sp>
        </mc:Choice>
        <mc:Fallback xmlns="">
          <p:sp>
            <p:nvSpPr>
              <p:cNvPr id="10" name="椭圆 9">
                <a:extLst>
                  <a:ext uri="{FF2B5EF4-FFF2-40B4-BE49-F238E27FC236}">
                    <a16:creationId xmlns:a16="http://schemas.microsoft.com/office/drawing/2014/main" id="{E8E0B4D9-7581-4D57-B7D1-8C30D388F05C}"/>
                  </a:ext>
                </a:extLst>
              </p:cNvPr>
              <p:cNvSpPr>
                <a:spLocks noRot="1" noChangeAspect="1" noMove="1" noResize="1" noEditPoints="1" noAdjustHandles="1" noChangeArrowheads="1" noChangeShapeType="1" noTextEdit="1"/>
              </p:cNvSpPr>
              <p:nvPr/>
            </p:nvSpPr>
            <p:spPr>
              <a:xfrm>
                <a:off x="358011" y="3384509"/>
                <a:ext cx="858965" cy="85896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5977EFA2-1B00-4DEF-9163-6849DF55543C}"/>
                  </a:ext>
                </a:extLst>
              </p:cNvPr>
              <p:cNvSpPr/>
              <p:nvPr/>
            </p:nvSpPr>
            <p:spPr>
              <a:xfrm>
                <a:off x="3742663" y="5054405"/>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2</m:t>
                      </m:r>
                    </m:oMath>
                  </m:oMathPara>
                </a14:m>
                <a:endParaRPr lang="zh-CN" altLang="en-US" sz="3200" dirty="0"/>
              </a:p>
            </p:txBody>
          </p:sp>
        </mc:Choice>
        <mc:Fallback xmlns="">
          <p:sp>
            <p:nvSpPr>
              <p:cNvPr id="11" name="椭圆 10">
                <a:extLst>
                  <a:ext uri="{FF2B5EF4-FFF2-40B4-BE49-F238E27FC236}">
                    <a16:creationId xmlns:a16="http://schemas.microsoft.com/office/drawing/2014/main" id="{5977EFA2-1B00-4DEF-9163-6849DF55543C}"/>
                  </a:ext>
                </a:extLst>
              </p:cNvPr>
              <p:cNvSpPr>
                <a:spLocks noRot="1" noChangeAspect="1" noMove="1" noResize="1" noEditPoints="1" noAdjustHandles="1" noChangeArrowheads="1" noChangeShapeType="1" noTextEdit="1"/>
              </p:cNvSpPr>
              <p:nvPr/>
            </p:nvSpPr>
            <p:spPr>
              <a:xfrm>
                <a:off x="3742663" y="5054405"/>
                <a:ext cx="858965" cy="858965"/>
              </a:xfrm>
              <a:prstGeom prst="ellipse">
                <a:avLst/>
              </a:prstGeom>
              <a:blipFill>
                <a:blip r:embed="rId8"/>
                <a:stretch>
                  <a:fillRect/>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3ABBB2B9-3EA2-4298-B2D1-DCBC027B1158}"/>
              </a:ext>
            </a:extLst>
          </p:cNvPr>
          <p:cNvCxnSpPr>
            <a:cxnSpLocks/>
            <a:stCxn id="10" idx="5"/>
            <a:endCxn id="11" idx="2"/>
          </p:cNvCxnSpPr>
          <p:nvPr/>
        </p:nvCxnSpPr>
        <p:spPr>
          <a:xfrm>
            <a:off x="1091182" y="4117682"/>
            <a:ext cx="2651481" cy="136620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867B0E8-3FA8-4F7C-A784-B5BE95BB281D}"/>
              </a:ext>
            </a:extLst>
          </p:cNvPr>
          <p:cNvCxnSpPr>
            <a:cxnSpLocks/>
            <a:stCxn id="10" idx="7"/>
            <a:endCxn id="9" idx="2"/>
          </p:cNvCxnSpPr>
          <p:nvPr/>
        </p:nvCxnSpPr>
        <p:spPr>
          <a:xfrm flipV="1">
            <a:off x="1091182" y="2358836"/>
            <a:ext cx="1493245" cy="1151466"/>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0774FAD4-1CC0-4796-9530-9BECF47C6093}"/>
                  </a:ext>
                </a:extLst>
              </p:cNvPr>
              <p:cNvSpPr/>
              <p:nvPr/>
            </p:nvSpPr>
            <p:spPr>
              <a:xfrm>
                <a:off x="4859481" y="1929355"/>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 </m:t>
                      </m:r>
                      <m:r>
                        <a:rPr lang="en-US" altLang="zh-CN" sz="3200" i="1">
                          <a:latin typeface="Cambria Math" panose="02040503050406030204" pitchFamily="18" charset="0"/>
                        </a:rPr>
                        <m:t>3</m:t>
                      </m:r>
                    </m:oMath>
                  </m:oMathPara>
                </a14:m>
                <a:endParaRPr lang="zh-CN" altLang="en-US" sz="3200" dirty="0"/>
              </a:p>
            </p:txBody>
          </p:sp>
        </mc:Choice>
        <mc:Fallback xmlns="">
          <p:sp>
            <p:nvSpPr>
              <p:cNvPr id="14" name="椭圆 13">
                <a:extLst>
                  <a:ext uri="{FF2B5EF4-FFF2-40B4-BE49-F238E27FC236}">
                    <a16:creationId xmlns:a16="http://schemas.microsoft.com/office/drawing/2014/main" id="{0774FAD4-1CC0-4796-9530-9BECF47C6093}"/>
                  </a:ext>
                </a:extLst>
              </p:cNvPr>
              <p:cNvSpPr>
                <a:spLocks noRot="1" noChangeAspect="1" noMove="1" noResize="1" noEditPoints="1" noAdjustHandles="1" noChangeArrowheads="1" noChangeShapeType="1" noTextEdit="1"/>
              </p:cNvSpPr>
              <p:nvPr/>
            </p:nvSpPr>
            <p:spPr>
              <a:xfrm>
                <a:off x="4859481" y="1929355"/>
                <a:ext cx="858965" cy="858965"/>
              </a:xfrm>
              <a:prstGeom prst="ellipse">
                <a:avLst/>
              </a:prstGeom>
              <a:blipFill>
                <a:blip r:embed="rId9"/>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74115B82-E123-489F-BFC7-906EBC719944}"/>
              </a:ext>
            </a:extLst>
          </p:cNvPr>
          <p:cNvCxnSpPr>
            <a:cxnSpLocks/>
          </p:cNvCxnSpPr>
          <p:nvPr/>
        </p:nvCxnSpPr>
        <p:spPr>
          <a:xfrm>
            <a:off x="3157889" y="2744766"/>
            <a:ext cx="840223" cy="236337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581EC0-8CA0-42C9-ABA1-55F44C6E2249}"/>
              </a:ext>
            </a:extLst>
          </p:cNvPr>
          <p:cNvCxnSpPr>
            <a:cxnSpLocks/>
          </p:cNvCxnSpPr>
          <p:nvPr/>
        </p:nvCxnSpPr>
        <p:spPr>
          <a:xfrm flipH="1">
            <a:off x="4349941" y="2744766"/>
            <a:ext cx="778771" cy="2350717"/>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47E1F0B-DF58-486E-B88A-CD87815C12AE}"/>
              </a:ext>
            </a:extLst>
          </p:cNvPr>
          <p:cNvCxnSpPr>
            <a:cxnSpLocks/>
            <a:stCxn id="9" idx="6"/>
            <a:endCxn id="14" idx="2"/>
          </p:cNvCxnSpPr>
          <p:nvPr/>
        </p:nvCxnSpPr>
        <p:spPr>
          <a:xfrm>
            <a:off x="3443392" y="2358836"/>
            <a:ext cx="1416090"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966711A7-96C4-48DA-BD5F-2D08672E39DE}"/>
                  </a:ext>
                </a:extLst>
              </p:cNvPr>
              <p:cNvSpPr/>
              <p:nvPr/>
            </p:nvSpPr>
            <p:spPr>
              <a:xfrm>
                <a:off x="7086764" y="3384509"/>
                <a:ext cx="858965" cy="858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𝑇</m:t>
                      </m:r>
                    </m:oMath>
                  </m:oMathPara>
                </a14:m>
                <a:endParaRPr lang="zh-CN" altLang="en-US" sz="3200" dirty="0"/>
              </a:p>
            </p:txBody>
          </p:sp>
        </mc:Choice>
        <mc:Fallback xmlns="">
          <p:sp>
            <p:nvSpPr>
              <p:cNvPr id="18" name="椭圆 17">
                <a:extLst>
                  <a:ext uri="{FF2B5EF4-FFF2-40B4-BE49-F238E27FC236}">
                    <a16:creationId xmlns:a16="http://schemas.microsoft.com/office/drawing/2014/main" id="{966711A7-96C4-48DA-BD5F-2D08672E39DE}"/>
                  </a:ext>
                </a:extLst>
              </p:cNvPr>
              <p:cNvSpPr>
                <a:spLocks noRot="1" noChangeAspect="1" noMove="1" noResize="1" noEditPoints="1" noAdjustHandles="1" noChangeArrowheads="1" noChangeShapeType="1" noTextEdit="1"/>
              </p:cNvSpPr>
              <p:nvPr/>
            </p:nvSpPr>
            <p:spPr>
              <a:xfrm>
                <a:off x="7086764" y="3384509"/>
                <a:ext cx="858965" cy="858965"/>
              </a:xfrm>
              <a:prstGeom prst="ellipse">
                <a:avLst/>
              </a:prstGeom>
              <a:blipFill>
                <a:blip r:embed="rId4"/>
                <a:stretch>
                  <a:fillRect/>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2B0DCED5-BA40-4704-8D74-562F52965BDE}"/>
              </a:ext>
            </a:extLst>
          </p:cNvPr>
          <p:cNvCxnSpPr>
            <a:cxnSpLocks/>
            <a:stCxn id="14" idx="6"/>
            <a:endCxn id="18" idx="1"/>
          </p:cNvCxnSpPr>
          <p:nvPr/>
        </p:nvCxnSpPr>
        <p:spPr>
          <a:xfrm>
            <a:off x="5718446" y="2358838"/>
            <a:ext cx="1494111" cy="1151464"/>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CA7EC1A-C963-464A-B61C-E2EB205B47A7}"/>
              </a:ext>
            </a:extLst>
          </p:cNvPr>
          <p:cNvCxnSpPr>
            <a:cxnSpLocks/>
            <a:stCxn id="11" idx="6"/>
            <a:endCxn id="18" idx="3"/>
          </p:cNvCxnSpPr>
          <p:nvPr/>
        </p:nvCxnSpPr>
        <p:spPr>
          <a:xfrm flipV="1">
            <a:off x="4601628" y="4117682"/>
            <a:ext cx="2610930" cy="136620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D8A8401-C194-4259-AC64-FDD9B69273FB}"/>
                  </a:ext>
                </a:extLst>
              </p:cNvPr>
              <p:cNvSpPr txBox="1"/>
              <p:nvPr/>
            </p:nvSpPr>
            <p:spPr>
              <a:xfrm rot="1620000">
                <a:off x="1458222" y="4729329"/>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22" name="文本框 21">
                <a:extLst>
                  <a:ext uri="{FF2B5EF4-FFF2-40B4-BE49-F238E27FC236}">
                    <a16:creationId xmlns:a16="http://schemas.microsoft.com/office/drawing/2014/main" id="{DD8A8401-C194-4259-AC64-FDD9B69273FB}"/>
                  </a:ext>
                </a:extLst>
              </p:cNvPr>
              <p:cNvSpPr txBox="1">
                <a:spLocks noRot="1" noChangeAspect="1" noMove="1" noResize="1" noEditPoints="1" noAdjustHandles="1" noChangeArrowheads="1" noChangeShapeType="1" noTextEdit="1"/>
              </p:cNvSpPr>
              <p:nvPr/>
            </p:nvSpPr>
            <p:spPr>
              <a:xfrm rot="1620000">
                <a:off x="1458222" y="4729329"/>
                <a:ext cx="1390124" cy="307777"/>
              </a:xfrm>
              <a:prstGeom prst="rect">
                <a:avLst/>
              </a:prstGeom>
              <a:blipFill>
                <a:blip r:embed="rId11"/>
                <a:stretch>
                  <a:fillRect l="-8811" t="-2667" r="-1762"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A16EFB7-A7B6-4B62-96CB-E97F08DBAE1B}"/>
                  </a:ext>
                </a:extLst>
              </p:cNvPr>
              <p:cNvSpPr txBox="1"/>
              <p:nvPr/>
            </p:nvSpPr>
            <p:spPr>
              <a:xfrm rot="17280000">
                <a:off x="4267910" y="3740139"/>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=3</m:t>
                      </m:r>
                    </m:oMath>
                  </m:oMathPara>
                </a14:m>
                <a:endParaRPr lang="zh-CN" altLang="en-US" sz="2000" dirty="0"/>
              </a:p>
            </p:txBody>
          </p:sp>
        </mc:Choice>
        <mc:Fallback xmlns="">
          <p:sp>
            <p:nvSpPr>
              <p:cNvPr id="23" name="文本框 22">
                <a:extLst>
                  <a:ext uri="{FF2B5EF4-FFF2-40B4-BE49-F238E27FC236}">
                    <a16:creationId xmlns:a16="http://schemas.microsoft.com/office/drawing/2014/main" id="{6A16EFB7-A7B6-4B62-96CB-E97F08DBAE1B}"/>
                  </a:ext>
                </a:extLst>
              </p:cNvPr>
              <p:cNvSpPr txBox="1">
                <a:spLocks noRot="1" noChangeAspect="1" noMove="1" noResize="1" noEditPoints="1" noAdjustHandles="1" noChangeArrowheads="1" noChangeShapeType="1" noTextEdit="1"/>
              </p:cNvSpPr>
              <p:nvPr/>
            </p:nvSpPr>
            <p:spPr>
              <a:xfrm rot="17280000">
                <a:off x="4267910" y="3740139"/>
                <a:ext cx="1390124" cy="307777"/>
              </a:xfrm>
              <a:prstGeom prst="rect">
                <a:avLst/>
              </a:prstGeom>
              <a:blipFill>
                <a:blip r:embed="rId12"/>
                <a:stretch>
                  <a:fillRect l="-1667" t="-2137" r="-4167" b="-72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82B37DE-FAAC-4673-99A7-C74FC548CBA0}"/>
                  </a:ext>
                </a:extLst>
              </p:cNvPr>
              <p:cNvSpPr txBox="1"/>
              <p:nvPr/>
            </p:nvSpPr>
            <p:spPr>
              <a:xfrm rot="2280000">
                <a:off x="5837486" y="2589680"/>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=6,</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=8</m:t>
                      </m:r>
                    </m:oMath>
                  </m:oMathPara>
                </a14:m>
                <a:endParaRPr lang="zh-CN" altLang="en-US" sz="2000" dirty="0"/>
              </a:p>
            </p:txBody>
          </p:sp>
        </mc:Choice>
        <mc:Fallback xmlns="">
          <p:sp>
            <p:nvSpPr>
              <p:cNvPr id="24" name="文本框 23">
                <a:extLst>
                  <a:ext uri="{FF2B5EF4-FFF2-40B4-BE49-F238E27FC236}">
                    <a16:creationId xmlns:a16="http://schemas.microsoft.com/office/drawing/2014/main" id="{382B37DE-FAAC-4673-99A7-C74FC548CBA0}"/>
                  </a:ext>
                </a:extLst>
              </p:cNvPr>
              <p:cNvSpPr txBox="1">
                <a:spLocks noRot="1" noChangeAspect="1" noMove="1" noResize="1" noEditPoints="1" noAdjustHandles="1" noChangeArrowheads="1" noChangeShapeType="1" noTextEdit="1"/>
              </p:cNvSpPr>
              <p:nvPr/>
            </p:nvSpPr>
            <p:spPr>
              <a:xfrm rot="2280000">
                <a:off x="5837486" y="2589680"/>
                <a:ext cx="1390124" cy="307777"/>
              </a:xfrm>
              <a:prstGeom prst="rect">
                <a:avLst/>
              </a:prstGeom>
              <a:blipFill>
                <a:blip r:embed="rId13"/>
                <a:stretch>
                  <a:fillRect l="-9906" t="-3297" r="-943"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0BDA1BB-1333-41C1-8F49-388E614A607B}"/>
                  </a:ext>
                </a:extLst>
              </p:cNvPr>
              <p:cNvSpPr txBox="1"/>
              <p:nvPr/>
            </p:nvSpPr>
            <p:spPr>
              <a:xfrm>
                <a:off x="3417357" y="1933115"/>
                <a:ext cx="13901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=6,</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=6</m:t>
                      </m:r>
                    </m:oMath>
                  </m:oMathPara>
                </a14:m>
                <a:endParaRPr lang="zh-CN" altLang="en-US" sz="2000" dirty="0"/>
              </a:p>
            </p:txBody>
          </p:sp>
        </mc:Choice>
        <mc:Fallback xmlns="">
          <p:sp>
            <p:nvSpPr>
              <p:cNvPr id="25" name="文本框 24">
                <a:extLst>
                  <a:ext uri="{FF2B5EF4-FFF2-40B4-BE49-F238E27FC236}">
                    <a16:creationId xmlns:a16="http://schemas.microsoft.com/office/drawing/2014/main" id="{00BDA1BB-1333-41C1-8F49-388E614A607B}"/>
                  </a:ext>
                </a:extLst>
              </p:cNvPr>
              <p:cNvSpPr txBox="1">
                <a:spLocks noRot="1" noChangeAspect="1" noMove="1" noResize="1" noEditPoints="1" noAdjustHandles="1" noChangeArrowheads="1" noChangeShapeType="1" noTextEdit="1"/>
              </p:cNvSpPr>
              <p:nvPr/>
            </p:nvSpPr>
            <p:spPr>
              <a:xfrm>
                <a:off x="3417357" y="1933115"/>
                <a:ext cx="1390124" cy="307777"/>
              </a:xfrm>
              <a:prstGeom prst="rect">
                <a:avLst/>
              </a:prstGeom>
              <a:blipFill>
                <a:blip r:embed="rId14"/>
                <a:stretch>
                  <a:fillRect l="-6140" r="-3070" b="-3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3D50A8E-692B-41A5-8BA0-1E412FDEA0E8}"/>
                  </a:ext>
                </a:extLst>
              </p:cNvPr>
              <p:cNvSpPr txBox="1"/>
              <p:nvPr/>
            </p:nvSpPr>
            <p:spPr>
              <a:xfrm>
                <a:off x="2847428" y="3528994"/>
                <a:ext cx="6363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m:t>
                      </m:r>
                      <m:r>
                        <a:rPr lang="en-US" altLang="zh-CN" sz="3200" i="1" smtClean="0">
                          <a:latin typeface="Cambria Math" panose="02040503050406030204" pitchFamily="18" charset="0"/>
                        </a:rPr>
                        <m:t>1</m:t>
                      </m:r>
                    </m:oMath>
                  </m:oMathPara>
                </a14:m>
                <a:endParaRPr lang="zh-CN" altLang="en-US" sz="3200" dirty="0"/>
              </a:p>
            </p:txBody>
          </p:sp>
        </mc:Choice>
        <mc:Fallback xmlns="">
          <p:sp>
            <p:nvSpPr>
              <p:cNvPr id="31" name="文本框 30">
                <a:extLst>
                  <a:ext uri="{FF2B5EF4-FFF2-40B4-BE49-F238E27FC236}">
                    <a16:creationId xmlns:a16="http://schemas.microsoft.com/office/drawing/2014/main" id="{03D50A8E-692B-41A5-8BA0-1E412FDEA0E8}"/>
                  </a:ext>
                </a:extLst>
              </p:cNvPr>
              <p:cNvSpPr txBox="1">
                <a:spLocks noRot="1" noChangeAspect="1" noMove="1" noResize="1" noEditPoints="1" noAdjustHandles="1" noChangeArrowheads="1" noChangeShapeType="1" noTextEdit="1"/>
              </p:cNvSpPr>
              <p:nvPr/>
            </p:nvSpPr>
            <p:spPr>
              <a:xfrm>
                <a:off x="2847428" y="3528994"/>
                <a:ext cx="636392" cy="49244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F19EC25-E489-40D1-8C01-116CE36B0929}"/>
                  </a:ext>
                </a:extLst>
              </p:cNvPr>
              <p:cNvSpPr txBox="1"/>
              <p:nvPr/>
            </p:nvSpPr>
            <p:spPr>
              <a:xfrm>
                <a:off x="1521037" y="2479627"/>
                <a:ext cx="3302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0</m:t>
                      </m:r>
                    </m:oMath>
                  </m:oMathPara>
                </a14:m>
                <a:endParaRPr lang="zh-CN" altLang="en-US" sz="3200" dirty="0"/>
              </a:p>
            </p:txBody>
          </p:sp>
        </mc:Choice>
        <mc:Fallback xmlns="">
          <p:sp>
            <p:nvSpPr>
              <p:cNvPr id="32" name="文本框 31">
                <a:extLst>
                  <a:ext uri="{FF2B5EF4-FFF2-40B4-BE49-F238E27FC236}">
                    <a16:creationId xmlns:a16="http://schemas.microsoft.com/office/drawing/2014/main" id="{BF19EC25-E489-40D1-8C01-116CE36B0929}"/>
                  </a:ext>
                </a:extLst>
              </p:cNvPr>
              <p:cNvSpPr txBox="1">
                <a:spLocks noRot="1" noChangeAspect="1" noMove="1" noResize="1" noEditPoints="1" noAdjustHandles="1" noChangeArrowheads="1" noChangeShapeType="1" noTextEdit="1"/>
              </p:cNvSpPr>
              <p:nvPr/>
            </p:nvSpPr>
            <p:spPr>
              <a:xfrm>
                <a:off x="1521037" y="2479627"/>
                <a:ext cx="330219" cy="49244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F654847-91FB-435C-8EE5-B627B0295E11}"/>
                  </a:ext>
                </a:extLst>
              </p:cNvPr>
              <p:cNvSpPr txBox="1"/>
              <p:nvPr/>
            </p:nvSpPr>
            <p:spPr>
              <a:xfrm>
                <a:off x="2187073" y="4727155"/>
                <a:ext cx="3302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1</m:t>
                      </m:r>
                    </m:oMath>
                  </m:oMathPara>
                </a14:m>
                <a:endParaRPr lang="zh-CN" altLang="en-US" sz="3200" dirty="0"/>
              </a:p>
            </p:txBody>
          </p:sp>
        </mc:Choice>
        <mc:Fallback xmlns="">
          <p:sp>
            <p:nvSpPr>
              <p:cNvPr id="33" name="文本框 32">
                <a:extLst>
                  <a:ext uri="{FF2B5EF4-FFF2-40B4-BE49-F238E27FC236}">
                    <a16:creationId xmlns:a16="http://schemas.microsoft.com/office/drawing/2014/main" id="{EF654847-91FB-435C-8EE5-B627B0295E11}"/>
                  </a:ext>
                </a:extLst>
              </p:cNvPr>
              <p:cNvSpPr txBox="1">
                <a:spLocks noRot="1" noChangeAspect="1" noMove="1" noResize="1" noEditPoints="1" noAdjustHandles="1" noChangeArrowheads="1" noChangeShapeType="1" noTextEdit="1"/>
              </p:cNvSpPr>
              <p:nvPr/>
            </p:nvSpPr>
            <p:spPr>
              <a:xfrm>
                <a:off x="2187073" y="4727155"/>
                <a:ext cx="330219" cy="492443"/>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B844E3-0AAC-4C40-AACD-46143B67F92F}"/>
                  </a:ext>
                </a:extLst>
              </p:cNvPr>
              <p:cNvSpPr txBox="1"/>
              <p:nvPr/>
            </p:nvSpPr>
            <p:spPr>
              <a:xfrm>
                <a:off x="4807480" y="3510299"/>
                <a:ext cx="3302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0</m:t>
                      </m:r>
                    </m:oMath>
                  </m:oMathPara>
                </a14:m>
                <a:endParaRPr lang="zh-CN" altLang="en-US" sz="3200" dirty="0"/>
              </a:p>
            </p:txBody>
          </p:sp>
        </mc:Choice>
        <mc:Fallback xmlns="">
          <p:sp>
            <p:nvSpPr>
              <p:cNvPr id="34" name="文本框 33">
                <a:extLst>
                  <a:ext uri="{FF2B5EF4-FFF2-40B4-BE49-F238E27FC236}">
                    <a16:creationId xmlns:a16="http://schemas.microsoft.com/office/drawing/2014/main" id="{4CB844E3-0AAC-4C40-AACD-46143B67F92F}"/>
                  </a:ext>
                </a:extLst>
              </p:cNvPr>
              <p:cNvSpPr txBox="1">
                <a:spLocks noRot="1" noChangeAspect="1" noMove="1" noResize="1" noEditPoints="1" noAdjustHandles="1" noChangeArrowheads="1" noChangeShapeType="1" noTextEdit="1"/>
              </p:cNvSpPr>
              <p:nvPr/>
            </p:nvSpPr>
            <p:spPr>
              <a:xfrm>
                <a:off x="4807480" y="3510299"/>
                <a:ext cx="330219" cy="49244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ACEFD84-BCC7-4629-BA19-2DC26F35724F}"/>
                  </a:ext>
                </a:extLst>
              </p:cNvPr>
              <p:cNvSpPr txBox="1"/>
              <p:nvPr/>
            </p:nvSpPr>
            <p:spPr>
              <a:xfrm>
                <a:off x="5760733" y="4736671"/>
                <a:ext cx="3302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0</m:t>
                      </m:r>
                    </m:oMath>
                  </m:oMathPara>
                </a14:m>
                <a:endParaRPr lang="zh-CN" altLang="en-US" sz="3200" dirty="0"/>
              </a:p>
            </p:txBody>
          </p:sp>
        </mc:Choice>
        <mc:Fallback xmlns="">
          <p:sp>
            <p:nvSpPr>
              <p:cNvPr id="35" name="文本框 34">
                <a:extLst>
                  <a:ext uri="{FF2B5EF4-FFF2-40B4-BE49-F238E27FC236}">
                    <a16:creationId xmlns:a16="http://schemas.microsoft.com/office/drawing/2014/main" id="{2ACEFD84-BCC7-4629-BA19-2DC26F35724F}"/>
                  </a:ext>
                </a:extLst>
              </p:cNvPr>
              <p:cNvSpPr txBox="1">
                <a:spLocks noRot="1" noChangeAspect="1" noMove="1" noResize="1" noEditPoints="1" noAdjustHandles="1" noChangeArrowheads="1" noChangeShapeType="1" noTextEdit="1"/>
              </p:cNvSpPr>
              <p:nvPr/>
            </p:nvSpPr>
            <p:spPr>
              <a:xfrm>
                <a:off x="5760733" y="4736671"/>
                <a:ext cx="330219" cy="49244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223EC799-4224-48F8-9F86-869A50BB6AE5}"/>
                  </a:ext>
                </a:extLst>
              </p:cNvPr>
              <p:cNvSpPr txBox="1"/>
              <p:nvPr/>
            </p:nvSpPr>
            <p:spPr>
              <a:xfrm>
                <a:off x="6508101" y="2479627"/>
                <a:ext cx="3302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1</m:t>
                      </m:r>
                    </m:oMath>
                  </m:oMathPara>
                </a14:m>
                <a:endParaRPr lang="zh-CN" altLang="en-US" sz="3200" dirty="0"/>
              </a:p>
            </p:txBody>
          </p:sp>
        </mc:Choice>
        <mc:Fallback xmlns="">
          <p:sp>
            <p:nvSpPr>
              <p:cNvPr id="36" name="文本框 35">
                <a:extLst>
                  <a:ext uri="{FF2B5EF4-FFF2-40B4-BE49-F238E27FC236}">
                    <a16:creationId xmlns:a16="http://schemas.microsoft.com/office/drawing/2014/main" id="{223EC799-4224-48F8-9F86-869A50BB6AE5}"/>
                  </a:ext>
                </a:extLst>
              </p:cNvPr>
              <p:cNvSpPr txBox="1">
                <a:spLocks noRot="1" noChangeAspect="1" noMove="1" noResize="1" noEditPoints="1" noAdjustHandles="1" noChangeArrowheads="1" noChangeShapeType="1" noTextEdit="1"/>
              </p:cNvSpPr>
              <p:nvPr/>
            </p:nvSpPr>
            <p:spPr>
              <a:xfrm>
                <a:off x="6508101" y="2479627"/>
                <a:ext cx="330219" cy="492443"/>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7634F837-97E1-4C4C-B988-1773586CE7C0}"/>
                  </a:ext>
                </a:extLst>
              </p:cNvPr>
              <p:cNvSpPr txBox="1"/>
              <p:nvPr/>
            </p:nvSpPr>
            <p:spPr>
              <a:xfrm>
                <a:off x="3903088" y="1838739"/>
                <a:ext cx="3302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1</m:t>
                      </m:r>
                    </m:oMath>
                  </m:oMathPara>
                </a14:m>
                <a:endParaRPr lang="zh-CN" altLang="en-US" sz="3200" dirty="0"/>
              </a:p>
            </p:txBody>
          </p:sp>
        </mc:Choice>
        <mc:Fallback xmlns="">
          <p:sp>
            <p:nvSpPr>
              <p:cNvPr id="37" name="文本框 36">
                <a:extLst>
                  <a:ext uri="{FF2B5EF4-FFF2-40B4-BE49-F238E27FC236}">
                    <a16:creationId xmlns:a16="http://schemas.microsoft.com/office/drawing/2014/main" id="{7634F837-97E1-4C4C-B988-1773586CE7C0}"/>
                  </a:ext>
                </a:extLst>
              </p:cNvPr>
              <p:cNvSpPr txBox="1">
                <a:spLocks noRot="1" noChangeAspect="1" noMove="1" noResize="1" noEditPoints="1" noAdjustHandles="1" noChangeArrowheads="1" noChangeShapeType="1" noTextEdit="1"/>
              </p:cNvSpPr>
              <p:nvPr/>
            </p:nvSpPr>
            <p:spPr>
              <a:xfrm>
                <a:off x="3903088" y="1838739"/>
                <a:ext cx="330219" cy="492443"/>
              </a:xfrm>
              <a:prstGeom prst="rect">
                <a:avLst/>
              </a:prstGeom>
              <a:blipFill>
                <a:blip r:embed="rId21"/>
                <a:stretch>
                  <a:fillRect/>
                </a:stretch>
              </a:blipFill>
            </p:spPr>
            <p:txBody>
              <a:bodyPr/>
              <a:lstStyle/>
              <a:p>
                <a:r>
                  <a:rPr lang="zh-CN" altLang="en-US">
                    <a:noFill/>
                  </a:rPr>
                  <a:t> </a:t>
                </a:r>
              </a:p>
            </p:txBody>
          </p:sp>
        </mc:Fallback>
      </mc:AlternateContent>
      <p:sp>
        <p:nvSpPr>
          <p:cNvPr id="38" name="椭圆 37">
            <a:hlinkClick r:id="rId22" action="ppaction://hlinksldjump"/>
            <a:extLst>
              <a:ext uri="{FF2B5EF4-FFF2-40B4-BE49-F238E27FC236}">
                <a16:creationId xmlns:a16="http://schemas.microsoft.com/office/drawing/2014/main" id="{DD2A5B47-9194-4DBF-AC44-AAB49D67B6A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860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0" nodeType="click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23"/>
                                        </p:tgtEl>
                                      </p:cBhvr>
                                    </p:animEffect>
                                    <p:set>
                                      <p:cBhvr>
                                        <p:cTn id="79" dur="1" fill="hold">
                                          <p:stCondLst>
                                            <p:cond delay="499"/>
                                          </p:stCondLst>
                                        </p:cTn>
                                        <p:tgtEl>
                                          <p:spTgt spid="23"/>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24"/>
                                        </p:tgtEl>
                                      </p:cBhvr>
                                    </p:animEffect>
                                    <p:set>
                                      <p:cBhvr>
                                        <p:cTn id="82" dur="1" fill="hold">
                                          <p:stCondLst>
                                            <p:cond delay="499"/>
                                          </p:stCondLst>
                                        </p:cTn>
                                        <p:tgtEl>
                                          <p:spTgt spid="24"/>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25"/>
                                        </p:tgtEl>
                                      </p:cBhvr>
                                    </p:animEffect>
                                    <p:set>
                                      <p:cBhvr>
                                        <p:cTn id="85" dur="1" fill="hold">
                                          <p:stCondLst>
                                            <p:cond delay="499"/>
                                          </p:stCondLst>
                                        </p:cTn>
                                        <p:tgtEl>
                                          <p:spTgt spid="25"/>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7"/>
                                        </p:tgtEl>
                                      </p:cBhvr>
                                    </p:animEffect>
                                    <p:set>
                                      <p:cBhvr>
                                        <p:cTn id="91" dur="1" fill="hold">
                                          <p:stCondLst>
                                            <p:cond delay="499"/>
                                          </p:stCondLst>
                                        </p:cTn>
                                        <p:tgtEl>
                                          <p:spTgt spid="7"/>
                                        </p:tgtEl>
                                        <p:attrNameLst>
                                          <p:attrName>style.visibility</p:attrName>
                                        </p:attrNameLst>
                                      </p:cBhvr>
                                      <p:to>
                                        <p:strVal val="hidden"/>
                                      </p:to>
                                    </p:set>
                                  </p:childTnLst>
                                </p:cTn>
                              </p:par>
                              <p:par>
                                <p:cTn id="92" presetID="10" presetClass="exit" presetSubtype="0" fill="hold" grpId="0" nodeType="withEffect">
                                  <p:stCondLst>
                                    <p:cond delay="0"/>
                                  </p:stCondLst>
                                  <p:childTnLst>
                                    <p:animEffect transition="out" filter="fade">
                                      <p:cBhvr>
                                        <p:cTn id="93" dur="500"/>
                                        <p:tgtEl>
                                          <p:spTgt spid="22"/>
                                        </p:tgtEl>
                                      </p:cBhvr>
                                    </p:animEffect>
                                    <p:set>
                                      <p:cBhvr>
                                        <p:cTn id="94" dur="1" fill="hold">
                                          <p:stCondLst>
                                            <p:cond delay="499"/>
                                          </p:stCondLst>
                                        </p:cTn>
                                        <p:tgtEl>
                                          <p:spTgt spid="22"/>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
                                            <p:txEl>
                                              <p:pRg st="2" end="2"/>
                                            </p:txEl>
                                          </p:spTgt>
                                        </p:tgtEl>
                                        <p:attrNameLst>
                                          <p:attrName>style.visibility</p:attrName>
                                        </p:attrNameLst>
                                      </p:cBhvr>
                                      <p:to>
                                        <p:strVal val="visible"/>
                                      </p:to>
                                    </p:set>
                                    <p:animEffect transition="in" filter="fade">
                                      <p:cBhvr>
                                        <p:cTn id="120" dur="500"/>
                                        <p:tgtEl>
                                          <p:spTgt spid="4">
                                            <p:txEl>
                                              <p:pRg st="2" end="2"/>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4">
                                            <p:txEl>
                                              <p:pRg st="3" end="3"/>
                                            </p:txEl>
                                          </p:spTgt>
                                        </p:tgtEl>
                                        <p:attrNameLst>
                                          <p:attrName>style.visibility</p:attrName>
                                        </p:attrNameLst>
                                      </p:cBhvr>
                                      <p:to>
                                        <p:strVal val="visible"/>
                                      </p:to>
                                    </p:set>
                                    <p:animEffect transition="in" filter="fade">
                                      <p:cBhvr>
                                        <p:cTn id="125" dur="500"/>
                                        <p:tgtEl>
                                          <p:spTgt spid="4">
                                            <p:txEl>
                                              <p:pRg st="3" end="3"/>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4">
                                            <p:txEl>
                                              <p:pRg st="4" end="4"/>
                                            </p:txEl>
                                          </p:spTgt>
                                        </p:tgtEl>
                                        <p:attrNameLst>
                                          <p:attrName>style.visibility</p:attrName>
                                        </p:attrNameLst>
                                      </p:cBhvr>
                                      <p:to>
                                        <p:strVal val="visible"/>
                                      </p:to>
                                    </p:set>
                                    <p:animEffect transition="in" filter="fade">
                                      <p:cBhvr>
                                        <p:cTn id="13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5" grpId="0"/>
      <p:bldP spid="5" grpId="1"/>
      <p:bldP spid="7" grpId="0"/>
      <p:bldP spid="7" grpId="1"/>
      <p:bldP spid="9" grpId="0" animBg="1"/>
      <p:bldP spid="10" grpId="0" animBg="1"/>
      <p:bldP spid="11" grpId="0" animBg="1"/>
      <p:bldP spid="14" grpId="0" animBg="1"/>
      <p:bldP spid="18" grpId="0" animBg="1"/>
      <p:bldP spid="22" grpId="0"/>
      <p:bldP spid="22" grpId="1"/>
      <p:bldP spid="23" grpId="0"/>
      <p:bldP spid="23" grpId="1"/>
      <p:bldP spid="24" grpId="0"/>
      <p:bldP spid="24" grpId="1"/>
      <p:bldP spid="25" grpId="0"/>
      <p:bldP spid="25" grpId="1"/>
      <p:bldP spid="31" grpId="0"/>
      <p:bldP spid="32" grpId="0"/>
      <p:bldP spid="33" grpId="0"/>
      <p:bldP spid="34" grpId="0"/>
      <p:bldP spid="35" grpId="0"/>
      <p:bldP spid="36" grpId="0"/>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8B3CF-8190-4177-8C09-FC04F2B83BFB}"/>
              </a:ext>
            </a:extLst>
          </p:cNvPr>
          <p:cNvSpPr>
            <a:spLocks noGrp="1"/>
          </p:cNvSpPr>
          <p:nvPr>
            <p:ph type="title"/>
          </p:nvPr>
        </p:nvSpPr>
        <p:spPr/>
        <p:txBody>
          <a:bodyPr/>
          <a:lstStyle/>
          <a:p>
            <a:r>
              <a:rPr lang="zh-CN" altLang="en-US" dirty="0"/>
              <a:t>求解最大流</a:t>
            </a:r>
          </a:p>
        </p:txBody>
      </p:sp>
      <p:sp>
        <p:nvSpPr>
          <p:cNvPr id="3" name="内容占位符 2">
            <a:extLst>
              <a:ext uri="{FF2B5EF4-FFF2-40B4-BE49-F238E27FC236}">
                <a16:creationId xmlns:a16="http://schemas.microsoft.com/office/drawing/2014/main" id="{DCAABF1B-4B05-48A2-8C1C-59B381717267}"/>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在刚刚你发现，如果我们能走反边退流，我们就能将第一种方案变成第二种方案，从而使答案更优。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那么，走反边能不能保证正确性？如果能，我们要怎么理解走反边呢？</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对于走反边，我更原理理解其为匈牙利的增广过程。</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还记得在匈牙利算法，我们怎么找一个点匹配的吗？</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对于相邻的还未匹配的点，我们直接匹配；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否则，请求匹配它的点切换匹配。</a:t>
            </a:r>
          </a:p>
          <a:p>
            <a:endParaRPr lang="en-US" altLang="zh-CN" dirty="0"/>
          </a:p>
        </p:txBody>
      </p:sp>
      <p:sp>
        <p:nvSpPr>
          <p:cNvPr id="4" name="椭圆 3">
            <a:hlinkClick r:id="rId2" action="ppaction://hlinksldjump"/>
            <a:extLst>
              <a:ext uri="{FF2B5EF4-FFF2-40B4-BE49-F238E27FC236}">
                <a16:creationId xmlns:a16="http://schemas.microsoft.com/office/drawing/2014/main" id="{1224DE01-8D56-474C-80A8-9A6F3397A654}"/>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329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3A874-A8A6-4AB5-9000-C0ABF8205C59}"/>
              </a:ext>
            </a:extLst>
          </p:cNvPr>
          <p:cNvSpPr>
            <a:spLocks noGrp="1"/>
          </p:cNvSpPr>
          <p:nvPr>
            <p:ph type="title"/>
          </p:nvPr>
        </p:nvSpPr>
        <p:spPr/>
        <p:txBody>
          <a:bodyPr/>
          <a:lstStyle/>
          <a:p>
            <a:r>
              <a:rPr lang="zh-CN" altLang="en-US" dirty="0"/>
              <a:t>求解最大流</a:t>
            </a:r>
          </a:p>
        </p:txBody>
      </p:sp>
      <p:sp>
        <p:nvSpPr>
          <p:cNvPr id="3" name="内容占位符 2">
            <a:extLst>
              <a:ext uri="{FF2B5EF4-FFF2-40B4-BE49-F238E27FC236}">
                <a16:creationId xmlns:a16="http://schemas.microsoft.com/office/drawing/2014/main" id="{808873E0-6F1D-454A-B863-0BBB2F7FED89}"/>
              </a:ext>
            </a:extLst>
          </p:cNvPr>
          <p:cNvSpPr>
            <a:spLocks noGrp="1"/>
          </p:cNvSpPr>
          <p:nvPr>
            <p:ph idx="1"/>
          </p:nvPr>
        </p:nvSpPr>
        <p:spPr>
          <a:xfrm>
            <a:off x="1069848" y="2121408"/>
            <a:ext cx="10058400" cy="4050792"/>
          </a:xfrm>
        </p:spPr>
        <p:txBody>
          <a:bodyPr>
            <a:normAutofit/>
          </a:bodyPr>
          <a:lstStyle/>
          <a:p>
            <a:r>
              <a:rPr lang="zh-CN" altLang="en-US" sz="2200" dirty="0">
                <a:latin typeface="等线" panose="02010600030101010101" pitchFamily="2" charset="-122"/>
                <a:ea typeface="等线" panose="02010600030101010101" pitchFamily="2" charset="-122"/>
              </a:rPr>
              <a:t>那么在最大流问题上也一样。</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当一股流流经到一个点时，它们想通过这个点的出边来到达汇点。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但不巧的是，先前已经有一股流，它占用了这条边。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这时，这条边想请求先前来的那个流量，能不能换条路经。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于是前一条路径退了回去，找到了一条新的通向汇点的路径。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这样，先前的路径转移走了，现在的路径就可以过去了。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现在的路径可以直接沿着前一条路径的足迹，到达汇点。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这样，我们实际上是在对前一条路径找通向汇点的路，为这条路径腾出空间。</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如果成功找到，那么中间这条边就少了一些流量，所以被走反边退流了。</a:t>
            </a:r>
            <a:endParaRPr lang="en-US" altLang="zh-CN" sz="2200"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39539CB2-0AB0-4939-9672-33D89A416557}"/>
                  </a:ext>
                </a:extLst>
              </p:cNvPr>
              <p:cNvSpPr/>
              <p:nvPr/>
            </p:nvSpPr>
            <p:spPr>
              <a:xfrm>
                <a:off x="11298621" y="3605048"/>
                <a:ext cx="525517" cy="525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𝑇</m:t>
                      </m:r>
                    </m:oMath>
                  </m:oMathPara>
                </a14:m>
                <a:endParaRPr lang="zh-CN" altLang="en-US" dirty="0"/>
              </a:p>
            </p:txBody>
          </p:sp>
        </mc:Choice>
        <mc:Fallback xmlns="">
          <p:sp>
            <p:nvSpPr>
              <p:cNvPr id="5" name="椭圆 4">
                <a:extLst>
                  <a:ext uri="{FF2B5EF4-FFF2-40B4-BE49-F238E27FC236}">
                    <a16:creationId xmlns:a16="http://schemas.microsoft.com/office/drawing/2014/main" id="{39539CB2-0AB0-4939-9672-33D89A416557}"/>
                  </a:ext>
                </a:extLst>
              </p:cNvPr>
              <p:cNvSpPr>
                <a:spLocks noRot="1" noChangeAspect="1" noMove="1" noResize="1" noEditPoints="1" noAdjustHandles="1" noChangeArrowheads="1" noChangeShapeType="1" noTextEdit="1"/>
              </p:cNvSpPr>
              <p:nvPr/>
            </p:nvSpPr>
            <p:spPr>
              <a:xfrm>
                <a:off x="11298621" y="3605048"/>
                <a:ext cx="525517" cy="525517"/>
              </a:xfrm>
              <a:prstGeom prst="ellipse">
                <a:avLst/>
              </a:prstGeom>
              <a:blipFill>
                <a:blip r:embed="rId2"/>
                <a:stretch>
                  <a:fillRect/>
                </a:stretch>
              </a:blipFill>
            </p:spPr>
            <p:txBody>
              <a:bodyPr/>
              <a:lstStyle/>
              <a:p>
                <a:r>
                  <a:rPr lang="zh-CN" altLang="en-US">
                    <a:noFill/>
                  </a:rPr>
                  <a:t> </a:t>
                </a:r>
              </a:p>
            </p:txBody>
          </p:sp>
        </mc:Fallback>
      </mc:AlternateContent>
      <p:sp>
        <p:nvSpPr>
          <p:cNvPr id="6" name="椭圆 5">
            <a:extLst>
              <a:ext uri="{FF2B5EF4-FFF2-40B4-BE49-F238E27FC236}">
                <a16:creationId xmlns:a16="http://schemas.microsoft.com/office/drawing/2014/main" id="{0A8021F5-C73E-4F3E-A559-FE328B9DEAE4}"/>
              </a:ext>
            </a:extLst>
          </p:cNvPr>
          <p:cNvSpPr/>
          <p:nvPr/>
        </p:nvSpPr>
        <p:spPr>
          <a:xfrm>
            <a:off x="10091035" y="4361372"/>
            <a:ext cx="525517" cy="525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E23A02B-3FE2-4435-8B47-02B0BEB95174}"/>
              </a:ext>
            </a:extLst>
          </p:cNvPr>
          <p:cNvSpPr/>
          <p:nvPr/>
        </p:nvSpPr>
        <p:spPr>
          <a:xfrm>
            <a:off x="10091035" y="2981469"/>
            <a:ext cx="525517" cy="525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箭头: 右 10">
                <a:extLst>
                  <a:ext uri="{FF2B5EF4-FFF2-40B4-BE49-F238E27FC236}">
                    <a16:creationId xmlns:a16="http://schemas.microsoft.com/office/drawing/2014/main" id="{D0B6BD70-CAD6-432C-B9DE-4F30FABFC75F}"/>
                  </a:ext>
                </a:extLst>
              </p:cNvPr>
              <p:cNvSpPr/>
              <p:nvPr/>
            </p:nvSpPr>
            <p:spPr>
              <a:xfrm>
                <a:off x="8429298" y="2930102"/>
                <a:ext cx="1355834" cy="593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𝑝𝑟𝑒𝑣𝑖𝑜𝑢</m:t>
                      </m:r>
                      <m:r>
                        <a:rPr lang="en-US" altLang="zh-CN" i="1" dirty="0">
                          <a:latin typeface="Cambria Math" panose="02040503050406030204" pitchFamily="18" charset="0"/>
                        </a:rPr>
                        <m:t>𝑠</m:t>
                      </m:r>
                    </m:oMath>
                  </m:oMathPara>
                </a14:m>
                <a:endParaRPr lang="zh-CN" altLang="en-US" dirty="0"/>
              </a:p>
            </p:txBody>
          </p:sp>
        </mc:Choice>
        <mc:Fallback xmlns="">
          <p:sp>
            <p:nvSpPr>
              <p:cNvPr id="11" name="箭头: 右 10">
                <a:extLst>
                  <a:ext uri="{FF2B5EF4-FFF2-40B4-BE49-F238E27FC236}">
                    <a16:creationId xmlns:a16="http://schemas.microsoft.com/office/drawing/2014/main" id="{D0B6BD70-CAD6-432C-B9DE-4F30FABFC75F}"/>
                  </a:ext>
                </a:extLst>
              </p:cNvPr>
              <p:cNvSpPr>
                <a:spLocks noRot="1" noChangeAspect="1" noMove="1" noResize="1" noEditPoints="1" noAdjustHandles="1" noChangeArrowheads="1" noChangeShapeType="1" noTextEdit="1"/>
              </p:cNvSpPr>
              <p:nvPr/>
            </p:nvSpPr>
            <p:spPr>
              <a:xfrm>
                <a:off x="8429298" y="2930102"/>
                <a:ext cx="1355834" cy="593491"/>
              </a:xfrm>
              <a:prstGeom prst="rightArrow">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箭头: 右 12">
                <a:extLst>
                  <a:ext uri="{FF2B5EF4-FFF2-40B4-BE49-F238E27FC236}">
                    <a16:creationId xmlns:a16="http://schemas.microsoft.com/office/drawing/2014/main" id="{BA88E3D5-5202-4E7D-ACF6-1B66BC177C7C}"/>
                  </a:ext>
                </a:extLst>
              </p:cNvPr>
              <p:cNvSpPr/>
              <p:nvPr/>
            </p:nvSpPr>
            <p:spPr>
              <a:xfrm>
                <a:off x="8439809" y="4327384"/>
                <a:ext cx="1355834" cy="593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𝑐𝑢𝑟𝑟𝑒𝑛𝑡</m:t>
                      </m:r>
                    </m:oMath>
                  </m:oMathPara>
                </a14:m>
                <a:endParaRPr lang="zh-CN" altLang="en-US" dirty="0"/>
              </a:p>
            </p:txBody>
          </p:sp>
        </mc:Choice>
        <mc:Fallback xmlns="">
          <p:sp>
            <p:nvSpPr>
              <p:cNvPr id="13" name="箭头: 右 12">
                <a:extLst>
                  <a:ext uri="{FF2B5EF4-FFF2-40B4-BE49-F238E27FC236}">
                    <a16:creationId xmlns:a16="http://schemas.microsoft.com/office/drawing/2014/main" id="{BA88E3D5-5202-4E7D-ACF6-1B66BC177C7C}"/>
                  </a:ext>
                </a:extLst>
              </p:cNvPr>
              <p:cNvSpPr>
                <a:spLocks noRot="1" noChangeAspect="1" noMove="1" noResize="1" noEditPoints="1" noAdjustHandles="1" noChangeArrowheads="1" noChangeShapeType="1" noTextEdit="1"/>
              </p:cNvSpPr>
              <p:nvPr/>
            </p:nvSpPr>
            <p:spPr>
              <a:xfrm>
                <a:off x="8439809" y="4327384"/>
                <a:ext cx="1355834" cy="593491"/>
              </a:xfrm>
              <a:prstGeom prst="rightArrow">
                <a:avLst/>
              </a:prstGeom>
              <a:blipFill>
                <a:blip r:embed="rId4"/>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6A384E5C-FE5C-4310-A2E2-D2F754D85DF0}"/>
              </a:ext>
            </a:extLst>
          </p:cNvPr>
          <p:cNvCxnSpPr>
            <a:cxnSpLocks/>
            <a:stCxn id="6" idx="7"/>
            <a:endCxn id="5" idx="3"/>
          </p:cNvCxnSpPr>
          <p:nvPr/>
        </p:nvCxnSpPr>
        <p:spPr>
          <a:xfrm flipV="1">
            <a:off x="10539592" y="4053605"/>
            <a:ext cx="835989" cy="384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785034B-CF06-4E93-B6D8-B3565A8B41CD}"/>
              </a:ext>
            </a:extLst>
          </p:cNvPr>
          <p:cNvCxnSpPr>
            <a:stCxn id="7" idx="4"/>
            <a:endCxn id="6" idx="0"/>
          </p:cNvCxnSpPr>
          <p:nvPr/>
        </p:nvCxnSpPr>
        <p:spPr>
          <a:xfrm>
            <a:off x="10353794" y="3506986"/>
            <a:ext cx="0" cy="854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BCF0CEB9-2A1C-48D1-8196-5097480032AD}"/>
              </a:ext>
            </a:extLst>
          </p:cNvPr>
          <p:cNvCxnSpPr>
            <a:stCxn id="7" idx="5"/>
            <a:endCxn id="5" idx="1"/>
          </p:cNvCxnSpPr>
          <p:nvPr/>
        </p:nvCxnSpPr>
        <p:spPr>
          <a:xfrm>
            <a:off x="10539592" y="3430026"/>
            <a:ext cx="835989" cy="251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AD83E64-3EFA-4B88-B86C-17BD271575F0}"/>
                  </a:ext>
                </a:extLst>
              </p:cNvPr>
              <p:cNvSpPr txBox="1"/>
              <p:nvPr/>
            </p:nvSpPr>
            <p:spPr>
              <a:xfrm>
                <a:off x="9884818" y="3697355"/>
                <a:ext cx="4689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𝑓𝑢𝑙𝑙</m:t>
                      </m:r>
                    </m:oMath>
                  </m:oMathPara>
                </a14:m>
                <a:endParaRPr lang="zh-CN" altLang="en-US" dirty="0"/>
              </a:p>
            </p:txBody>
          </p:sp>
        </mc:Choice>
        <mc:Fallback xmlns="">
          <p:sp>
            <p:nvSpPr>
              <p:cNvPr id="23" name="文本框 22">
                <a:extLst>
                  <a:ext uri="{FF2B5EF4-FFF2-40B4-BE49-F238E27FC236}">
                    <a16:creationId xmlns:a16="http://schemas.microsoft.com/office/drawing/2014/main" id="{4AD83E64-3EFA-4B88-B86C-17BD271575F0}"/>
                  </a:ext>
                </a:extLst>
              </p:cNvPr>
              <p:cNvSpPr txBox="1">
                <a:spLocks noRot="1" noChangeAspect="1" noMove="1" noResize="1" noEditPoints="1" noAdjustHandles="1" noChangeArrowheads="1" noChangeShapeType="1" noTextEdit="1"/>
              </p:cNvSpPr>
              <p:nvPr/>
            </p:nvSpPr>
            <p:spPr>
              <a:xfrm>
                <a:off x="9884818" y="3697355"/>
                <a:ext cx="468975" cy="276999"/>
              </a:xfrm>
              <a:prstGeom prst="rect">
                <a:avLst/>
              </a:prstGeom>
              <a:blipFill>
                <a:blip r:embed="rId5"/>
                <a:stretch>
                  <a:fillRect l="-17105" t="-2222" r="-1842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3923859-617E-482C-9D26-AEF23281CFB1}"/>
                  </a:ext>
                </a:extLst>
              </p:cNvPr>
              <p:cNvSpPr txBox="1"/>
              <p:nvPr/>
            </p:nvSpPr>
            <p:spPr>
              <a:xfrm>
                <a:off x="10769933" y="4247112"/>
                <a:ext cx="4689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𝑓𝑢𝑙𝑙</m:t>
                      </m:r>
                    </m:oMath>
                  </m:oMathPara>
                </a14:m>
                <a:endParaRPr lang="zh-CN" altLang="en-US" dirty="0"/>
              </a:p>
            </p:txBody>
          </p:sp>
        </mc:Choice>
        <mc:Fallback xmlns="">
          <p:sp>
            <p:nvSpPr>
              <p:cNvPr id="24" name="文本框 23">
                <a:extLst>
                  <a:ext uri="{FF2B5EF4-FFF2-40B4-BE49-F238E27FC236}">
                    <a16:creationId xmlns:a16="http://schemas.microsoft.com/office/drawing/2014/main" id="{23923859-617E-482C-9D26-AEF23281CFB1}"/>
                  </a:ext>
                </a:extLst>
              </p:cNvPr>
              <p:cNvSpPr txBox="1">
                <a:spLocks noRot="1" noChangeAspect="1" noMove="1" noResize="1" noEditPoints="1" noAdjustHandles="1" noChangeArrowheads="1" noChangeShapeType="1" noTextEdit="1"/>
              </p:cNvSpPr>
              <p:nvPr/>
            </p:nvSpPr>
            <p:spPr>
              <a:xfrm>
                <a:off x="10769933" y="4247112"/>
                <a:ext cx="468975" cy="276999"/>
              </a:xfrm>
              <a:prstGeom prst="rect">
                <a:avLst/>
              </a:prstGeom>
              <a:blipFill>
                <a:blip r:embed="rId6"/>
                <a:stretch>
                  <a:fillRect l="-16883" t="-2222" r="-16883"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2984638-1FE4-40B2-B21E-F2B61AE4AAC3}"/>
                  </a:ext>
                </a:extLst>
              </p:cNvPr>
              <p:cNvSpPr txBox="1"/>
              <p:nvPr/>
            </p:nvSpPr>
            <p:spPr>
              <a:xfrm>
                <a:off x="10769291" y="3229987"/>
                <a:ext cx="4689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𝑓𝑢𝑙𝑙</m:t>
                      </m:r>
                    </m:oMath>
                  </m:oMathPara>
                </a14:m>
                <a:endParaRPr lang="zh-CN" altLang="en-US" dirty="0"/>
              </a:p>
            </p:txBody>
          </p:sp>
        </mc:Choice>
        <mc:Fallback xmlns="">
          <p:sp>
            <p:nvSpPr>
              <p:cNvPr id="26" name="文本框 25">
                <a:extLst>
                  <a:ext uri="{FF2B5EF4-FFF2-40B4-BE49-F238E27FC236}">
                    <a16:creationId xmlns:a16="http://schemas.microsoft.com/office/drawing/2014/main" id="{B2984638-1FE4-40B2-B21E-F2B61AE4AAC3}"/>
                  </a:ext>
                </a:extLst>
              </p:cNvPr>
              <p:cNvSpPr txBox="1">
                <a:spLocks noRot="1" noChangeAspect="1" noMove="1" noResize="1" noEditPoints="1" noAdjustHandles="1" noChangeArrowheads="1" noChangeShapeType="1" noTextEdit="1"/>
              </p:cNvSpPr>
              <p:nvPr/>
            </p:nvSpPr>
            <p:spPr>
              <a:xfrm>
                <a:off x="10769291" y="3229987"/>
                <a:ext cx="468975" cy="276999"/>
              </a:xfrm>
              <a:prstGeom prst="rect">
                <a:avLst/>
              </a:prstGeom>
              <a:blipFill>
                <a:blip r:embed="rId7"/>
                <a:stretch>
                  <a:fillRect l="-16883" r="-16883" b="-37778"/>
                </a:stretch>
              </a:blipFill>
            </p:spPr>
            <p:txBody>
              <a:bodyPr/>
              <a:lstStyle/>
              <a:p>
                <a:r>
                  <a:rPr lang="zh-CN" altLang="en-US">
                    <a:noFill/>
                  </a:rPr>
                  <a:t> </a:t>
                </a:r>
              </a:p>
            </p:txBody>
          </p:sp>
        </mc:Fallback>
      </mc:AlternateContent>
      <p:sp>
        <p:nvSpPr>
          <p:cNvPr id="16" name="椭圆 15">
            <a:hlinkClick r:id="rId8" action="ppaction://hlinksldjump"/>
            <a:extLst>
              <a:ext uri="{FF2B5EF4-FFF2-40B4-BE49-F238E27FC236}">
                <a16:creationId xmlns:a16="http://schemas.microsoft.com/office/drawing/2014/main" id="{B225269D-D049-4CDE-ABC1-11FF6802040E}"/>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29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p:tgtEl>
                                          <p:spTgt spid="13"/>
                                        </p:tgtEl>
                                        <p:attrNameLst>
                                          <p:attrName>ppt_x</p:attrName>
                                        </p:attrNameLst>
                                      </p:cBhvr>
                                      <p:tavLst>
                                        <p:tav tm="0">
                                          <p:val>
                                            <p:strVal val="#ppt_x-#ppt_w*1.125000"/>
                                          </p:val>
                                        </p:tav>
                                        <p:tav tm="100000">
                                          <p:val>
                                            <p:strVal val="#ppt_x"/>
                                          </p:val>
                                        </p:tav>
                                      </p:tavLst>
                                    </p:anim>
                                    <p:animEffect transition="in" filter="wipe(right)">
                                      <p:cBhvr>
                                        <p:cTn id="34" dur="500"/>
                                        <p:tgtEl>
                                          <p:spTgt spid="13"/>
                                        </p:tgtEl>
                                      </p:cBhvr>
                                    </p:animEffect>
                                  </p:childTnLst>
                                </p:cTn>
                              </p:par>
                              <p:par>
                                <p:cTn id="35" presetID="26" presetClass="emph" presetSubtype="0" fill="hold" nodeType="withEffect">
                                  <p:stCondLst>
                                    <p:cond delay="0"/>
                                  </p:stCondLst>
                                  <p:childTnLst>
                                    <p:animEffect transition="out" filter="fade">
                                      <p:cBhvr>
                                        <p:cTn id="36" dur="500" tmFilter="0, 0; .2, .5; .8, .5; 1, 0"/>
                                        <p:tgtEl>
                                          <p:spTgt spid="15"/>
                                        </p:tgtEl>
                                      </p:cBhvr>
                                    </p:animEffect>
                                    <p:animScale>
                                      <p:cBhvr>
                                        <p:cTn id="37" dur="250" autoRev="1" fill="hold"/>
                                        <p:tgtEl>
                                          <p:spTgt spid="15"/>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500"/>
                                        <p:tgtEl>
                                          <p:spTgt spid="3">
                                            <p:txEl>
                                              <p:pRg st="2" end="2"/>
                                            </p:txEl>
                                          </p:spTgt>
                                        </p:tgtEl>
                                      </p:cBhvr>
                                    </p:animEffect>
                                  </p:childTnLst>
                                </p:cTn>
                              </p:par>
                              <p:par>
                                <p:cTn id="43" presetID="12" presetClass="entr" presetSubtype="8"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ppt_x</p:attrName>
                                        </p:attrNameLst>
                                      </p:cBhvr>
                                      <p:tavLst>
                                        <p:tav tm="0">
                                          <p:val>
                                            <p:strVal val="#ppt_x-#ppt_w*1.125000"/>
                                          </p:val>
                                        </p:tav>
                                        <p:tav tm="100000">
                                          <p:val>
                                            <p:strVal val="#ppt_x"/>
                                          </p:val>
                                        </p:tav>
                                      </p:tavLst>
                                    </p:anim>
                                    <p:animEffect transition="in" filter="wipe(right)">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Effect transition="in" filter="fade">
                                      <p:cBhvr>
                                        <p:cTn id="57" dur="500"/>
                                        <p:tgtEl>
                                          <p:spTgt spid="3">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animEffect transition="in" filter="fade">
                                      <p:cBhvr>
                                        <p:cTn id="62" dur="500"/>
                                        <p:tgtEl>
                                          <p:spTgt spid="3">
                                            <p:txEl>
                                              <p:pRg st="4" end="4"/>
                                            </p:txEl>
                                          </p:spTgt>
                                        </p:tgtEl>
                                      </p:cBhvr>
                                    </p:animEffect>
                                  </p:childTnLst>
                                </p:cTn>
                              </p:par>
                              <p:par>
                                <p:cTn id="63" presetID="26" presetClass="emph" presetSubtype="0" fill="hold" nodeType="withEffect">
                                  <p:stCondLst>
                                    <p:cond delay="0"/>
                                  </p:stCondLst>
                                  <p:childTnLst>
                                    <p:animEffect transition="out" filter="fade">
                                      <p:cBhvr>
                                        <p:cTn id="64" dur="500" tmFilter="0, 0; .2, .5; .8, .5; 1, 0"/>
                                        <p:tgtEl>
                                          <p:spTgt spid="22"/>
                                        </p:tgtEl>
                                      </p:cBhvr>
                                    </p:animEffect>
                                    <p:animScale>
                                      <p:cBhvr>
                                        <p:cTn id="65" dur="250" autoRev="1" fill="hold"/>
                                        <p:tgtEl>
                                          <p:spTgt spid="22"/>
                                        </p:tgtEl>
                                      </p:cBhvr>
                                      <p:by x="105000" y="105000"/>
                                    </p:animScale>
                                  </p:childTnLst>
                                </p:cTn>
                              </p:par>
                            </p:childTnLst>
                          </p:cTn>
                        </p:par>
                        <p:par>
                          <p:cTn id="66" fill="hold">
                            <p:stCondLst>
                              <p:cond delay="500"/>
                            </p:stCondLst>
                            <p:childTnLst>
                              <p:par>
                                <p:cTn id="67" presetID="10" presetClass="exit" presetSubtype="0" fill="hold" grpId="1" nodeType="afterEffect">
                                  <p:stCondLst>
                                    <p:cond delay="0"/>
                                  </p:stCondLst>
                                  <p:childTnLst>
                                    <p:animEffect transition="out" filter="fade">
                                      <p:cBhvr>
                                        <p:cTn id="68" dur="500"/>
                                        <p:tgtEl>
                                          <p:spTgt spid="23"/>
                                        </p:tgtEl>
                                      </p:cBhvr>
                                    </p:animEffect>
                                    <p:set>
                                      <p:cBhvr>
                                        <p:cTn id="69" dur="1" fill="hold">
                                          <p:stCondLst>
                                            <p:cond delay="499"/>
                                          </p:stCondLst>
                                        </p:cTn>
                                        <p:tgtEl>
                                          <p:spTgt spid="2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4"/>
                                        </p:tgtEl>
                                      </p:cBhvr>
                                    </p:animEffect>
                                    <p:set>
                                      <p:cBhvr>
                                        <p:cTn id="72" dur="1" fill="hold">
                                          <p:stCondLst>
                                            <p:cond delay="499"/>
                                          </p:stCondLst>
                                        </p:cTn>
                                        <p:tgtEl>
                                          <p:spTgt spid="24"/>
                                        </p:tgtEl>
                                        <p:attrNameLst>
                                          <p:attrName>style.visibility</p:attrName>
                                        </p:attrNameLst>
                                      </p:cBhvr>
                                      <p:to>
                                        <p:strVal val="hidden"/>
                                      </p:to>
                                    </p:se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5" end="5"/>
                                            </p:txEl>
                                          </p:spTgt>
                                        </p:tgtEl>
                                        <p:attrNameLst>
                                          <p:attrName>style.visibility</p:attrName>
                                        </p:attrNameLst>
                                      </p:cBhvr>
                                      <p:to>
                                        <p:strVal val="visible"/>
                                      </p:to>
                                    </p:set>
                                    <p:animEffect transition="in" filter="fade">
                                      <p:cBhvr>
                                        <p:cTn id="81" dur="500"/>
                                        <p:tgtEl>
                                          <p:spTgt spid="3">
                                            <p:txEl>
                                              <p:pRg st="5" end="5"/>
                                            </p:txEl>
                                          </p:spTgt>
                                        </p:tgtEl>
                                      </p:cBhvr>
                                    </p:animEffect>
                                  </p:childTnLst>
                                </p:cTn>
                              </p:par>
                              <p:par>
                                <p:cTn id="82" presetID="26" presetClass="emph" presetSubtype="0" fill="hold" nodeType="withEffect">
                                  <p:stCondLst>
                                    <p:cond delay="0"/>
                                  </p:stCondLst>
                                  <p:childTnLst>
                                    <p:animEffect transition="out" filter="fade">
                                      <p:cBhvr>
                                        <p:cTn id="83" dur="500" tmFilter="0, 0; .2, .5; .8, .5; 1, 0"/>
                                        <p:tgtEl>
                                          <p:spTgt spid="15"/>
                                        </p:tgtEl>
                                      </p:cBhvr>
                                    </p:animEffect>
                                    <p:animScale>
                                      <p:cBhvr>
                                        <p:cTn id="84" dur="250" autoRev="1" fill="hold"/>
                                        <p:tgtEl>
                                          <p:spTgt spid="15"/>
                                        </p:tgtEl>
                                      </p:cBhvr>
                                      <p:by x="105000" y="105000"/>
                                    </p:animScale>
                                  </p:childTnLst>
                                </p:cTn>
                              </p:par>
                            </p:childTnLst>
                          </p:cTn>
                        </p:par>
                        <p:par>
                          <p:cTn id="85" fill="hold">
                            <p:stCondLst>
                              <p:cond delay="500"/>
                            </p:stCondLst>
                            <p:childTnLst>
                              <p:par>
                                <p:cTn id="86" presetID="10" presetClass="entr" presetSubtype="0" fill="hold" grpId="2"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
                                            <p:txEl>
                                              <p:pRg st="6" end="6"/>
                                            </p:txEl>
                                          </p:spTgt>
                                        </p:tgtEl>
                                        <p:attrNameLst>
                                          <p:attrName>style.visibility</p:attrName>
                                        </p:attrNameLst>
                                      </p:cBhvr>
                                      <p:to>
                                        <p:strVal val="visible"/>
                                      </p:to>
                                    </p:set>
                                    <p:animEffect transition="in" filter="fade">
                                      <p:cBhvr>
                                        <p:cTn id="93" dur="500"/>
                                        <p:tgtEl>
                                          <p:spTgt spid="3">
                                            <p:txEl>
                                              <p:pRg st="6" end="6"/>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
                                            <p:txEl>
                                              <p:pRg st="7" end="7"/>
                                            </p:txEl>
                                          </p:spTgt>
                                        </p:tgtEl>
                                        <p:attrNameLst>
                                          <p:attrName>style.visibility</p:attrName>
                                        </p:attrNameLst>
                                      </p:cBhvr>
                                      <p:to>
                                        <p:strVal val="visible"/>
                                      </p:to>
                                    </p:set>
                                    <p:animEffect transition="in" filter="fade">
                                      <p:cBhvr>
                                        <p:cTn id="98" dur="500"/>
                                        <p:tgtEl>
                                          <p:spTgt spid="3">
                                            <p:txEl>
                                              <p:pRg st="7" end="7"/>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
                                            <p:txEl>
                                              <p:pRg st="8" end="8"/>
                                            </p:txEl>
                                          </p:spTgt>
                                        </p:tgtEl>
                                        <p:attrNameLst>
                                          <p:attrName>style.visibility</p:attrName>
                                        </p:attrNameLst>
                                      </p:cBhvr>
                                      <p:to>
                                        <p:strVal val="visible"/>
                                      </p:to>
                                    </p:set>
                                    <p:animEffect transition="in" filter="fade">
                                      <p:cBhvr>
                                        <p:cTn id="10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3" grpId="0" animBg="1"/>
      <p:bldP spid="23" grpId="0"/>
      <p:bldP spid="23" grpId="1"/>
      <p:bldP spid="24" grpId="0"/>
      <p:bldP spid="24" grpId="1"/>
      <p:bldP spid="24" grpId="2"/>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5BCC9-BF87-470C-951A-BF1A281DA1BB}"/>
              </a:ext>
            </a:extLst>
          </p:cNvPr>
          <p:cNvSpPr>
            <a:spLocks noGrp="1"/>
          </p:cNvSpPr>
          <p:nvPr>
            <p:ph type="title"/>
          </p:nvPr>
        </p:nvSpPr>
        <p:spPr/>
        <p:txBody>
          <a:bodyPr/>
          <a:lstStyle/>
          <a:p>
            <a:r>
              <a:rPr lang="zh-CN" altLang="en-US" dirty="0"/>
              <a:t>求解最大流</a:t>
            </a:r>
          </a:p>
        </p:txBody>
      </p:sp>
      <p:sp>
        <p:nvSpPr>
          <p:cNvPr id="3" name="内容占位符 2">
            <a:extLst>
              <a:ext uri="{FF2B5EF4-FFF2-40B4-BE49-F238E27FC236}">
                <a16:creationId xmlns:a16="http://schemas.microsoft.com/office/drawing/2014/main" id="{779E3D92-0861-4943-98BB-C39D3B1C6D67}"/>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走反边是求解最大流问题一个重要的思想。</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但是在退流的过程中不要把流量变成负数了。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事实上，考虑上反边，这个做法就是正确的了。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至于正确性的说明，我会在后面同最小割一起介绍。</a:t>
            </a:r>
          </a:p>
          <a:p>
            <a:endParaRPr lang="en-US" altLang="zh-CN" dirty="0"/>
          </a:p>
        </p:txBody>
      </p:sp>
      <p:sp>
        <p:nvSpPr>
          <p:cNvPr id="4" name="椭圆 3">
            <a:hlinkClick r:id="rId2" action="ppaction://hlinksldjump"/>
            <a:extLst>
              <a:ext uri="{FF2B5EF4-FFF2-40B4-BE49-F238E27FC236}">
                <a16:creationId xmlns:a16="http://schemas.microsoft.com/office/drawing/2014/main" id="{60BC4453-54A7-485D-A887-525BA039BC75}"/>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328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F3D62-1356-44F7-939F-DB64E30B35D1}"/>
              </a:ext>
            </a:extLst>
          </p:cNvPr>
          <p:cNvSpPr>
            <a:spLocks noGrp="1"/>
          </p:cNvSpPr>
          <p:nvPr>
            <p:ph type="title"/>
          </p:nvPr>
        </p:nvSpPr>
        <p:spPr/>
        <p:txBody>
          <a:bodyPr/>
          <a:lstStyle/>
          <a:p>
            <a:r>
              <a:rPr lang="zh-CN" altLang="en-US" dirty="0"/>
              <a:t>二分图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D29CB4-1CAB-4B83-93F9-D86401664731}"/>
                  </a:ext>
                </a:extLst>
              </p:cNvPr>
              <p:cNvSpPr>
                <a:spLocks noGrp="1"/>
              </p:cNvSpPr>
              <p:nvPr>
                <p:ph sz="half" idx="1"/>
              </p:nvPr>
            </p:nvSpPr>
            <p:spPr/>
            <p:txBody>
              <a:bodyPr/>
              <a:lstStyle/>
              <a:p>
                <a:r>
                  <a:rPr lang="zh-CN" altLang="en-US" dirty="0">
                    <a:hlinkClick r:id="rId2" action="ppaction://hlinksldjump"/>
                  </a:rPr>
                  <a:t>定义</a:t>
                </a:r>
                <a:endParaRPr lang="en-US" altLang="zh-CN" dirty="0"/>
              </a:p>
              <a:p>
                <a:pPr algn="just">
                  <a:lnSpc>
                    <a:spcPct val="120000"/>
                  </a:lnSpc>
                </a:pPr>
                <a:r>
                  <a:rPr lang="zh-CN" altLang="en-US" dirty="0">
                    <a:hlinkClick r:id="rId3" action="ppaction://hlinksldjump"/>
                  </a:rPr>
                  <a:t>二分图匹配</a:t>
                </a:r>
                <a:endParaRPr lang="en-US" altLang="zh-CN" dirty="0"/>
              </a:p>
              <a:p>
                <a:pPr algn="just">
                  <a:lnSpc>
                    <a:spcPct val="120000"/>
                  </a:lnSpc>
                </a:pPr>
                <a:r>
                  <a:rPr lang="zh-CN" altLang="en-US" dirty="0"/>
                  <a:t>　</a:t>
                </a:r>
                <a14:m>
                  <m:oMath xmlns:m="http://schemas.openxmlformats.org/officeDocument/2006/math">
                    <m:r>
                      <a:rPr lang="en-US" altLang="zh-CN" i="1" dirty="0" smtClean="0">
                        <a:latin typeface="Cambria Math" panose="02040503050406030204" pitchFamily="18" charset="0"/>
                        <a:hlinkClick r:id="rId4" action="ppaction://hlinksldjump"/>
                      </a:rPr>
                      <m:t>𝐻𝑎𝑙𝑙</m:t>
                    </m:r>
                  </m:oMath>
                </a14:m>
                <a:r>
                  <a:rPr lang="zh-CN" altLang="en-US" dirty="0">
                    <a:hlinkClick r:id="rId4" action="ppaction://hlinksldjump"/>
                  </a:rPr>
                  <a:t>定理</a:t>
                </a:r>
                <a:endParaRPr lang="zh-CN" altLang="en-US" dirty="0"/>
              </a:p>
              <a:p>
                <a:pPr algn="just">
                  <a:lnSpc>
                    <a:spcPct val="120000"/>
                  </a:lnSpc>
                </a:pPr>
                <a:r>
                  <a:rPr lang="zh-CN" altLang="en-US" dirty="0"/>
                  <a:t>　</a:t>
                </a:r>
                <a:r>
                  <a:rPr lang="zh-CN" altLang="en-US" dirty="0">
                    <a:hlinkClick r:id="rId5" action="ppaction://hlinksldjump"/>
                  </a:rPr>
                  <a:t>匈牙利算法</a:t>
                </a:r>
                <a:endParaRPr lang="zh-CN" altLang="en-US" dirty="0"/>
              </a:p>
              <a:p>
                <a:r>
                  <a:rPr lang="zh-CN" altLang="en-US" dirty="0">
                    <a:hlinkClick r:id="rId6" action="ppaction://hlinksldjump"/>
                  </a:rPr>
                  <a:t>二分图带权匹配</a:t>
                </a:r>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7" action="ppaction://hlinksldjump"/>
                      </a:rPr>
                      <m:t>𝐾</m:t>
                    </m:r>
                    <m:r>
                      <a:rPr lang="en-US" altLang="zh-CN" b="0" i="1" dirty="0" smtClean="0">
                        <a:latin typeface="Cambria Math" panose="02040503050406030204" pitchFamily="18" charset="0"/>
                        <a:hlinkClick r:id="rId7" action="ppaction://hlinksldjump"/>
                      </a:rPr>
                      <m:t>𝑢h𝑛</m:t>
                    </m:r>
                    <m:r>
                      <a:rPr lang="en-US" altLang="zh-CN" b="0" i="1" dirty="0" smtClean="0">
                        <a:latin typeface="Cambria Math" panose="02040503050406030204" pitchFamily="18" charset="0"/>
                        <a:hlinkClick r:id="rId7" action="ppaction://hlinksldjump"/>
                      </a:rPr>
                      <m:t>−</m:t>
                    </m:r>
                    <m:r>
                      <a:rPr lang="en-US" altLang="zh-CN" i="1" dirty="0" smtClean="0">
                        <a:latin typeface="Cambria Math" panose="02040503050406030204" pitchFamily="18" charset="0"/>
                        <a:hlinkClick r:id="rId7" action="ppaction://hlinksldjump"/>
                      </a:rPr>
                      <m:t>𝑀</m:t>
                    </m:r>
                    <m:r>
                      <a:rPr lang="en-US" altLang="zh-CN" b="0" i="1" dirty="0" smtClean="0">
                        <a:latin typeface="Cambria Math" panose="02040503050406030204" pitchFamily="18" charset="0"/>
                        <a:hlinkClick r:id="rId7" action="ppaction://hlinksldjump"/>
                      </a:rPr>
                      <m:t>𝑢𝑛𝑘𝑟𝑒𝑠</m:t>
                    </m:r>
                  </m:oMath>
                </a14:m>
                <a:r>
                  <a:rPr lang="zh-CN" altLang="en-US" dirty="0">
                    <a:hlinkClick r:id="rId7" action="ppaction://hlinksldjump"/>
                  </a:rPr>
                  <a:t>算法</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3D29CB4-1CAB-4B83-93F9-D86401664731}"/>
                  </a:ext>
                </a:extLst>
              </p:cNvPr>
              <p:cNvSpPr>
                <a:spLocks noGrp="1" noRot="1" noChangeAspect="1" noMove="1" noResize="1" noEditPoints="1" noAdjustHandles="1" noChangeArrowheads="1" noChangeShapeType="1" noTextEdit="1"/>
              </p:cNvSpPr>
              <p:nvPr>
                <p:ph sz="half" idx="1"/>
              </p:nvPr>
            </p:nvSpPr>
            <p:spPr>
              <a:blipFill>
                <a:blip r:embed="rId8"/>
                <a:stretch>
                  <a:fillRect l="-641" t="-1531"/>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D2D75001-FABE-44BA-B8F1-B7D471E3E2DC}"/>
              </a:ext>
            </a:extLst>
          </p:cNvPr>
          <p:cNvSpPr>
            <a:spLocks noGrp="1"/>
          </p:cNvSpPr>
          <p:nvPr>
            <p:ph sz="half" idx="2"/>
          </p:nvPr>
        </p:nvSpPr>
        <p:spPr/>
        <p:txBody>
          <a:bodyPr/>
          <a:lstStyle/>
          <a:p>
            <a:r>
              <a:rPr lang="zh-CN" altLang="en-US" dirty="0">
                <a:hlinkClick r:id="rId9" action="ppaction://hlinksldjump"/>
              </a:rPr>
              <a:t>一般图匹配</a:t>
            </a:r>
            <a:endParaRPr lang="en-US" altLang="zh-CN" dirty="0"/>
          </a:p>
          <a:p>
            <a:r>
              <a:rPr lang="zh-CN" altLang="en-US" dirty="0"/>
              <a:t>　</a:t>
            </a:r>
            <a:r>
              <a:rPr lang="zh-CN" altLang="en-US" dirty="0">
                <a:hlinkClick r:id="rId10" action="ppaction://hlinksldjump"/>
              </a:rPr>
              <a:t>带花树</a:t>
            </a:r>
            <a:endParaRPr lang="en-US" altLang="zh-CN" dirty="0"/>
          </a:p>
          <a:p>
            <a:r>
              <a:rPr lang="zh-CN" altLang="en-US" dirty="0">
                <a:hlinkClick r:id="rId11" action="ppaction://hlinksldjump"/>
              </a:rPr>
              <a:t>一般图带权匹配</a:t>
            </a:r>
            <a:endParaRPr lang="en-US" altLang="zh-CN" dirty="0"/>
          </a:p>
          <a:p>
            <a:r>
              <a:rPr lang="zh-CN" altLang="en-US" dirty="0"/>
              <a:t>　</a:t>
            </a:r>
            <a:r>
              <a:rPr lang="zh-CN" altLang="en-US" dirty="0">
                <a:hlinkClick r:id="rId12" action="ppaction://hlinksldjump"/>
              </a:rPr>
              <a:t>带花树</a:t>
            </a:r>
            <a:endParaRPr lang="zh-CN" altLang="en-US" dirty="0"/>
          </a:p>
        </p:txBody>
      </p:sp>
      <p:sp>
        <p:nvSpPr>
          <p:cNvPr id="5" name="椭圆 4">
            <a:hlinkClick r:id="rId13" action="ppaction://hlinksldjump"/>
            <a:extLst>
              <a:ext uri="{FF2B5EF4-FFF2-40B4-BE49-F238E27FC236}">
                <a16:creationId xmlns:a16="http://schemas.microsoft.com/office/drawing/2014/main" id="{02873B3E-283D-482F-8FB3-45383FD3218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211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EC242B2-E135-4039-B499-9E07F5181965}"/>
                  </a:ext>
                </a:extLst>
              </p:cNvPr>
              <p:cNvSpPr>
                <a:spLocks noGrp="1"/>
              </p:cNvSpPr>
              <p:nvPr>
                <p:ph type="title"/>
              </p:nvPr>
            </p:nvSpPr>
            <p:spPr/>
            <p:txBody>
              <a:bodyPr/>
              <a:lstStyle/>
              <a:p>
                <a14:m>
                  <m:oMath xmlns:m="http://schemas.openxmlformats.org/officeDocument/2006/math">
                    <m:r>
                      <a:rPr lang="en-US" altLang="zh-CN" b="0" i="1" smtClean="0">
                        <a:latin typeface="Cambria Math" panose="02040503050406030204" pitchFamily="18" charset="0"/>
                      </a:rPr>
                      <m:t>𝐹𝑜𝑟𝑑</m:t>
                    </m:r>
                    <m:r>
                      <a:rPr lang="en-US" altLang="zh-CN" b="0" i="1" smtClean="0">
                        <a:latin typeface="Cambria Math" panose="02040503050406030204" pitchFamily="18" charset="0"/>
                      </a:rPr>
                      <m:t>−</m:t>
                    </m:r>
                    <m:r>
                      <a:rPr lang="en-US" altLang="zh-CN" b="0" i="1" smtClean="0">
                        <a:latin typeface="Cambria Math" panose="02040503050406030204" pitchFamily="18" charset="0"/>
                      </a:rPr>
                      <m:t>𝐹𝑢𝑙𝑘𝑒𝑟𝑠𝑜𝑛</m:t>
                    </m:r>
                  </m:oMath>
                </a14:m>
                <a:r>
                  <a:rPr lang="zh-CN" altLang="en-US" dirty="0"/>
                  <a:t>算法</a:t>
                </a:r>
              </a:p>
            </p:txBody>
          </p:sp>
        </mc:Choice>
        <mc:Fallback xmlns="">
          <p:sp>
            <p:nvSpPr>
              <p:cNvPr id="2" name="标题 1">
                <a:extLst>
                  <a:ext uri="{FF2B5EF4-FFF2-40B4-BE49-F238E27FC236}">
                    <a16:creationId xmlns:a16="http://schemas.microsoft.com/office/drawing/2014/main" id="{2EC242B2-E135-4039-B499-9E07F5181965}"/>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8A4495-FBE2-47AA-9A22-6E76F90D04DB}"/>
                  </a:ext>
                </a:extLst>
              </p:cNvPr>
              <p:cNvSpPr>
                <a:spLocks noGrp="1"/>
              </p:cNvSpPr>
              <p:nvPr>
                <p:ph idx="1"/>
              </p:nvPr>
            </p:nvSpPr>
            <p:spPr/>
            <p:txBody>
              <a:bodyPr>
                <a:normAutofit/>
              </a:bodyPr>
              <a:lstStyle/>
              <a:p>
                <a:r>
                  <a:rPr lang="zh-CN" altLang="en-US" sz="2200" dirty="0">
                    <a:latin typeface="等线" panose="02010600030101010101" pitchFamily="2" charset="-122"/>
                    <a:ea typeface="等线" panose="02010600030101010101" pitchFamily="2" charset="-122"/>
                  </a:rPr>
                  <a:t>基于这种做法，我们产生了求解最大流的一种算法</a:t>
                </a:r>
                <a:r>
                  <a:rPr lang="en-US" altLang="zh-CN" sz="2200" dirty="0">
                    <a:latin typeface="等线" panose="02010600030101010101" pitchFamily="2" charset="-122"/>
                    <a:ea typeface="等线" panose="02010600030101010101" pitchFamily="2" charset="-122"/>
                  </a:rPr>
                  <a:t>——</a:t>
                </a:r>
                <a14:m>
                  <m:oMath xmlns:m="http://schemas.openxmlformats.org/officeDocument/2006/math">
                    <m:r>
                      <a:rPr lang="en-US" altLang="zh-CN" sz="2200">
                        <a:latin typeface="Cambria Math" panose="02040503050406030204" pitchFamily="18" charset="0"/>
                        <a:ea typeface="等线" panose="02010600030101010101" pitchFamily="2" charset="-122"/>
                      </a:rPr>
                      <m:t>𝐹𝑜𝑟𝑑</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𝐹𝑢𝑙𝑘𝑒𝑟𝑠𝑜𝑛</m:t>
                    </m:r>
                  </m:oMath>
                </a14:m>
                <a:r>
                  <a:rPr lang="zh-CN" altLang="en-US" sz="2200" dirty="0">
                    <a:latin typeface="等线" panose="02010600030101010101" pitchFamily="2" charset="-122"/>
                    <a:ea typeface="等线" panose="02010600030101010101" pitchFamily="2" charset="-122"/>
                  </a:rPr>
                  <a:t>算法。</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其算法的主要过程如同上述过程：</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在图中加入反边。</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寻找可行流路径，假定为</a:t>
                </a:r>
                <a14:m>
                  <m:oMath xmlns:m="http://schemas.openxmlformats.org/officeDocument/2006/math">
                    <m:r>
                      <a:rPr lang="en-US" altLang="zh-CN" sz="2200">
                        <a:latin typeface="Cambria Math" panose="02040503050406030204" pitchFamily="18" charset="0"/>
                        <a:ea typeface="等线" panose="02010600030101010101" pitchFamily="2" charset="-122"/>
                      </a:rPr>
                      <m:t>𝑓</m:t>
                    </m:r>
                  </m:oMath>
                </a14:m>
                <a:r>
                  <a:rPr lang="zh-CN" altLang="en-US" sz="2200" dirty="0">
                    <a:latin typeface="等线" panose="02010600030101010101" pitchFamily="2" charset="-122"/>
                    <a:ea typeface="等线" panose="02010600030101010101" pitchFamily="2" charset="-122"/>
                  </a:rPr>
                  <a:t>，将路上经过所有边容量减少</a:t>
                </a:r>
                <a14:m>
                  <m:oMath xmlns:m="http://schemas.openxmlformats.org/officeDocument/2006/math">
                    <m:r>
                      <a:rPr lang="en-US" altLang="zh-CN" sz="2200">
                        <a:latin typeface="Cambria Math" panose="02040503050406030204" pitchFamily="18" charset="0"/>
                        <a:ea typeface="等线" panose="02010600030101010101" pitchFamily="2" charset="-122"/>
                      </a:rPr>
                      <m:t>𝑓</m:t>
                    </m:r>
                  </m:oMath>
                </a14:m>
                <a:r>
                  <a:rPr lang="zh-CN" altLang="en-US" sz="2200" dirty="0">
                    <a:latin typeface="等线" panose="02010600030101010101" pitchFamily="2" charset="-122"/>
                    <a:ea typeface="等线" panose="02010600030101010101" pitchFamily="2" charset="-122"/>
                  </a:rPr>
                  <a:t>，它们的反向边容量加上</a:t>
                </a:r>
                <a14:m>
                  <m:oMath xmlns:m="http://schemas.openxmlformats.org/officeDocument/2006/math">
                    <m:r>
                      <a:rPr lang="en-US" altLang="zh-CN" sz="2200">
                        <a:latin typeface="Cambria Math" panose="02040503050406030204" pitchFamily="18" charset="0"/>
                        <a:ea typeface="等线" panose="02010600030101010101" pitchFamily="2" charset="-122"/>
                      </a:rPr>
                      <m:t>𝑓</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3.</a:t>
                </a:r>
                <a:r>
                  <a:rPr lang="zh-CN" altLang="en-US" sz="2200" dirty="0">
                    <a:latin typeface="等线" panose="02010600030101010101" pitchFamily="2" charset="-122"/>
                    <a:ea typeface="等线" panose="02010600030101010101" pitchFamily="2" charset="-122"/>
                  </a:rPr>
                  <a:t>重复</a:t>
                </a:r>
                <a14:m>
                  <m:oMath xmlns:m="http://schemas.openxmlformats.org/officeDocument/2006/math">
                    <m:r>
                      <a:rPr lang="en-US" altLang="zh-CN" sz="2200" dirty="0">
                        <a:latin typeface="Cambria Math" panose="02040503050406030204" pitchFamily="18" charset="0"/>
                        <a:ea typeface="等线" panose="02010600030101010101" pitchFamily="2" charset="-122"/>
                      </a:rPr>
                      <m:t>2</m:t>
                    </m:r>
                  </m:oMath>
                </a14:m>
                <a:r>
                  <a:rPr lang="zh-CN" altLang="en-US" sz="2200" dirty="0">
                    <a:latin typeface="等线" panose="02010600030101010101" pitchFamily="2" charset="-122"/>
                    <a:ea typeface="等线" panose="02010600030101010101" pitchFamily="2" charset="-122"/>
                  </a:rPr>
                  <a:t>过程，直到找不到可行流路径位置，那么算法结束，最大流已经找到。</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假设求得的最大流流量为</a:t>
                </a:r>
                <a14:m>
                  <m:oMath xmlns:m="http://schemas.openxmlformats.org/officeDocument/2006/math">
                    <m:r>
                      <a:rPr lang="en-US" altLang="zh-CN" sz="2200">
                        <a:latin typeface="Cambria Math" panose="02040503050406030204" pitchFamily="18" charset="0"/>
                        <a:ea typeface="等线" panose="02010600030101010101" pitchFamily="2" charset="-122"/>
                      </a:rPr>
                      <m:t>𝑓</m:t>
                    </m:r>
                  </m:oMath>
                </a14:m>
                <a:r>
                  <a:rPr lang="zh-CN" altLang="en-US" sz="2200" dirty="0">
                    <a:latin typeface="等线" panose="02010600030101010101" pitchFamily="2" charset="-122"/>
                    <a:ea typeface="等线" panose="02010600030101010101" pitchFamily="2" charset="-122"/>
                  </a:rPr>
                  <a:t>，那么该算法最多会寻找</a:t>
                </a:r>
                <a14:m>
                  <m:oMath xmlns:m="http://schemas.openxmlformats.org/officeDocument/2006/math">
                    <m:r>
                      <a:rPr lang="en-US" altLang="zh-CN" sz="2200">
                        <a:latin typeface="Cambria Math" panose="02040503050406030204" pitchFamily="18" charset="0"/>
                        <a:ea typeface="等线" panose="02010600030101010101" pitchFamily="2" charset="-122"/>
                      </a:rPr>
                      <m:t>𝑓</m:t>
                    </m:r>
                  </m:oMath>
                </a14:m>
                <a:r>
                  <a:rPr lang="zh-CN" altLang="en-US" sz="2200" dirty="0">
                    <a:latin typeface="等线" panose="02010600030101010101" pitchFamily="2" charset="-122"/>
                    <a:ea typeface="等线" panose="02010600030101010101" pitchFamily="2" charset="-122"/>
                  </a:rPr>
                  <a:t>次增广路，所以时间复杂度为</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𝑓</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𝑚</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𝑛</m:t>
                            </m:r>
                          </m:e>
                        </m:d>
                      </m:e>
                    </m:d>
                  </m:oMath>
                </a14:m>
                <a:r>
                  <a:rPr lang="zh-CN" altLang="en-US" sz="2200" dirty="0">
                    <a:latin typeface="等线" panose="02010600030101010101" pitchFamily="2" charset="-122"/>
                    <a:ea typeface="等线" panose="02010600030101010101" pitchFamily="2" charset="-122"/>
                  </a:rPr>
                  <a:t>，不过，这是一个很松的上界，能达到这种复杂度的图几乎不存在，所以有时候估算的时间复杂度偏高，实际运用当中也是比较快的。</a:t>
                </a:r>
              </a:p>
              <a:p>
                <a:endParaRPr lang="en-US" altLang="zh-CN" dirty="0"/>
              </a:p>
            </p:txBody>
          </p:sp>
        </mc:Choice>
        <mc:Fallback xmlns="">
          <p:sp>
            <p:nvSpPr>
              <p:cNvPr id="3" name="内容占位符 2">
                <a:extLst>
                  <a:ext uri="{FF2B5EF4-FFF2-40B4-BE49-F238E27FC236}">
                    <a16:creationId xmlns:a16="http://schemas.microsoft.com/office/drawing/2014/main" id="{B18A4495-FBE2-47AA-9A22-6E76F90D04DB}"/>
                  </a:ext>
                </a:extLst>
              </p:cNvPr>
              <p:cNvSpPr>
                <a:spLocks noGrp="1" noRot="1" noChangeAspect="1" noMove="1" noResize="1" noEditPoints="1" noAdjustHandles="1" noChangeArrowheads="1" noChangeShapeType="1" noTextEdit="1"/>
              </p:cNvSpPr>
              <p:nvPr>
                <p:ph idx="1"/>
              </p:nvPr>
            </p:nvSpPr>
            <p:spPr>
              <a:blipFill>
                <a:blip r:embed="rId3"/>
                <a:stretch>
                  <a:fillRect l="-424" t="-1805" r="-345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B5B396B7-26AB-448E-9BEA-C65BD2BBC3D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30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732DE21-1994-4F9C-8BA8-35AEAE3FE3A0}"/>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𝐹𝑜𝑟𝑑</m:t>
                    </m:r>
                    <m:r>
                      <a:rPr lang="en-US" altLang="zh-CN" i="1">
                        <a:latin typeface="Cambria Math" panose="02040503050406030204" pitchFamily="18" charset="0"/>
                      </a:rPr>
                      <m:t>−</m:t>
                    </m:r>
                    <m:r>
                      <a:rPr lang="en-US" altLang="zh-CN" i="1">
                        <a:latin typeface="Cambria Math" panose="02040503050406030204" pitchFamily="18" charset="0"/>
                      </a:rPr>
                      <m:t>𝐹𝑢𝑙𝑘𝑒𝑟𝑠𝑜𝑛</m:t>
                    </m:r>
                  </m:oMath>
                </a14:m>
                <a:r>
                  <a:rPr lang="zh-CN" altLang="en-US" dirty="0"/>
                  <a:t>算法</a:t>
                </a:r>
              </a:p>
            </p:txBody>
          </p:sp>
        </mc:Choice>
        <mc:Fallback xmlns="">
          <p:sp>
            <p:nvSpPr>
              <p:cNvPr id="2" name="标题 1">
                <a:extLst>
                  <a:ext uri="{FF2B5EF4-FFF2-40B4-BE49-F238E27FC236}">
                    <a16:creationId xmlns:a16="http://schemas.microsoft.com/office/drawing/2014/main" id="{4732DE21-1994-4F9C-8BA8-35AEAE3FE3A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69291AA6-C684-4F21-B338-464E091DB350}"/>
              </a:ext>
            </a:extLst>
          </p:cNvPr>
          <p:cNvSpPr>
            <a:spLocks noGrp="1"/>
          </p:cNvSpPr>
          <p:nvPr>
            <p:ph idx="1"/>
          </p:nvPr>
        </p:nvSpPr>
        <p:spPr/>
        <p:txBody>
          <a:bodyPr>
            <a:normAutofit fontScale="92500" lnSpcReduction="20000"/>
          </a:bodyPr>
          <a:lstStyle/>
          <a:p>
            <a:pPr marL="0" indent="0">
              <a:buNone/>
            </a:pPr>
            <a:r>
              <a:rPr lang="en-US" altLang="zh-CN" dirty="0">
                <a:solidFill>
                  <a:srgbClr val="00B050"/>
                </a:solidFill>
                <a:latin typeface="Consolas" panose="020B0609020204030204" pitchFamily="49" charset="0"/>
              </a:rPr>
              <a:t>#include&lt;algorithm&gt;</a:t>
            </a:r>
          </a:p>
          <a:p>
            <a:pPr marL="0" indent="0">
              <a:buNone/>
            </a:pPr>
            <a:r>
              <a:rPr lang="en-US" altLang="zh-CN" dirty="0">
                <a:solidFill>
                  <a:srgbClr val="00B050"/>
                </a:solidFill>
                <a:latin typeface="Consolas" panose="020B0609020204030204" pitchFamily="49" charset="0"/>
              </a:rPr>
              <a:t>#include&lt;</a:t>
            </a:r>
            <a:r>
              <a:rPr lang="en-US" altLang="zh-CN" dirty="0" err="1">
                <a:solidFill>
                  <a:srgbClr val="00B050"/>
                </a:solidFill>
                <a:latin typeface="Consolas" panose="020B0609020204030204" pitchFamily="49" charset="0"/>
              </a:rPr>
              <a:t>cstdio</a:t>
            </a:r>
            <a:r>
              <a:rPr lang="en-US" altLang="zh-CN" dirty="0">
                <a:solidFill>
                  <a:srgbClr val="00B050"/>
                </a:solidFill>
                <a:latin typeface="Consolas" panose="020B0609020204030204" pitchFamily="49" charset="0"/>
              </a:rPr>
              <a:t>&gt;</a:t>
            </a:r>
          </a:p>
          <a:p>
            <a:pPr marL="0" indent="0">
              <a:buNone/>
            </a:pPr>
            <a:r>
              <a:rPr lang="en-US" altLang="zh-CN" dirty="0">
                <a:solidFill>
                  <a:srgbClr val="00B050"/>
                </a:solidFill>
                <a:latin typeface="Consolas" panose="020B0609020204030204" pitchFamily="49" charset="0"/>
              </a:rPr>
              <a:t>#include&lt;</a:t>
            </a:r>
            <a:r>
              <a:rPr lang="en-US" altLang="zh-CN" dirty="0" err="1">
                <a:solidFill>
                  <a:srgbClr val="00B050"/>
                </a:solidFill>
                <a:latin typeface="Consolas" panose="020B0609020204030204" pitchFamily="49" charset="0"/>
              </a:rPr>
              <a:t>cstring</a:t>
            </a:r>
            <a:r>
              <a:rPr lang="en-US" altLang="zh-CN" dirty="0">
                <a:solidFill>
                  <a:srgbClr val="00B050"/>
                </a:solidFill>
                <a:latin typeface="Consolas" panose="020B0609020204030204" pitchFamily="49" charset="0"/>
              </a:rPr>
              <a:t>&gt;</a:t>
            </a:r>
          </a:p>
          <a:p>
            <a:pPr marL="0" indent="0">
              <a:buNone/>
            </a:pPr>
            <a:r>
              <a:rPr lang="en-US" altLang="zh-CN" dirty="0">
                <a:solidFill>
                  <a:srgbClr val="00B050"/>
                </a:solidFill>
                <a:latin typeface="Consolas" panose="020B0609020204030204" pitchFamily="49" charset="0"/>
              </a:rPr>
              <a:t>#define M 405</a:t>
            </a:r>
          </a:p>
          <a:p>
            <a:pPr marL="0" indent="0">
              <a:buNone/>
            </a:pPr>
            <a:r>
              <a:rPr lang="en-US" altLang="zh-CN" dirty="0">
                <a:solidFill>
                  <a:srgbClr val="00B050"/>
                </a:solidFill>
                <a:latin typeface="Consolas" panose="020B0609020204030204" pitchFamily="49" charset="0"/>
              </a:rPr>
              <a:t>#define N 205</a:t>
            </a:r>
          </a:p>
          <a:p>
            <a:pPr marL="0" indent="0">
              <a:buNone/>
            </a:pPr>
            <a:r>
              <a:rPr lang="en-US" altLang="zh-CN" b="1" dirty="0">
                <a:latin typeface="Consolas" panose="020B0609020204030204" pitchFamily="49" charset="0"/>
              </a:rPr>
              <a:t>using</a:t>
            </a:r>
            <a:r>
              <a:rPr lang="en-US" altLang="zh-CN" dirty="0">
                <a:latin typeface="Consolas" panose="020B0609020204030204" pitchFamily="49" charset="0"/>
              </a:rPr>
              <a:t> </a:t>
            </a:r>
            <a:r>
              <a:rPr lang="en-US" altLang="zh-CN" b="1" dirty="0">
                <a:latin typeface="Consolas" panose="020B0609020204030204" pitchFamily="49" charset="0"/>
              </a:rPr>
              <a:t>namespace</a:t>
            </a:r>
            <a:r>
              <a:rPr lang="en-US" altLang="zh-CN" dirty="0">
                <a:latin typeface="Consolas" panose="020B0609020204030204" pitchFamily="49" charset="0"/>
              </a:rPr>
              <a:t> std</a:t>
            </a:r>
            <a:r>
              <a:rPr lang="en-US" altLang="zh-CN" b="1" dirty="0">
                <a:solidFill>
                  <a:srgbClr val="FF0000"/>
                </a:solidFill>
                <a:latin typeface="Consolas" panose="020B0609020204030204" pitchFamily="49" charset="0"/>
              </a:rPr>
              <a:t>;</a:t>
            </a:r>
          </a:p>
          <a:p>
            <a:pPr marL="0" indent="0">
              <a:buNone/>
            </a:pPr>
            <a:endParaRPr lang="en-US" altLang="zh-CN" dirty="0">
              <a:latin typeface="Consolas" panose="020B0609020204030204" pitchFamily="49" charset="0"/>
            </a:endParaRPr>
          </a:p>
          <a:p>
            <a:pPr marL="0" indent="0">
              <a:lnSpc>
                <a:spcPct val="100000"/>
              </a:lnSpc>
              <a:buNone/>
            </a:pPr>
            <a:r>
              <a:rPr lang="en-US" altLang="zh-CN" b="1" dirty="0">
                <a:latin typeface="Consolas" panose="020B0609020204030204" pitchFamily="49" charset="0"/>
              </a:rPr>
              <a:t>int</a:t>
            </a:r>
            <a:r>
              <a:rPr lang="en-US" altLang="zh-CN" dirty="0">
                <a:latin typeface="Consolas" panose="020B0609020204030204" pitchFamily="49" charset="0"/>
              </a:rPr>
              <a:t> 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next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rev</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b="1" dirty="0">
                <a:solidFill>
                  <a:srgbClr val="FF0000"/>
                </a:solidFill>
                <a:latin typeface="Consolas" panose="020B0609020204030204" pitchFamily="49" charset="0"/>
              </a:rPr>
              <a:t>];</a:t>
            </a:r>
          </a:p>
          <a:p>
            <a:pPr marL="0" indent="0">
              <a:lnSpc>
                <a:spcPct val="100000"/>
              </a:lnSpc>
              <a:buNone/>
            </a:pP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运用边表存储边的信息，分别为链头、边表指针、终点、容量和反向边编号</a:t>
            </a:r>
            <a:endParaRPr lang="en-US" altLang="zh-CN" i="1" dirty="0">
              <a:solidFill>
                <a:srgbClr val="008FF0"/>
              </a:solidFill>
              <a:latin typeface="Consolas" panose="020B0609020204030204" pitchFamily="49" charset="0"/>
            </a:endParaRPr>
          </a:p>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n</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m</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S</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b="1" dirty="0" err="1">
                <a:solidFill>
                  <a:srgbClr val="FF0000"/>
                </a:solidFill>
                <a:latin typeface="Consolas" panose="020B0609020204030204" pitchFamily="49" charset="0"/>
              </a:rPr>
              <a:t>,</a:t>
            </a:r>
            <a:r>
              <a:rPr lang="en-US" altLang="zh-CN" sz="2100" dirty="0" err="1">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网络流图中的点数、边数、源汇点编号和边表头指针</a:t>
            </a:r>
            <a:endParaRPr lang="en-US" altLang="zh-CN" b="1" i="1" dirty="0">
              <a:solidFill>
                <a:srgbClr val="FF0000"/>
              </a:solidFill>
              <a:latin typeface="Consolas" panose="020B0609020204030204" pitchFamily="49" charset="0"/>
            </a:endParaRPr>
          </a:p>
          <a:p>
            <a:pPr marL="0" indent="0">
              <a:buNone/>
            </a:pPr>
            <a:r>
              <a:rPr lang="en-US" altLang="zh-CN" b="1" dirty="0">
                <a:latin typeface="Consolas" panose="020B0609020204030204" pitchFamily="49" charset="0"/>
              </a:rPr>
              <a:t>bool</a:t>
            </a:r>
            <a:r>
              <a:rPr lang="en-US" altLang="zh-CN" dirty="0">
                <a:latin typeface="Consolas" panose="020B0609020204030204" pitchFamily="49" charset="0"/>
              </a:rPr>
              <a:t> used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记录单次增广遇到的点</a:t>
            </a:r>
            <a:endParaRPr lang="zh-CN" altLang="en-US" i="1" dirty="0">
              <a:latin typeface="Consolas" panose="020B0609020204030204" pitchFamily="49" charset="0"/>
            </a:endParaRPr>
          </a:p>
        </p:txBody>
      </p:sp>
      <p:sp>
        <p:nvSpPr>
          <p:cNvPr id="4" name="椭圆 3">
            <a:hlinkClick r:id="rId3" action="ppaction://hlinksldjump"/>
            <a:extLst>
              <a:ext uri="{FF2B5EF4-FFF2-40B4-BE49-F238E27FC236}">
                <a16:creationId xmlns:a16="http://schemas.microsoft.com/office/drawing/2014/main" id="{9D16F2D7-B4B3-44D2-9ED2-4CC05451879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043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3664320-8A71-4D53-9DED-34457A26BA0C}"/>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𝐹𝑜𝑟𝑑</m:t>
                    </m:r>
                    <m:r>
                      <a:rPr lang="en-US" altLang="zh-CN" i="1">
                        <a:latin typeface="Cambria Math" panose="02040503050406030204" pitchFamily="18" charset="0"/>
                      </a:rPr>
                      <m:t>−</m:t>
                    </m:r>
                    <m:r>
                      <a:rPr lang="en-US" altLang="zh-CN" i="1">
                        <a:latin typeface="Cambria Math" panose="02040503050406030204" pitchFamily="18" charset="0"/>
                      </a:rPr>
                      <m:t>𝐹𝑢𝑙𝑘𝑒𝑟𝑠𝑜𝑛</m:t>
                    </m:r>
                  </m:oMath>
                </a14:m>
                <a:r>
                  <a:rPr lang="zh-CN" altLang="en-US" dirty="0"/>
                  <a:t>算法</a:t>
                </a:r>
              </a:p>
            </p:txBody>
          </p:sp>
        </mc:Choice>
        <mc:Fallback xmlns="">
          <p:sp>
            <p:nvSpPr>
              <p:cNvPr id="2" name="标题 1">
                <a:extLst>
                  <a:ext uri="{FF2B5EF4-FFF2-40B4-BE49-F238E27FC236}">
                    <a16:creationId xmlns:a16="http://schemas.microsoft.com/office/drawing/2014/main" id="{73664320-8A71-4D53-9DED-34457A26BA0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C54DA51E-D566-4FA6-A55F-0C9EE23C4F52}"/>
              </a:ext>
            </a:extLst>
          </p:cNvPr>
          <p:cNvSpPr>
            <a:spLocks noGrp="1"/>
          </p:cNvSpPr>
          <p:nvPr>
            <p:ph idx="1"/>
          </p:nvPr>
        </p:nvSpPr>
        <p:spPr/>
        <p:txBody>
          <a:bodyPr>
            <a:normAutofit fontScale="92500" lnSpcReduction="10000"/>
          </a:bodyPr>
          <a:lstStyle/>
          <a:p>
            <a:pPr marL="0" indent="0">
              <a:buNone/>
            </a:pPr>
            <a:r>
              <a:rPr lang="en-US" altLang="zh-CN" sz="1600" b="1" dirty="0">
                <a:latin typeface="Consolas" panose="020B0609020204030204" pitchFamily="49" charset="0"/>
              </a:rPr>
              <a:t>int</a:t>
            </a:r>
            <a:r>
              <a:rPr lang="en-US" altLang="zh-CN" sz="1600" dirty="0">
                <a:latin typeface="Consolas" panose="020B0609020204030204" pitchFamily="49" charset="0"/>
              </a:rPr>
              <a:t> </a:t>
            </a:r>
            <a:r>
              <a:rPr lang="en-US" altLang="zh-CN" sz="1600" dirty="0" err="1">
                <a:latin typeface="Consolas" panose="020B0609020204030204" pitchFamily="49" charset="0"/>
              </a:rPr>
              <a:t>dfs</a:t>
            </a:r>
            <a:r>
              <a:rPr lang="en-US" altLang="zh-CN" sz="1600" b="1" dirty="0">
                <a:solidFill>
                  <a:srgbClr val="FF0000"/>
                </a:solidFill>
                <a:latin typeface="Consolas" panose="020B0609020204030204" pitchFamily="49" charset="0"/>
              </a:rPr>
              <a:t>(</a:t>
            </a:r>
            <a:r>
              <a:rPr lang="en-US" altLang="zh-CN" sz="1600" b="1" dirty="0">
                <a:latin typeface="Consolas" panose="020B0609020204030204" pitchFamily="49" charset="0"/>
              </a:rPr>
              <a:t>int</a:t>
            </a:r>
            <a:r>
              <a:rPr lang="en-US" altLang="zh-CN" sz="1600" dirty="0">
                <a:latin typeface="Consolas" panose="020B0609020204030204" pitchFamily="49" charset="0"/>
              </a:rPr>
              <a:t> </a:t>
            </a:r>
            <a:r>
              <a:rPr lang="en-US" altLang="zh-CN" sz="1600" dirty="0" err="1">
                <a:latin typeface="Consolas" panose="020B0609020204030204" pitchFamily="49" charset="0"/>
              </a:rPr>
              <a:t>u</a:t>
            </a:r>
            <a:r>
              <a:rPr lang="en-US" altLang="zh-CN" sz="1600" b="1" dirty="0" err="1">
                <a:solidFill>
                  <a:srgbClr val="FF0000"/>
                </a:solidFill>
                <a:latin typeface="Consolas" panose="020B0609020204030204" pitchFamily="49" charset="0"/>
              </a:rPr>
              <a:t>,</a:t>
            </a:r>
            <a:r>
              <a:rPr lang="en-US" altLang="zh-CN" sz="1600" b="1" dirty="0" err="1">
                <a:latin typeface="Consolas" panose="020B0609020204030204" pitchFamily="49" charset="0"/>
              </a:rPr>
              <a:t>int</a:t>
            </a:r>
            <a:r>
              <a:rPr lang="en-US" altLang="zh-CN" sz="1600" dirty="0">
                <a:latin typeface="Consolas" panose="020B0609020204030204" pitchFamily="49" charset="0"/>
              </a:rPr>
              <a:t> f</a:t>
            </a:r>
            <a:r>
              <a:rPr lang="en-US" altLang="zh-CN" sz="1600" b="1" dirty="0">
                <a:solidFill>
                  <a:srgbClr val="FF0000"/>
                </a:solidFill>
                <a:latin typeface="Consolas" panose="020B0609020204030204" pitchFamily="49" charset="0"/>
              </a:rPr>
              <a:t>)</a:t>
            </a:r>
            <a:r>
              <a:rPr lang="en-US" altLang="zh-CN" sz="1600" i="1" dirty="0">
                <a:solidFill>
                  <a:srgbClr val="008FF0"/>
                </a:solidFill>
                <a:latin typeface="Consolas" panose="020B0609020204030204" pitchFamily="49" charset="0"/>
              </a:rPr>
              <a:t>//</a:t>
            </a:r>
            <a:r>
              <a:rPr lang="zh-CN" altLang="en-US" sz="1600" i="1" dirty="0">
                <a:solidFill>
                  <a:srgbClr val="008FF0"/>
                </a:solidFill>
                <a:latin typeface="Consolas" panose="020B0609020204030204" pitchFamily="49" charset="0"/>
              </a:rPr>
              <a:t>通过</a:t>
            </a:r>
            <a:r>
              <a:rPr lang="en-US" altLang="zh-CN" sz="1600" i="1" dirty="0" err="1">
                <a:solidFill>
                  <a:srgbClr val="008FF0"/>
                </a:solidFill>
                <a:latin typeface="Consolas" panose="020B0609020204030204" pitchFamily="49" charset="0"/>
              </a:rPr>
              <a:t>dfs</a:t>
            </a:r>
            <a:r>
              <a:rPr lang="zh-CN" altLang="en-US" sz="1600" i="1" dirty="0">
                <a:solidFill>
                  <a:srgbClr val="008FF0"/>
                </a:solidFill>
                <a:latin typeface="Consolas" panose="020B0609020204030204" pitchFamily="49" charset="0"/>
              </a:rPr>
              <a:t>寻找增广路</a:t>
            </a:r>
            <a:endParaRPr lang="en-US" altLang="zh-CN" sz="1600" i="1" dirty="0">
              <a:solidFill>
                <a:srgbClr val="008FF0"/>
              </a:solidFill>
              <a:latin typeface="Consolas" panose="020B0609020204030204" pitchFamily="49" charset="0"/>
            </a:endParaRPr>
          </a:p>
          <a:p>
            <a:pPr marL="0" indent="0">
              <a:buNone/>
            </a:pPr>
            <a:r>
              <a:rPr lang="en-US" altLang="zh-CN" sz="1600" b="1" dirty="0">
                <a:solidFill>
                  <a:srgbClr val="FF0000"/>
                </a:solidFill>
                <a:latin typeface="Consolas" panose="020B0609020204030204" pitchFamily="49" charset="0"/>
              </a:rPr>
              <a:t>{</a:t>
            </a:r>
          </a:p>
          <a:p>
            <a:pPr marL="0" indent="0">
              <a:buNone/>
            </a:pPr>
            <a:r>
              <a:rPr lang="en-US" altLang="zh-CN" sz="1600" dirty="0">
                <a:latin typeface="Consolas" panose="020B0609020204030204" pitchFamily="49" charset="0"/>
              </a:rPr>
              <a:t>    </a:t>
            </a:r>
            <a:r>
              <a:rPr lang="en-US" altLang="zh-CN" sz="1600" b="1" dirty="0">
                <a:latin typeface="Consolas" panose="020B0609020204030204" pitchFamily="49" charset="0"/>
              </a:rPr>
              <a:t>if</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u</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T</a:t>
            </a:r>
            <a:r>
              <a:rPr lang="en-US" altLang="zh-CN" sz="1600" b="1" dirty="0">
                <a:solidFill>
                  <a:srgbClr val="FF0000"/>
                </a:solidFill>
                <a:latin typeface="Consolas" panose="020B0609020204030204" pitchFamily="49" charset="0"/>
              </a:rPr>
              <a:t>)</a:t>
            </a:r>
            <a:r>
              <a:rPr lang="en-US" altLang="zh-CN" sz="1600" b="1" dirty="0">
                <a:latin typeface="Consolas" panose="020B0609020204030204" pitchFamily="49" charset="0"/>
              </a:rPr>
              <a:t>return</a:t>
            </a:r>
            <a:r>
              <a:rPr lang="en-US" altLang="zh-CN" sz="1600" dirty="0">
                <a:latin typeface="Consolas" panose="020B0609020204030204" pitchFamily="49" charset="0"/>
              </a:rPr>
              <a:t> f</a:t>
            </a:r>
            <a:r>
              <a:rPr lang="en-US" altLang="zh-CN" sz="1600" b="1" dirty="0">
                <a:solidFill>
                  <a:srgbClr val="FF0000"/>
                </a:solidFill>
                <a:latin typeface="Consolas" panose="020B0609020204030204" pitchFamily="49" charset="0"/>
              </a:rPr>
              <a:t>;</a:t>
            </a:r>
            <a:r>
              <a:rPr lang="en-US" altLang="zh-CN" sz="1600" i="1" dirty="0">
                <a:solidFill>
                  <a:srgbClr val="008FF0"/>
                </a:solidFill>
                <a:latin typeface="Consolas" panose="020B0609020204030204" pitchFamily="49" charset="0"/>
              </a:rPr>
              <a:t>//</a:t>
            </a:r>
            <a:r>
              <a:rPr lang="zh-CN" altLang="en-US" sz="1600" i="1" dirty="0">
                <a:solidFill>
                  <a:srgbClr val="008FF0"/>
                </a:solidFill>
                <a:latin typeface="Consolas" panose="020B0609020204030204" pitchFamily="49" charset="0"/>
              </a:rPr>
              <a:t>流到汇点则返回答案</a:t>
            </a:r>
            <a:endParaRPr lang="en-US" altLang="zh-CN" sz="1600" i="1" dirty="0">
              <a:solidFill>
                <a:srgbClr val="008FF0"/>
              </a:solidFill>
              <a:latin typeface="Consolas" panose="020B0609020204030204" pitchFamily="49" charset="0"/>
            </a:endParaRPr>
          </a:p>
          <a:p>
            <a:pPr marL="0" indent="0">
              <a:buNone/>
            </a:pPr>
            <a:r>
              <a:rPr lang="en-US" altLang="zh-CN" sz="1600" dirty="0">
                <a:latin typeface="Consolas" panose="020B0609020204030204" pitchFamily="49" charset="0"/>
              </a:rPr>
              <a:t>    used</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u</a:t>
            </a:r>
            <a:r>
              <a:rPr lang="en-US" altLang="zh-CN" sz="1600" b="1" dirty="0">
                <a:solidFill>
                  <a:srgbClr val="FF0000"/>
                </a:solidFill>
                <a:latin typeface="Consolas" panose="020B0609020204030204" pitchFamily="49" charset="0"/>
              </a:rPr>
              <a:t>]=</a:t>
            </a:r>
            <a:r>
              <a:rPr lang="en-US" altLang="zh-CN" sz="1600" b="1" dirty="0">
                <a:latin typeface="Consolas" panose="020B0609020204030204" pitchFamily="49" charset="0"/>
              </a:rPr>
              <a:t>true</a:t>
            </a:r>
            <a:r>
              <a:rPr lang="en-US" altLang="zh-CN" sz="1600" b="1" dirty="0">
                <a:solidFill>
                  <a:srgbClr val="FF0000"/>
                </a:solidFill>
                <a:latin typeface="Consolas" panose="020B0609020204030204" pitchFamily="49" charset="0"/>
              </a:rPr>
              <a:t>;</a:t>
            </a:r>
            <a:r>
              <a:rPr lang="en-US" altLang="zh-CN" sz="1600" i="1" dirty="0">
                <a:solidFill>
                  <a:srgbClr val="008FF0"/>
                </a:solidFill>
                <a:latin typeface="Consolas" panose="020B0609020204030204" pitchFamily="49" charset="0"/>
              </a:rPr>
              <a:t>//</a:t>
            </a:r>
            <a:r>
              <a:rPr lang="zh-CN" altLang="en-US" sz="1600" i="1" dirty="0">
                <a:solidFill>
                  <a:srgbClr val="008FF0"/>
                </a:solidFill>
                <a:latin typeface="Consolas" panose="020B0609020204030204" pitchFamily="49" charset="0"/>
              </a:rPr>
              <a:t>走过的路要么正在增广，要么本次已经增广完毕</a:t>
            </a:r>
            <a:endParaRPr lang="en-US" altLang="zh-CN" sz="1600" i="1" dirty="0">
              <a:solidFill>
                <a:srgbClr val="008FF0"/>
              </a:solidFill>
              <a:latin typeface="Consolas" panose="020B0609020204030204" pitchFamily="49" charset="0"/>
            </a:endParaRPr>
          </a:p>
          <a:p>
            <a:pPr marL="0" indent="0">
              <a:buNone/>
            </a:pPr>
            <a:r>
              <a:rPr lang="en-US" altLang="zh-CN" sz="1600" b="1" dirty="0">
                <a:latin typeface="Consolas" panose="020B0609020204030204" pitchFamily="49" charset="0"/>
              </a:rPr>
              <a:t>    for</a:t>
            </a:r>
            <a:r>
              <a:rPr lang="en-US" altLang="zh-CN" sz="1600" b="1" dirty="0">
                <a:solidFill>
                  <a:srgbClr val="FF0000"/>
                </a:solidFill>
                <a:latin typeface="Consolas" panose="020B0609020204030204" pitchFamily="49" charset="0"/>
              </a:rPr>
              <a:t>(</a:t>
            </a:r>
            <a:r>
              <a:rPr lang="en-US" altLang="zh-CN" sz="1600" b="1" dirty="0">
                <a:latin typeface="Consolas" panose="020B0609020204030204" pitchFamily="49" charset="0"/>
              </a:rPr>
              <a:t>int</a:t>
            </a:r>
            <a:r>
              <a:rPr lang="en-US" altLang="zh-CN" sz="1600" dirty="0">
                <a:latin typeface="Consolas" panose="020B0609020204030204" pitchFamily="49" charset="0"/>
              </a:rPr>
              <a:t> </a:t>
            </a:r>
            <a:r>
              <a:rPr lang="en-US" altLang="zh-CN" sz="1600" dirty="0" err="1">
                <a:latin typeface="Consolas" panose="020B0609020204030204" pitchFamily="49" charset="0"/>
              </a:rPr>
              <a:t>i</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head</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u</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d</a:t>
            </a:r>
            <a:r>
              <a:rPr lang="en-US" altLang="zh-CN" sz="1600" b="1" dirty="0" err="1">
                <a:solidFill>
                  <a:srgbClr val="FF0000"/>
                </a:solidFill>
                <a:latin typeface="Consolas" panose="020B0609020204030204" pitchFamily="49" charset="0"/>
              </a:rPr>
              <a:t>;</a:t>
            </a:r>
            <a:r>
              <a:rPr lang="en-US" altLang="zh-CN" sz="1600" dirty="0" err="1">
                <a:latin typeface="Consolas" panose="020B0609020204030204" pitchFamily="49" charset="0"/>
              </a:rPr>
              <a:t>i</a:t>
            </a:r>
            <a:r>
              <a:rPr lang="en-US" altLang="zh-CN" sz="1600" b="1" dirty="0" err="1">
                <a:solidFill>
                  <a:srgbClr val="FF0000"/>
                </a:solidFill>
                <a:latin typeface="Consolas" panose="020B0609020204030204" pitchFamily="49" charset="0"/>
              </a:rPr>
              <a:t>;</a:t>
            </a:r>
            <a:r>
              <a:rPr lang="en-US" altLang="zh-CN" sz="1600" dirty="0" err="1">
                <a:latin typeface="Consolas" panose="020B0609020204030204" pitchFamily="49" charset="0"/>
              </a:rPr>
              <a:t>i</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next</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i</a:t>
            </a:r>
            <a:r>
              <a:rPr lang="en-US" altLang="zh-CN" sz="1600" b="1" dirty="0">
                <a:solidFill>
                  <a:srgbClr val="FF0000"/>
                </a:solidFill>
                <a:latin typeface="Consolas" panose="020B0609020204030204" pitchFamily="49" charset="0"/>
              </a:rPr>
              <a:t>])</a:t>
            </a:r>
            <a:r>
              <a:rPr lang="en-US" altLang="zh-CN" sz="1600" i="1" dirty="0">
                <a:solidFill>
                  <a:srgbClr val="008FF0"/>
                </a:solidFill>
                <a:latin typeface="Consolas" panose="020B0609020204030204" pitchFamily="49" charset="0"/>
              </a:rPr>
              <a:t>//</a:t>
            </a:r>
            <a:r>
              <a:rPr lang="zh-CN" altLang="en-US" sz="1600" i="1" dirty="0">
                <a:solidFill>
                  <a:srgbClr val="008FF0"/>
                </a:solidFill>
                <a:latin typeface="Consolas" panose="020B0609020204030204" pitchFamily="49" charset="0"/>
              </a:rPr>
              <a:t>寻找出边</a:t>
            </a:r>
            <a:endParaRPr lang="en-US" altLang="zh-CN" sz="1600" i="1" dirty="0">
              <a:solidFill>
                <a:srgbClr val="008FF0"/>
              </a:solidFill>
              <a:latin typeface="Consolas" panose="020B0609020204030204" pitchFamily="49" charset="0"/>
            </a:endParaRPr>
          </a:p>
          <a:p>
            <a:pPr marL="0" indent="0">
              <a:buNone/>
            </a:pPr>
            <a:r>
              <a:rPr lang="en-US" altLang="zh-CN" sz="1600" dirty="0">
                <a:latin typeface="Consolas" panose="020B0609020204030204" pitchFamily="49" charset="0"/>
              </a:rPr>
              <a:t>    </a:t>
            </a:r>
            <a:r>
              <a:rPr lang="en-US" altLang="zh-CN" sz="1600" b="1" dirty="0">
                <a:latin typeface="Consolas" panose="020B0609020204030204" pitchFamily="49" charset="0"/>
              </a:rPr>
              <a:t>if</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cap</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i</a:t>
            </a:r>
            <a:r>
              <a:rPr lang="en-US" altLang="zh-CN" sz="1600" b="1" dirty="0">
                <a:solidFill>
                  <a:srgbClr val="FF0000"/>
                </a:solidFill>
                <a:latin typeface="Consolas" panose="020B0609020204030204" pitchFamily="49" charset="0"/>
              </a:rPr>
              <a:t>]&amp;&amp;!</a:t>
            </a:r>
            <a:r>
              <a:rPr lang="en-US" altLang="zh-CN" sz="1600" dirty="0">
                <a:latin typeface="Consolas" panose="020B0609020204030204" pitchFamily="49" charset="0"/>
              </a:rPr>
              <a:t>used</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to</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i</a:t>
            </a:r>
            <a:r>
              <a:rPr lang="en-US" altLang="zh-CN" sz="1600" b="1" dirty="0">
                <a:solidFill>
                  <a:srgbClr val="FF0000"/>
                </a:solidFill>
                <a:latin typeface="Consolas" panose="020B0609020204030204" pitchFamily="49" charset="0"/>
              </a:rPr>
              <a:t>]]&amp;&amp;(</a:t>
            </a:r>
            <a:r>
              <a:rPr lang="en-US" altLang="zh-CN" sz="1600" dirty="0">
                <a:latin typeface="Consolas" panose="020B0609020204030204" pitchFamily="49" charset="0"/>
              </a:rPr>
              <a:t>d</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dfs</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to</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i</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min</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f</a:t>
            </a:r>
            <a:r>
              <a:rPr lang="en-US" altLang="zh-CN" sz="1600" b="1" dirty="0" err="1">
                <a:solidFill>
                  <a:srgbClr val="FF0000"/>
                </a:solidFill>
                <a:latin typeface="Consolas" panose="020B0609020204030204" pitchFamily="49" charset="0"/>
              </a:rPr>
              <a:t>,</a:t>
            </a:r>
            <a:r>
              <a:rPr lang="en-US" altLang="zh-CN" sz="1600" dirty="0" err="1">
                <a:latin typeface="Consolas" panose="020B0609020204030204" pitchFamily="49" charset="0"/>
              </a:rPr>
              <a:t>cap</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i</a:t>
            </a:r>
            <a:r>
              <a:rPr lang="en-US" altLang="zh-CN" sz="1600" b="1" dirty="0">
                <a:solidFill>
                  <a:srgbClr val="FF0000"/>
                </a:solidFill>
                <a:latin typeface="Consolas" panose="020B0609020204030204" pitchFamily="49" charset="0"/>
              </a:rPr>
              <a:t>]))))</a:t>
            </a:r>
            <a:endParaRPr lang="en-US" altLang="zh-CN" sz="1600" i="1" dirty="0">
              <a:solidFill>
                <a:srgbClr val="008FF0"/>
              </a:solidFill>
              <a:latin typeface="Consolas" panose="020B0609020204030204" pitchFamily="49" charset="0"/>
            </a:endParaRPr>
          </a:p>
          <a:p>
            <a:pPr marL="0" indent="0">
              <a:buNone/>
            </a:pPr>
            <a:r>
              <a:rPr lang="en-US" altLang="zh-CN" sz="1600" b="1" dirty="0">
                <a:solidFill>
                  <a:srgbClr val="FF0000"/>
                </a:solidFill>
                <a:latin typeface="Consolas" panose="020B0609020204030204" pitchFamily="49" charset="0"/>
              </a:rPr>
              <a:t>    {</a:t>
            </a:r>
            <a:r>
              <a:rPr lang="en-US" altLang="zh-CN" sz="1600" i="1" dirty="0">
                <a:solidFill>
                  <a:srgbClr val="008FF0"/>
                </a:solidFill>
                <a:latin typeface="Consolas" panose="020B0609020204030204" pitchFamily="49" charset="0"/>
              </a:rPr>
              <a:t>//</a:t>
            </a:r>
            <a:r>
              <a:rPr lang="zh-CN" altLang="en-US" sz="1600" i="1" dirty="0">
                <a:solidFill>
                  <a:srgbClr val="008FF0"/>
                </a:solidFill>
                <a:latin typeface="Consolas" panose="020B0609020204030204" pitchFamily="49" charset="0"/>
              </a:rPr>
              <a:t>该边还有容量，该点还未在本次增广走过且沿着这条路径增广成功</a:t>
            </a:r>
            <a:endParaRPr lang="en-US" altLang="zh-CN" sz="1600" b="1" dirty="0">
              <a:solidFill>
                <a:srgbClr val="FF0000"/>
              </a:solidFill>
              <a:latin typeface="Consolas" panose="020B0609020204030204" pitchFamily="49" charset="0"/>
            </a:endParaRPr>
          </a:p>
          <a:p>
            <a:pPr marL="0" indent="0">
              <a:buNone/>
            </a:pPr>
            <a:r>
              <a:rPr lang="en-US" altLang="zh-CN" sz="1600" dirty="0">
                <a:latin typeface="Consolas" panose="020B0609020204030204" pitchFamily="49" charset="0"/>
              </a:rPr>
              <a:t>        cap</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i</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d</a:t>
            </a:r>
            <a:r>
              <a:rPr lang="en-US" altLang="zh-CN" sz="1600" b="1" dirty="0" err="1">
                <a:solidFill>
                  <a:srgbClr val="FF0000"/>
                </a:solidFill>
                <a:latin typeface="Consolas" panose="020B0609020204030204" pitchFamily="49" charset="0"/>
              </a:rPr>
              <a:t>,</a:t>
            </a:r>
            <a:r>
              <a:rPr lang="en-US" altLang="zh-CN" sz="1600" dirty="0" err="1">
                <a:latin typeface="Consolas" panose="020B0609020204030204" pitchFamily="49" charset="0"/>
              </a:rPr>
              <a:t>cap</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rev</a:t>
            </a:r>
            <a:r>
              <a:rPr lang="en-US" altLang="zh-CN" sz="1600" b="1" dirty="0">
                <a:solidFill>
                  <a:srgbClr val="FF0000"/>
                </a:solidFill>
                <a:latin typeface="Consolas" panose="020B0609020204030204" pitchFamily="49" charset="0"/>
              </a:rPr>
              <a:t>[</a:t>
            </a:r>
            <a:r>
              <a:rPr lang="en-US" altLang="zh-CN" sz="1600" dirty="0" err="1">
                <a:latin typeface="Consolas" panose="020B0609020204030204" pitchFamily="49" charset="0"/>
              </a:rPr>
              <a:t>i</a:t>
            </a:r>
            <a:r>
              <a:rPr lang="en-US" altLang="zh-CN" sz="1600" b="1" dirty="0">
                <a:solidFill>
                  <a:srgbClr val="FF0000"/>
                </a:solidFill>
                <a:latin typeface="Consolas" panose="020B0609020204030204" pitchFamily="49" charset="0"/>
              </a:rPr>
              <a:t>]]+=</a:t>
            </a:r>
            <a:r>
              <a:rPr lang="en-US" altLang="zh-CN" sz="1600" dirty="0">
                <a:latin typeface="Consolas" panose="020B0609020204030204" pitchFamily="49" charset="0"/>
              </a:rPr>
              <a:t>d</a:t>
            </a:r>
            <a:r>
              <a:rPr lang="en-US" altLang="zh-CN" sz="1600" b="1" dirty="0">
                <a:solidFill>
                  <a:srgbClr val="FF0000"/>
                </a:solidFill>
                <a:latin typeface="Consolas" panose="020B0609020204030204" pitchFamily="49" charset="0"/>
              </a:rPr>
              <a:t>;</a:t>
            </a:r>
            <a:r>
              <a:rPr lang="en-US" altLang="zh-CN" sz="1600" i="1" dirty="0">
                <a:solidFill>
                  <a:srgbClr val="008FF0"/>
                </a:solidFill>
                <a:latin typeface="Consolas" panose="020B0609020204030204" pitchFamily="49" charset="0"/>
              </a:rPr>
              <a:t>//</a:t>
            </a:r>
            <a:r>
              <a:rPr lang="zh-CN" altLang="en-US" sz="1600" i="1" dirty="0">
                <a:solidFill>
                  <a:srgbClr val="008FF0"/>
                </a:solidFill>
                <a:latin typeface="Consolas" panose="020B0609020204030204" pitchFamily="49" charset="0"/>
              </a:rPr>
              <a:t>为了存储方便，不存储流经边的流量，而是在容量上动手脚</a:t>
            </a:r>
            <a:endParaRPr lang="en-US" altLang="zh-CN" sz="1600" i="1" dirty="0">
              <a:solidFill>
                <a:srgbClr val="008FF0"/>
              </a:solidFill>
              <a:latin typeface="Consolas" panose="020B0609020204030204" pitchFamily="49" charset="0"/>
            </a:endParaRPr>
          </a:p>
          <a:p>
            <a:pPr marL="0" indent="0">
              <a:buNone/>
            </a:pPr>
            <a:r>
              <a:rPr lang="en-US" altLang="zh-CN" sz="1600" dirty="0">
                <a:latin typeface="Consolas" panose="020B0609020204030204" pitchFamily="49" charset="0"/>
              </a:rPr>
              <a:t>        </a:t>
            </a:r>
            <a:r>
              <a:rPr lang="en-US" altLang="zh-CN" sz="1600" b="1" dirty="0">
                <a:latin typeface="Consolas" panose="020B0609020204030204" pitchFamily="49" charset="0"/>
              </a:rPr>
              <a:t>return</a:t>
            </a:r>
            <a:r>
              <a:rPr lang="en-US" altLang="zh-CN" sz="1600" dirty="0">
                <a:latin typeface="Consolas" panose="020B0609020204030204" pitchFamily="49" charset="0"/>
              </a:rPr>
              <a:t> d</a:t>
            </a:r>
            <a:r>
              <a:rPr lang="en-US" altLang="zh-CN" sz="1600" b="1" dirty="0">
                <a:solidFill>
                  <a:srgbClr val="FF0000"/>
                </a:solidFill>
                <a:latin typeface="Consolas" panose="020B0609020204030204" pitchFamily="49" charset="0"/>
              </a:rPr>
              <a:t>;</a:t>
            </a:r>
            <a:r>
              <a:rPr lang="en-US" altLang="zh-CN" sz="1600" i="1" dirty="0">
                <a:solidFill>
                  <a:srgbClr val="008FF0"/>
                </a:solidFill>
                <a:latin typeface="Consolas" panose="020B0609020204030204" pitchFamily="49" charset="0"/>
              </a:rPr>
              <a:t>//</a:t>
            </a:r>
            <a:r>
              <a:rPr lang="zh-CN" altLang="en-US" sz="1600" i="1" dirty="0">
                <a:solidFill>
                  <a:srgbClr val="008FF0"/>
                </a:solidFill>
                <a:latin typeface="Consolas" panose="020B0609020204030204" pitchFamily="49" charset="0"/>
              </a:rPr>
              <a:t>返回本次增广的流量</a:t>
            </a:r>
            <a:endParaRPr lang="en-US" altLang="zh-CN" sz="1600" b="1" dirty="0">
              <a:solidFill>
                <a:srgbClr val="FF0000"/>
              </a:solidFill>
              <a:latin typeface="Consolas" panose="020B0609020204030204" pitchFamily="49" charset="0"/>
            </a:endParaRPr>
          </a:p>
          <a:p>
            <a:pPr marL="0" indent="0">
              <a:buNone/>
            </a:pPr>
            <a:r>
              <a:rPr lang="en-US" altLang="zh-CN" sz="1600" b="1" dirty="0">
                <a:solidFill>
                  <a:srgbClr val="FF0000"/>
                </a:solidFill>
                <a:latin typeface="Consolas" panose="020B0609020204030204" pitchFamily="49" charset="0"/>
              </a:rPr>
              <a:t>    }</a:t>
            </a:r>
          </a:p>
          <a:p>
            <a:pPr marL="0" indent="0">
              <a:buNone/>
            </a:pPr>
            <a:r>
              <a:rPr lang="en-US" altLang="zh-CN" sz="1600" b="1" dirty="0">
                <a:solidFill>
                  <a:srgbClr val="FF0000"/>
                </a:solidFill>
                <a:latin typeface="Consolas" panose="020B0609020204030204" pitchFamily="49" charset="0"/>
              </a:rPr>
              <a:t>    </a:t>
            </a:r>
            <a:r>
              <a:rPr lang="en-US" altLang="zh-CN" sz="1600" b="1" dirty="0">
                <a:latin typeface="Consolas" panose="020B0609020204030204" pitchFamily="49" charset="0"/>
              </a:rPr>
              <a:t>return</a:t>
            </a:r>
            <a:r>
              <a:rPr lang="en-US" altLang="zh-CN" sz="1600" dirty="0">
                <a:latin typeface="Consolas" panose="020B0609020204030204" pitchFamily="49" charset="0"/>
              </a:rPr>
              <a:t> </a:t>
            </a:r>
            <a:r>
              <a:rPr lang="en-US" altLang="zh-CN" sz="1600" dirty="0">
                <a:solidFill>
                  <a:srgbClr val="7030A0"/>
                </a:solidFill>
                <a:latin typeface="Consolas" panose="020B0609020204030204" pitchFamily="49" charset="0"/>
              </a:rPr>
              <a:t>0</a:t>
            </a:r>
            <a:r>
              <a:rPr lang="en-US" altLang="zh-CN" sz="1600" b="1" dirty="0">
                <a:solidFill>
                  <a:srgbClr val="FF0000"/>
                </a:solidFill>
                <a:latin typeface="Consolas" panose="020B0609020204030204" pitchFamily="49" charset="0"/>
              </a:rPr>
              <a:t>;</a:t>
            </a:r>
            <a:r>
              <a:rPr lang="en-US" altLang="zh-CN" sz="1600" i="1" dirty="0">
                <a:solidFill>
                  <a:srgbClr val="008FF0"/>
                </a:solidFill>
                <a:latin typeface="Consolas" panose="020B0609020204030204" pitchFamily="49" charset="0"/>
              </a:rPr>
              <a:t>//</a:t>
            </a:r>
            <a:r>
              <a:rPr lang="zh-CN" altLang="en-US" sz="1600" i="1" dirty="0">
                <a:solidFill>
                  <a:srgbClr val="008FF0"/>
                </a:solidFill>
                <a:latin typeface="Consolas" panose="020B0609020204030204" pitchFamily="49" charset="0"/>
              </a:rPr>
              <a:t>如果该点处增广失败，流量为</a:t>
            </a:r>
            <a:r>
              <a:rPr lang="en-US" altLang="zh-CN" sz="1600" i="1" dirty="0">
                <a:solidFill>
                  <a:srgbClr val="008FF0"/>
                </a:solidFill>
                <a:latin typeface="Consolas" panose="020B0609020204030204" pitchFamily="49" charset="0"/>
              </a:rPr>
              <a:t>0</a:t>
            </a:r>
          </a:p>
          <a:p>
            <a:pPr marL="0" indent="0">
              <a:buNone/>
            </a:pPr>
            <a:r>
              <a:rPr lang="en-US" altLang="zh-CN" sz="1600" b="1" dirty="0">
                <a:solidFill>
                  <a:srgbClr val="FF0000"/>
                </a:solidFill>
                <a:latin typeface="Consolas" panose="020B0609020204030204" pitchFamily="49" charset="0"/>
              </a:rPr>
              <a:t>}</a:t>
            </a:r>
            <a:endParaRPr lang="zh-CN" altLang="en-US" sz="1600" b="1" dirty="0">
              <a:solidFill>
                <a:srgbClr val="FF0000"/>
              </a:solidFill>
              <a:latin typeface="Consolas" panose="020B0609020204030204" pitchFamily="49" charset="0"/>
            </a:endParaRPr>
          </a:p>
        </p:txBody>
      </p:sp>
      <p:sp>
        <p:nvSpPr>
          <p:cNvPr id="4" name="椭圆 3">
            <a:hlinkClick r:id="rId3" action="ppaction://hlinksldjump"/>
            <a:extLst>
              <a:ext uri="{FF2B5EF4-FFF2-40B4-BE49-F238E27FC236}">
                <a16:creationId xmlns:a16="http://schemas.microsoft.com/office/drawing/2014/main" id="{63D1AC1C-FE19-4CCD-90A7-61C569DDBCC4}"/>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99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51BCC20-AEEF-4ADE-A702-6F76206DEEDD}"/>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𝐹𝑜𝑟𝑑</m:t>
                    </m:r>
                    <m:r>
                      <a:rPr lang="en-US" altLang="zh-CN" i="1">
                        <a:latin typeface="Cambria Math" panose="02040503050406030204" pitchFamily="18" charset="0"/>
                      </a:rPr>
                      <m:t>−</m:t>
                    </m:r>
                    <m:r>
                      <a:rPr lang="en-US" altLang="zh-CN" i="1">
                        <a:latin typeface="Cambria Math" panose="02040503050406030204" pitchFamily="18" charset="0"/>
                      </a:rPr>
                      <m:t>𝐹𝑢𝑙𝑘𝑒𝑟𝑠𝑜𝑛</m:t>
                    </m:r>
                  </m:oMath>
                </a14:m>
                <a:r>
                  <a:rPr lang="zh-CN" altLang="en-US" dirty="0"/>
                  <a:t>算法</a:t>
                </a:r>
              </a:p>
            </p:txBody>
          </p:sp>
        </mc:Choice>
        <mc:Fallback xmlns="">
          <p:sp>
            <p:nvSpPr>
              <p:cNvPr id="2" name="标题 1">
                <a:extLst>
                  <a:ext uri="{FF2B5EF4-FFF2-40B4-BE49-F238E27FC236}">
                    <a16:creationId xmlns:a16="http://schemas.microsoft.com/office/drawing/2014/main" id="{351BCC20-AEEF-4ADE-A702-6F76206DEEDD}"/>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073D7410-6D0A-487E-8D6D-6E4C8A0060CE}"/>
              </a:ext>
            </a:extLst>
          </p:cNvPr>
          <p:cNvSpPr>
            <a:spLocks noGrp="1"/>
          </p:cNvSpPr>
          <p:nvPr>
            <p:ph idx="1"/>
          </p:nvPr>
        </p:nvSpPr>
        <p:spPr/>
        <p:txBody>
          <a:bodyPr>
            <a:normAutofit fontScale="55000" lnSpcReduction="20000"/>
          </a:bodyPr>
          <a:lstStyle/>
          <a:p>
            <a:pPr marL="0" indent="0">
              <a:buNone/>
            </a:pPr>
            <a:r>
              <a:rPr lang="en-US" altLang="zh-CN" b="1" dirty="0">
                <a:latin typeface="Consolas" panose="020B0609020204030204" pitchFamily="49" charset="0"/>
              </a:rPr>
              <a:t>inline</a:t>
            </a:r>
            <a:r>
              <a:rPr lang="en-US" altLang="zh-CN" dirty="0">
                <a:latin typeface="Consolas" panose="020B0609020204030204" pitchFamily="49" charset="0"/>
              </a:rPr>
              <a:t> </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Ford_Fulkerson</a:t>
            </a:r>
            <a:r>
              <a:rPr lang="en-US" altLang="zh-CN" b="1" dirty="0">
                <a:solidFill>
                  <a:srgbClr val="FF0000"/>
                </a:solidFill>
                <a:latin typeface="Consolas" panose="020B0609020204030204" pitchFamily="49" charset="0"/>
              </a:rPr>
              <a:t>()</a:t>
            </a:r>
          </a:p>
          <a:p>
            <a:pPr marL="0" indent="0">
              <a:buNone/>
            </a:pP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int</a:t>
            </a:r>
            <a:r>
              <a:rPr lang="en-US" altLang="zh-CN" dirty="0">
                <a:latin typeface="Consolas" panose="020B0609020204030204" pitchFamily="49" charset="0"/>
              </a:rPr>
              <a:t> flow</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f</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记录总流量和每一次增广得到的流量</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while</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f</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dfs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S</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0x7fffffff</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寻找增广路，判断能否找到增广路</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flow</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f</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将当前增广的流量加入总流量里</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memset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used</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false</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sizeof</a:t>
            </a:r>
            <a:r>
              <a:rPr lang="en-US" altLang="zh-CN" dirty="0">
                <a:latin typeface="Consolas" panose="020B0609020204030204" pitchFamily="49" charset="0"/>
              </a:rPr>
              <a:t> used</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清空访问标记</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flow</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返回总流量，即最大流流量</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p>
          <a:p>
            <a:pPr marL="0" indent="0">
              <a:buNone/>
            </a:pPr>
            <a:r>
              <a:rPr lang="en-US" altLang="zh-CN" b="1" dirty="0">
                <a:latin typeface="Consolas" panose="020B0609020204030204" pitchFamily="49" charset="0"/>
              </a:rPr>
              <a:t>inline</a:t>
            </a:r>
            <a:r>
              <a:rPr lang="en-US" altLang="zh-CN" dirty="0">
                <a:latin typeface="Consolas" panose="020B0609020204030204" pitchFamily="49" charset="0"/>
              </a:rPr>
              <a:t> </a:t>
            </a:r>
            <a:r>
              <a:rPr lang="en-US" altLang="zh-CN" b="1" dirty="0">
                <a:latin typeface="Consolas" panose="020B0609020204030204" pitchFamily="49" charset="0"/>
              </a:rPr>
              <a:t>void</a:t>
            </a:r>
            <a:r>
              <a:rPr lang="en-US" altLang="zh-CN" dirty="0">
                <a:latin typeface="Consolas" panose="020B0609020204030204" pitchFamily="49" charset="0"/>
              </a:rPr>
              <a:t> add</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u</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v</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int</a:t>
            </a:r>
            <a:r>
              <a:rPr lang="en-US" altLang="zh-CN" dirty="0">
                <a:latin typeface="Consolas" panose="020B0609020204030204" pitchFamily="49" charset="0"/>
              </a:rPr>
              <a:t> w</a:t>
            </a:r>
            <a:r>
              <a:rPr lang="en-US" altLang="zh-CN" b="1" dirty="0">
                <a:solidFill>
                  <a:srgbClr val="FF0000"/>
                </a:solidFill>
                <a:latin typeface="Consolas" panose="020B0609020204030204" pitchFamily="49" charset="0"/>
              </a:rPr>
              <a:t>)</a:t>
            </a:r>
          </a:p>
          <a:p>
            <a:pPr marL="0" indent="0">
              <a:buNone/>
            </a:pP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next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v</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w</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rev</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建立从</a:t>
            </a:r>
            <a:r>
              <a:rPr lang="en-US" altLang="zh-CN" i="1" dirty="0">
                <a:solidFill>
                  <a:srgbClr val="008FF0"/>
                </a:solidFill>
                <a:latin typeface="Consolas" panose="020B0609020204030204" pitchFamily="49" charset="0"/>
              </a:rPr>
              <a:t>u</a:t>
            </a:r>
            <a:r>
              <a:rPr lang="zh-CN" altLang="en-US" i="1" dirty="0">
                <a:solidFill>
                  <a:srgbClr val="008FF0"/>
                </a:solidFill>
                <a:latin typeface="Consolas" panose="020B0609020204030204" pitchFamily="49" charset="0"/>
              </a:rPr>
              <a:t>到</a:t>
            </a:r>
            <a:r>
              <a:rPr lang="en-US" altLang="zh-CN" i="1" dirty="0">
                <a:solidFill>
                  <a:srgbClr val="008FF0"/>
                </a:solidFill>
                <a:latin typeface="Consolas" panose="020B0609020204030204" pitchFamily="49" charset="0"/>
              </a:rPr>
              <a:t>v</a:t>
            </a:r>
            <a:r>
              <a:rPr lang="zh-CN" altLang="en-US" i="1" dirty="0">
                <a:solidFill>
                  <a:srgbClr val="008FF0"/>
                </a:solidFill>
                <a:latin typeface="Consolas" panose="020B0609020204030204" pitchFamily="49" charset="0"/>
              </a:rPr>
              <a:t>容量为</a:t>
            </a:r>
            <a:r>
              <a:rPr lang="en-US" altLang="zh-CN" i="1" dirty="0">
                <a:solidFill>
                  <a:srgbClr val="008FF0"/>
                </a:solidFill>
                <a:latin typeface="Consolas" panose="020B0609020204030204" pitchFamily="49" charset="0"/>
              </a:rPr>
              <a:t>w</a:t>
            </a:r>
            <a:r>
              <a:rPr lang="zh-CN" altLang="en-US" i="1" dirty="0">
                <a:solidFill>
                  <a:srgbClr val="008FF0"/>
                </a:solidFill>
                <a:latin typeface="Consolas" panose="020B0609020204030204" pitchFamily="49" charset="0"/>
              </a:rPr>
              <a:t>的边</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next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v</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v</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u</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rev</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一开始所有边的流量为</a:t>
            </a:r>
            <a:r>
              <a:rPr lang="en-US" altLang="zh-CN" i="1" dirty="0">
                <a:solidFill>
                  <a:srgbClr val="008FF0"/>
                </a:solidFill>
                <a:latin typeface="Consolas" panose="020B0609020204030204" pitchFamily="49" charset="0"/>
              </a:rPr>
              <a:t>0</a:t>
            </a:r>
            <a:r>
              <a:rPr lang="zh-CN" altLang="en-US" i="1" dirty="0">
                <a:solidFill>
                  <a:srgbClr val="008FF0"/>
                </a:solidFill>
                <a:latin typeface="Consolas" panose="020B0609020204030204" pitchFamily="49" charset="0"/>
              </a:rPr>
              <a:t>，反向边容量为</a:t>
            </a:r>
            <a:r>
              <a:rPr lang="en-US" altLang="zh-CN" i="1" dirty="0">
                <a:solidFill>
                  <a:srgbClr val="008FF0"/>
                </a:solidFill>
                <a:latin typeface="Consolas" panose="020B0609020204030204" pitchFamily="49" charset="0"/>
              </a:rPr>
              <a:t>0</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endParaRPr lang="zh-CN" altLang="en-US" b="1" dirty="0">
              <a:solidFill>
                <a:srgbClr val="FF0000"/>
              </a:solidFill>
              <a:latin typeface="Consolas" panose="020B0609020204030204" pitchFamily="49" charset="0"/>
            </a:endParaRPr>
          </a:p>
        </p:txBody>
      </p:sp>
      <p:sp>
        <p:nvSpPr>
          <p:cNvPr id="4" name="椭圆 3">
            <a:hlinkClick r:id="rId3" action="ppaction://hlinksldjump"/>
            <a:extLst>
              <a:ext uri="{FF2B5EF4-FFF2-40B4-BE49-F238E27FC236}">
                <a16:creationId xmlns:a16="http://schemas.microsoft.com/office/drawing/2014/main" id="{D32FA388-C377-49D0-8753-75637E06CC25}"/>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469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9962F6F-3DE8-4346-B494-A4B064B53DC2}"/>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𝐹𝑜𝑟𝑑</m:t>
                    </m:r>
                    <m:r>
                      <a:rPr lang="en-US" altLang="zh-CN" i="1">
                        <a:latin typeface="Cambria Math" panose="02040503050406030204" pitchFamily="18" charset="0"/>
                      </a:rPr>
                      <m:t>−</m:t>
                    </m:r>
                    <m:r>
                      <a:rPr lang="en-US" altLang="zh-CN" i="1">
                        <a:latin typeface="Cambria Math" panose="02040503050406030204" pitchFamily="18" charset="0"/>
                      </a:rPr>
                      <m:t>𝐹𝑢𝑙𝑘𝑒𝑟𝑠𝑜𝑛</m:t>
                    </m:r>
                  </m:oMath>
                </a14:m>
                <a:r>
                  <a:rPr lang="zh-CN" altLang="en-US" dirty="0"/>
                  <a:t>算法</a:t>
                </a:r>
              </a:p>
            </p:txBody>
          </p:sp>
        </mc:Choice>
        <mc:Fallback xmlns="">
          <p:sp>
            <p:nvSpPr>
              <p:cNvPr id="2" name="标题 1">
                <a:extLst>
                  <a:ext uri="{FF2B5EF4-FFF2-40B4-BE49-F238E27FC236}">
                    <a16:creationId xmlns:a16="http://schemas.microsoft.com/office/drawing/2014/main" id="{29962F6F-3DE8-4346-B494-A4B064B53DC2}"/>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49C0877E-1788-417C-B5AA-07E406233B7C}"/>
              </a:ext>
            </a:extLst>
          </p:cNvPr>
          <p:cNvSpPr>
            <a:spLocks noGrp="1"/>
          </p:cNvSpPr>
          <p:nvPr>
            <p:ph idx="1"/>
          </p:nvPr>
        </p:nvSpPr>
        <p:spPr/>
        <p:txBody>
          <a:bodyPr>
            <a:normAutofit fontScale="92500" lnSpcReduction="20000"/>
          </a:bodyPr>
          <a:lstStyle/>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main</a:t>
            </a:r>
            <a:r>
              <a:rPr lang="en-US" altLang="zh-CN" b="1" dirty="0">
                <a:solidFill>
                  <a:srgbClr val="FF0000"/>
                </a:solidFill>
                <a:latin typeface="Consolas" panose="020B0609020204030204" pitchFamily="49" charset="0"/>
              </a:rPr>
              <a:t>()</a:t>
            </a:r>
          </a:p>
          <a:p>
            <a:pPr marL="0" indent="0">
              <a:buNone/>
            </a:pP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scanf</a:t>
            </a:r>
            <a:r>
              <a:rPr lang="en-US" altLang="zh-CN" sz="2100" b="1" dirty="0">
                <a:solidFill>
                  <a:srgbClr val="FF0000"/>
                </a:solidFill>
                <a:latin typeface="Consolas" panose="020B0609020204030204" pitchFamily="49" charset="0"/>
              </a:rPr>
              <a:t>(</a:t>
            </a:r>
            <a:r>
              <a:rPr lang="en-US" altLang="zh-CN" b="1" dirty="0">
                <a:solidFill>
                  <a:srgbClr val="1630EE"/>
                </a:solidFill>
                <a:latin typeface="Consolas" panose="020B0609020204030204" pitchFamily="49" charset="0"/>
              </a:rPr>
              <a:t>“%</a:t>
            </a:r>
            <a:r>
              <a:rPr lang="en-US" altLang="zh-CN" b="1" dirty="0" err="1">
                <a:solidFill>
                  <a:srgbClr val="1630EE"/>
                </a:solidFill>
                <a:latin typeface="Consolas" panose="020B0609020204030204" pitchFamily="49" charset="0"/>
              </a:rPr>
              <a:t>d%d%d%d</a:t>
            </a:r>
            <a:r>
              <a:rPr lang="en-US" altLang="zh-CN" b="1" dirty="0">
                <a:solidFill>
                  <a:srgbClr val="1630EE"/>
                </a:solidFill>
                <a:latin typeface="Consolas" panose="020B0609020204030204" pitchFamily="49" charset="0"/>
              </a:rPr>
              <a:t>”</a:t>
            </a:r>
            <a:r>
              <a:rPr lang="en-US" altLang="zh-CN" sz="2100" b="1" dirty="0">
                <a:solidFill>
                  <a:srgbClr val="FF0000"/>
                </a:solidFill>
                <a:latin typeface="Consolas" panose="020B0609020204030204" pitchFamily="49" charset="0"/>
              </a:rPr>
              <a:t>,&amp;</a:t>
            </a:r>
            <a:r>
              <a:rPr lang="en-US" altLang="zh-CN" dirty="0" err="1">
                <a:latin typeface="Consolas" panose="020B0609020204030204" pitchFamily="49" charset="0"/>
              </a:rPr>
              <a:t>n</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m</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S</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T</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输入点数的边数，源点编号和汇点编号</a:t>
            </a:r>
            <a:endParaRPr lang="en-US" altLang="zh-CN" sz="2100" i="1" dirty="0">
              <a:solidFill>
                <a:srgbClr val="008FF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for</a:t>
            </a:r>
            <a:r>
              <a:rPr lang="en-US" altLang="zh-CN" sz="2100"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i</a:t>
            </a:r>
            <a:r>
              <a:rPr lang="en-US" altLang="zh-CN" sz="2100"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v</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w</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i</a:t>
            </a:r>
            <a:r>
              <a:rPr lang="en-US" altLang="zh-CN" sz="2100" b="1" dirty="0">
                <a:solidFill>
                  <a:srgbClr val="FF0000"/>
                </a:solidFill>
                <a:latin typeface="Consolas" panose="020B0609020204030204" pitchFamily="49" charset="0"/>
              </a:rPr>
              <a:t>&lt;=</a:t>
            </a:r>
            <a:r>
              <a:rPr lang="en-US" altLang="zh-CN" dirty="0" err="1">
                <a:latin typeface="Consolas" panose="020B0609020204030204" pitchFamily="49" charset="0"/>
              </a:rPr>
              <a:t>m</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scanf</a:t>
            </a:r>
            <a:r>
              <a:rPr lang="en-US" altLang="zh-CN" sz="2100" b="1" dirty="0">
                <a:solidFill>
                  <a:srgbClr val="FF0000"/>
                </a:solidFill>
                <a:latin typeface="Consolas" panose="020B0609020204030204" pitchFamily="49" charset="0"/>
              </a:rPr>
              <a:t>(</a:t>
            </a:r>
            <a:r>
              <a:rPr lang="en-US" altLang="zh-CN" b="1" dirty="0">
                <a:solidFill>
                  <a:srgbClr val="1630EE"/>
                </a:solidFill>
                <a:latin typeface="Consolas" panose="020B0609020204030204" pitchFamily="49" charset="0"/>
              </a:rPr>
              <a:t>“%</a:t>
            </a:r>
            <a:r>
              <a:rPr lang="en-US" altLang="zh-CN" b="1" dirty="0" err="1">
                <a:solidFill>
                  <a:srgbClr val="1630EE"/>
                </a:solidFill>
                <a:latin typeface="Consolas" panose="020B0609020204030204" pitchFamily="49" charset="0"/>
              </a:rPr>
              <a:t>d%d%d</a:t>
            </a:r>
            <a:r>
              <a:rPr lang="en-US" altLang="zh-CN" b="1" dirty="0">
                <a:solidFill>
                  <a:srgbClr val="1630EE"/>
                </a:solidFill>
                <a:latin typeface="Consolas" panose="020B0609020204030204" pitchFamily="49" charset="0"/>
              </a:rPr>
              <a:t>”</a:t>
            </a:r>
            <a:r>
              <a:rPr lang="en-US" altLang="zh-CN" sz="2100" b="1" dirty="0">
                <a:solidFill>
                  <a:srgbClr val="FF0000"/>
                </a:solidFill>
                <a:latin typeface="Consolas" panose="020B0609020204030204" pitchFamily="49" charset="0"/>
              </a:rPr>
              <a:t>,&amp;</a:t>
            </a:r>
            <a:r>
              <a:rPr lang="en-US" altLang="zh-CN" dirty="0" err="1">
                <a:latin typeface="Consolas" panose="020B0609020204030204" pitchFamily="49" charset="0"/>
              </a:rPr>
              <a:t>u</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v</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w</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输入起点、终点和容量</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add</a:t>
            </a:r>
            <a:r>
              <a:rPr lang="en-US" altLang="zh-CN" sz="2100" b="1" dirty="0">
                <a:solidFill>
                  <a:srgbClr val="FF0000"/>
                </a:solidFill>
                <a:latin typeface="Consolas" panose="020B0609020204030204" pitchFamily="49" charset="0"/>
              </a:rPr>
              <a:t>(</a:t>
            </a:r>
            <a:r>
              <a:rPr lang="en-US" altLang="zh-CN" dirty="0" err="1">
                <a:latin typeface="Consolas" panose="020B0609020204030204" pitchFamily="49" charset="0"/>
              </a:rPr>
              <a:t>u</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v</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w</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建边</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printf</a:t>
            </a:r>
            <a:r>
              <a:rPr lang="en-US" altLang="zh-CN" sz="2100" b="1" dirty="0">
                <a:solidFill>
                  <a:srgbClr val="FF0000"/>
                </a:solidFill>
                <a:latin typeface="Consolas" panose="020B0609020204030204" pitchFamily="49" charset="0"/>
              </a:rPr>
              <a:t>(</a:t>
            </a:r>
            <a:r>
              <a:rPr lang="en-US" altLang="zh-CN" sz="2100" b="1" dirty="0">
                <a:solidFill>
                  <a:srgbClr val="1630EE"/>
                </a:solidFill>
                <a:latin typeface="Consolas" panose="020B0609020204030204" pitchFamily="49" charset="0"/>
              </a:rPr>
              <a:t>“</a:t>
            </a:r>
            <a:r>
              <a:rPr lang="en-US" altLang="zh-CN" b="1" dirty="0">
                <a:solidFill>
                  <a:srgbClr val="1630EE"/>
                </a:solidFill>
                <a:latin typeface="Consolas" panose="020B0609020204030204" pitchFamily="49" charset="0"/>
              </a:rPr>
              <a:t>%d\n”</a:t>
            </a:r>
            <a:r>
              <a:rPr lang="en-US" altLang="zh-CN" sz="2100" b="1" dirty="0">
                <a:solidFill>
                  <a:srgbClr val="FF0000"/>
                </a:solidFill>
                <a:latin typeface="Consolas" panose="020B0609020204030204" pitchFamily="49" charset="0"/>
              </a:rPr>
              <a:t>,</a:t>
            </a:r>
            <a:r>
              <a:rPr lang="en-US" altLang="zh-CN" dirty="0" err="1">
                <a:latin typeface="Consolas" panose="020B0609020204030204" pitchFamily="49" charset="0"/>
              </a:rPr>
              <a:t>Ford_Fulkerson</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执行</a:t>
            </a:r>
            <a:r>
              <a:rPr lang="en-US" altLang="zh-CN" sz="2100" i="1" dirty="0" err="1">
                <a:solidFill>
                  <a:srgbClr val="008FF0"/>
                </a:solidFill>
                <a:latin typeface="Consolas" panose="020B0609020204030204" pitchFamily="49" charset="0"/>
              </a:rPr>
              <a:t>Ford_Fulkerson</a:t>
            </a:r>
            <a:r>
              <a:rPr lang="zh-CN" altLang="en-US" sz="2100" i="1" dirty="0">
                <a:solidFill>
                  <a:srgbClr val="008FF0"/>
                </a:solidFill>
                <a:latin typeface="Consolas" panose="020B0609020204030204" pitchFamily="49" charset="0"/>
              </a:rPr>
              <a:t>算法，输出最大流</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a:t>
            </a:r>
            <a:r>
              <a:rPr lang="en-US" altLang="zh-CN" dirty="0">
                <a:solidFill>
                  <a:srgbClr val="7030A0"/>
                </a:solidFill>
                <a:latin typeface="Consolas" panose="020B0609020204030204" pitchFamily="49" charset="0"/>
              </a:rPr>
              <a:t>0</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结束程序</a:t>
            </a:r>
            <a:endParaRPr lang="en-US" altLang="zh-CN" sz="2100" b="1" dirty="0">
              <a:solidFill>
                <a:srgbClr val="FF0000"/>
              </a:solidFill>
              <a:latin typeface="Consolas" panose="020B0609020204030204" pitchFamily="49" charset="0"/>
            </a:endParaRPr>
          </a:p>
          <a:p>
            <a:pPr marL="0" indent="0">
              <a:buNone/>
            </a:pPr>
            <a:r>
              <a:rPr lang="en-US" altLang="zh-CN" sz="2100" b="1" dirty="0">
                <a:solidFill>
                  <a:srgbClr val="FF0000"/>
                </a:solidFill>
                <a:latin typeface="Consolas" panose="020B0609020204030204" pitchFamily="49" charset="0"/>
              </a:rPr>
              <a:t>}</a:t>
            </a:r>
          </a:p>
          <a:p>
            <a:endParaRPr lang="zh-CN" altLang="en-US" dirty="0">
              <a:latin typeface="Consolas" panose="020B0609020204030204" pitchFamily="49" charset="0"/>
            </a:endParaRPr>
          </a:p>
        </p:txBody>
      </p:sp>
      <p:sp>
        <p:nvSpPr>
          <p:cNvPr id="4" name="椭圆 3">
            <a:hlinkClick r:id="rId3" action="ppaction://hlinksldjump"/>
            <a:extLst>
              <a:ext uri="{FF2B5EF4-FFF2-40B4-BE49-F238E27FC236}">
                <a16:creationId xmlns:a16="http://schemas.microsoft.com/office/drawing/2014/main" id="{356280D4-71D7-4085-B023-61BE0B088FCB}"/>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790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29C0007-5BC3-4AF5-95E3-1542F7B5259C}"/>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𝐷𝑖𝑛𝑖𝑐</m:t>
                    </m:r>
                  </m:oMath>
                </a14:m>
                <a:r>
                  <a:rPr lang="zh-CN" altLang="en-US" dirty="0"/>
                  <a:t>算法</a:t>
                </a:r>
              </a:p>
            </p:txBody>
          </p:sp>
        </mc:Choice>
        <mc:Fallback xmlns="">
          <p:sp>
            <p:nvSpPr>
              <p:cNvPr id="2" name="标题 1">
                <a:extLst>
                  <a:ext uri="{FF2B5EF4-FFF2-40B4-BE49-F238E27FC236}">
                    <a16:creationId xmlns:a16="http://schemas.microsoft.com/office/drawing/2014/main" id="{329C0007-5BC3-4AF5-95E3-1542F7B5259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AB64F05-CA1E-402C-AFAA-D8D3252E5530}"/>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你是不是觉得，这个算法的复杂度不太美。</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因为它的复杂度跟最大流有关，导致它不是个多项式算法，而且看起来并不是很靠谱。</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有没有一个看起来靠谱一点的多项式算法呢？</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1972</a:t>
                </a:r>
                <a:r>
                  <a:rPr lang="zh-CN" altLang="en-US" sz="2200" dirty="0">
                    <a:latin typeface="等线" panose="02010600030101010101" pitchFamily="2" charset="-122"/>
                    <a:ea typeface="等线" panose="02010600030101010101" pitchFamily="2" charset="-122"/>
                  </a:rPr>
                  <a:t>年</a:t>
                </a:r>
                <a14:m>
                  <m:oMath xmlns:m="http://schemas.openxmlformats.org/officeDocument/2006/math">
                    <m:r>
                      <a:rPr lang="en-US" altLang="zh-CN" sz="2200">
                        <a:latin typeface="Cambria Math" panose="02040503050406030204" pitchFamily="18" charset="0"/>
                        <a:ea typeface="等线" panose="02010600030101010101" pitchFamily="2" charset="-122"/>
                      </a:rPr>
                      <m:t>𝐷𝑖𝑛𝑖𝑐</m:t>
                    </m:r>
                  </m:oMath>
                </a14:m>
                <a:r>
                  <a:rPr lang="zh-CN" altLang="en-US" sz="2200" dirty="0">
                    <a:latin typeface="等线" panose="02010600030101010101" pitchFamily="2" charset="-122"/>
                    <a:ea typeface="等线" panose="02010600030101010101" pitchFamily="2" charset="-122"/>
                  </a:rPr>
                  <a:t>算法发布，其证明在</a:t>
                </a:r>
                <a14:m>
                  <m:oMath xmlns:m="http://schemas.openxmlformats.org/officeDocument/2006/math">
                    <m:r>
                      <a:rPr lang="en-US" altLang="zh-CN" sz="2200">
                        <a:latin typeface="Cambria Math" panose="02040503050406030204" pitchFamily="18" charset="0"/>
                        <a:ea typeface="等线" panose="02010600030101010101" pitchFamily="2" charset="-122"/>
                      </a:rPr>
                      <m:t>𝐹𝑜𝑟𝑑</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𝐹𝑢𝑙𝑘𝑒𝑟𝑠𝑜𝑛</m:t>
                    </m:r>
                  </m:oMath>
                </a14:m>
                <a:r>
                  <a:rPr lang="zh-CN" altLang="en-US" sz="2200" dirty="0">
                    <a:latin typeface="等线" panose="02010600030101010101" pitchFamily="2" charset="-122"/>
                    <a:ea typeface="等线" panose="02010600030101010101" pitchFamily="2" charset="-122"/>
                  </a:rPr>
                  <a:t>算法中，如果每次总选择最短的一条增广路，复杂度将为</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2</m:t>
                            </m:r>
                          </m:sup>
                        </m:sSup>
                        <m:r>
                          <a:rPr lang="en-US" altLang="zh-CN" sz="2200">
                            <a:latin typeface="Cambria Math" panose="02040503050406030204" pitchFamily="18" charset="0"/>
                            <a:ea typeface="等线" panose="02010600030101010101" pitchFamily="2" charset="-122"/>
                          </a:rPr>
                          <m:t>𝑚</m:t>
                        </m:r>
                      </m:e>
                    </m:d>
                    <m:r>
                      <a:rPr lang="en-US" altLang="zh-CN" sz="2200">
                        <a:latin typeface="Cambria Math" panose="02040503050406030204" pitchFamily="18" charset="0"/>
                        <a:ea typeface="等线" panose="02010600030101010101" pitchFamily="2" charset="-122"/>
                      </a:rPr>
                      <m:t> </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太奇妙了，这是为什么？</a:t>
                </a:r>
                <a:endParaRPr lang="en-US" altLang="zh-CN" sz="2200" dirty="0">
                  <a:latin typeface="等线" panose="02010600030101010101" pitchFamily="2" charset="-122"/>
                  <a:ea typeface="等线" panose="02010600030101010101" pitchFamily="2" charset="-122"/>
                </a:endParaRPr>
              </a:p>
              <a:p>
                <a:endParaRPr lang="en-US" altLang="zh-CN" dirty="0"/>
              </a:p>
            </p:txBody>
          </p:sp>
        </mc:Choice>
        <mc:Fallback xmlns="">
          <p:sp>
            <p:nvSpPr>
              <p:cNvPr id="3" name="内容占位符 2">
                <a:extLst>
                  <a:ext uri="{FF2B5EF4-FFF2-40B4-BE49-F238E27FC236}">
                    <a16:creationId xmlns:a16="http://schemas.microsoft.com/office/drawing/2014/main" id="{1AB64F05-CA1E-402C-AFAA-D8D3252E5530}"/>
                  </a:ext>
                </a:extLst>
              </p:cNvPr>
              <p:cNvSpPr>
                <a:spLocks noGrp="1" noRot="1" noChangeAspect="1" noMove="1" noResize="1" noEditPoints="1" noAdjustHandles="1" noChangeArrowheads="1" noChangeShapeType="1" noTextEdit="1"/>
              </p:cNvSpPr>
              <p:nvPr>
                <p:ph idx="1"/>
              </p:nvPr>
            </p:nvSpPr>
            <p:spPr>
              <a:blipFill>
                <a:blip r:embed="rId3"/>
                <a:stretch>
                  <a:fillRect l="-424" t="-1805" r="-48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685D0CE5-7B4E-40F6-A059-DC041E37AE49}"/>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06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39D1D34-F812-4E71-BCFA-9ECF84B85EA0}"/>
                  </a:ext>
                </a:extLst>
              </p:cNvPr>
              <p:cNvSpPr>
                <a:spLocks noGrp="1"/>
              </p:cNvSpPr>
              <p:nvPr>
                <p:ph type="title"/>
              </p:nvPr>
            </p:nvSpPr>
            <p:spPr/>
            <p:txBody>
              <a:bodyPr/>
              <a:lstStyle/>
              <a:p>
                <a14:m>
                  <m:oMath xmlns:m="http://schemas.openxmlformats.org/officeDocument/2006/math">
                    <m:r>
                      <a:rPr lang="en-US" altLang="zh-CN" b="0" i="1" smtClean="0">
                        <a:latin typeface="Cambria Math" panose="02040503050406030204" pitchFamily="18" charset="0"/>
                      </a:rPr>
                      <m:t>𝐷𝑖𝑛𝑖𝑐</m:t>
                    </m:r>
                  </m:oMath>
                </a14:m>
                <a:r>
                  <a:rPr lang="zh-CN" altLang="en-US" dirty="0"/>
                  <a:t>算法</a:t>
                </a:r>
              </a:p>
            </p:txBody>
          </p:sp>
        </mc:Choice>
        <mc:Fallback xmlns="">
          <p:sp>
            <p:nvSpPr>
              <p:cNvPr id="2" name="标题 1">
                <a:extLst>
                  <a:ext uri="{FF2B5EF4-FFF2-40B4-BE49-F238E27FC236}">
                    <a16:creationId xmlns:a16="http://schemas.microsoft.com/office/drawing/2014/main" id="{739D1D34-F812-4E71-BCFA-9ECF84B85EA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DBF0BCC-F294-4AE8-8FC1-716C4930E9E5}"/>
                  </a:ext>
                </a:extLst>
              </p:cNvPr>
              <p:cNvSpPr>
                <a:spLocks noGrp="1"/>
              </p:cNvSpPr>
              <p:nvPr>
                <p:ph idx="1"/>
              </p:nvPr>
            </p:nvSpPr>
            <p:spPr/>
            <p:txBody>
              <a:bodyPr/>
              <a:lstStyle/>
              <a:p>
                <a14:m>
                  <m:oMath xmlns:m="http://schemas.openxmlformats.org/officeDocument/2006/math">
                    <m:r>
                      <a:rPr lang="en-US" altLang="zh-CN" sz="2200">
                        <a:latin typeface="Cambria Math" panose="02040503050406030204" pitchFamily="18" charset="0"/>
                        <a:ea typeface="等线" panose="02010600030101010101" pitchFamily="2" charset="-122"/>
                      </a:rPr>
                      <m:t>𝐷𝑖𝑛𝑖𝑐</m:t>
                    </m:r>
                  </m:oMath>
                </a14:m>
                <a:r>
                  <a:rPr lang="zh-CN" altLang="en-US" sz="2200" dirty="0">
                    <a:latin typeface="等线" panose="02010600030101010101" pitchFamily="2" charset="-122"/>
                    <a:ea typeface="等线" panose="02010600030101010101" pitchFamily="2" charset="-122"/>
                  </a:rPr>
                  <a:t>算法执行过程如下：</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按照残余网络中源点到每个点的距离，对每个点分层。</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保留层次图中从某一层到下一层的边，使用</a:t>
                </a:r>
                <a14:m>
                  <m:oMath xmlns:m="http://schemas.openxmlformats.org/officeDocument/2006/math">
                    <m:r>
                      <a:rPr lang="en-US" altLang="zh-CN" sz="2200" dirty="0">
                        <a:latin typeface="Cambria Math" panose="02040503050406030204" pitchFamily="18" charset="0"/>
                        <a:ea typeface="等线" panose="02010600030101010101" pitchFamily="2" charset="-122"/>
                      </a:rPr>
                      <m:t>𝑑𝑓𝑠</m:t>
                    </m:r>
                  </m:oMath>
                </a14:m>
                <a:r>
                  <a:rPr lang="zh-CN" altLang="en-US" sz="2200" dirty="0">
                    <a:latin typeface="等线" panose="02010600030101010101" pitchFamily="2" charset="-122"/>
                    <a:ea typeface="等线" panose="02010600030101010101" pitchFamily="2" charset="-122"/>
                  </a:rPr>
                  <a:t>进行增广直到找不到增广路为止。</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3.</a:t>
                </a:r>
                <a:r>
                  <a:rPr lang="zh-CN" altLang="en-US" sz="2200" dirty="0">
                    <a:latin typeface="等线" panose="02010600030101010101" pitchFamily="2" charset="-122"/>
                    <a:ea typeface="等线" panose="02010600030101010101" pitchFamily="2" charset="-122"/>
                  </a:rPr>
                  <a:t>重复</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a:t>
                </a:r>
                <a14:m>
                  <m:oMath xmlns:m="http://schemas.openxmlformats.org/officeDocument/2006/math">
                    <m:r>
                      <a:rPr lang="en-US" altLang="zh-CN" sz="2200" dirty="0">
                        <a:latin typeface="Cambria Math" panose="02040503050406030204" pitchFamily="18" charset="0"/>
                        <a:ea typeface="等线" panose="02010600030101010101" pitchFamily="2" charset="-122"/>
                      </a:rPr>
                      <m:t>2</m:t>
                    </m:r>
                  </m:oMath>
                </a14:m>
                <a:r>
                  <a:rPr lang="zh-CN" altLang="en-US" sz="2200" dirty="0">
                    <a:latin typeface="等线" panose="02010600030101010101" pitchFamily="2" charset="-122"/>
                    <a:ea typeface="等线" panose="02010600030101010101" pitchFamily="2" charset="-122"/>
                  </a:rPr>
                  <a:t>过程，直至无法增广。</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接下来，我们来分析它的复杂度。</a:t>
                </a:r>
                <a:endParaRPr lang="en-US" altLang="zh-CN" sz="2200" dirty="0">
                  <a:latin typeface="等线" panose="02010600030101010101" pitchFamily="2" charset="-122"/>
                  <a:ea typeface="等线" panose="02010600030101010101" pitchFamily="2" charset="-122"/>
                </a:endParaRPr>
              </a:p>
              <a:p>
                <a:endParaRPr lang="en-US" altLang="zh-CN" dirty="0"/>
              </a:p>
            </p:txBody>
          </p:sp>
        </mc:Choice>
        <mc:Fallback xmlns="">
          <p:sp>
            <p:nvSpPr>
              <p:cNvPr id="3" name="内容占位符 2">
                <a:extLst>
                  <a:ext uri="{FF2B5EF4-FFF2-40B4-BE49-F238E27FC236}">
                    <a16:creationId xmlns:a16="http://schemas.microsoft.com/office/drawing/2014/main" id="{EDBF0BCC-F294-4AE8-8FC1-716C4930E9E5}"/>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7D9FA206-01DE-486F-B776-D6D877A09E01}"/>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514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AEAC1534-E4CD-432F-B3E7-0AAE299268A6}"/>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𝐷𝑖𝑛𝑖𝑐</m:t>
                    </m:r>
                  </m:oMath>
                </a14:m>
                <a:r>
                  <a:rPr lang="zh-CN" altLang="en-US" dirty="0"/>
                  <a:t>算法</a:t>
                </a:r>
              </a:p>
            </p:txBody>
          </p:sp>
        </mc:Choice>
        <mc:Fallback xmlns="">
          <p:sp>
            <p:nvSpPr>
              <p:cNvPr id="2" name="标题 1">
                <a:extLst>
                  <a:ext uri="{FF2B5EF4-FFF2-40B4-BE49-F238E27FC236}">
                    <a16:creationId xmlns:a16="http://schemas.microsoft.com/office/drawing/2014/main" id="{AEAC1534-E4CD-432F-B3E7-0AAE299268A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3CC5727A-A46B-4502-9C79-AC63F4F4C010}"/>
              </a:ext>
            </a:extLst>
          </p:cNvPr>
          <p:cNvSpPr>
            <a:spLocks noGrp="1"/>
          </p:cNvSpPr>
          <p:nvPr>
            <p:ph idx="1"/>
          </p:nvPr>
        </p:nvSpPr>
        <p:spPr>
          <a:xfrm>
            <a:off x="1069848" y="2121408"/>
            <a:ext cx="6094432" cy="4050792"/>
          </a:xfrm>
        </p:spPr>
        <p:txBody>
          <a:bodyPr/>
          <a:lstStyle/>
          <a:p>
            <a:r>
              <a:rPr lang="zh-CN" altLang="en-US" sz="2200" dirty="0">
                <a:latin typeface="等线" panose="02010600030101010101" pitchFamily="2" charset="-122"/>
                <a:ea typeface="等线" panose="02010600030101010101" pitchFamily="2" charset="-122"/>
              </a:rPr>
              <a:t>如果你将分层图画出来，它应该是长成这个样子的：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上一个层的某些点向下一层的某些点连边。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那么待该分层图的增广路被增广完，我们将会重新建立分层图。</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这时候，我们将寻找源点到汇点的最短增广路径。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如果你将这条路径画到本次的分层图上，你会发现你画的增广路径一定会比当前增广路长。</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因为原图中不存在能直接向下跳两层的边。</a:t>
            </a:r>
          </a:p>
        </p:txBody>
      </p:sp>
      <p:sp>
        <p:nvSpPr>
          <p:cNvPr id="19" name="椭圆 18">
            <a:extLst>
              <a:ext uri="{FF2B5EF4-FFF2-40B4-BE49-F238E27FC236}">
                <a16:creationId xmlns:a16="http://schemas.microsoft.com/office/drawing/2014/main" id="{4FF35591-57D5-4553-AACE-3F77BB8D0D66}"/>
              </a:ext>
            </a:extLst>
          </p:cNvPr>
          <p:cNvSpPr/>
          <p:nvPr/>
        </p:nvSpPr>
        <p:spPr>
          <a:xfrm>
            <a:off x="7794594" y="1557454"/>
            <a:ext cx="3460723" cy="466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95F45A33-7740-43C1-AEB0-922165CBBB97}"/>
              </a:ext>
            </a:extLst>
          </p:cNvPr>
          <p:cNvSpPr/>
          <p:nvPr/>
        </p:nvSpPr>
        <p:spPr>
          <a:xfrm>
            <a:off x="7794594" y="2400833"/>
            <a:ext cx="3460723" cy="466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1E5C9A0-B49C-4EA8-9623-998BD57EBED2}"/>
              </a:ext>
            </a:extLst>
          </p:cNvPr>
          <p:cNvSpPr/>
          <p:nvPr/>
        </p:nvSpPr>
        <p:spPr>
          <a:xfrm>
            <a:off x="7794594" y="3244212"/>
            <a:ext cx="3460723" cy="466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C7ED90C-6F1B-4205-A90E-D497DE8AC76E}"/>
              </a:ext>
            </a:extLst>
          </p:cNvPr>
          <p:cNvSpPr/>
          <p:nvPr/>
        </p:nvSpPr>
        <p:spPr>
          <a:xfrm>
            <a:off x="7794594" y="4087591"/>
            <a:ext cx="3460723" cy="466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40CFA4F-D2FE-4DEA-99BC-8503227773A2}"/>
              </a:ext>
            </a:extLst>
          </p:cNvPr>
          <p:cNvSpPr/>
          <p:nvPr/>
        </p:nvSpPr>
        <p:spPr>
          <a:xfrm>
            <a:off x="7794594" y="4930970"/>
            <a:ext cx="3460723" cy="466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3C050AAD-C29A-4AFD-A0C3-7605463A2C77}"/>
              </a:ext>
            </a:extLst>
          </p:cNvPr>
          <p:cNvCxnSpPr/>
          <p:nvPr/>
        </p:nvCxnSpPr>
        <p:spPr>
          <a:xfrm flipH="1">
            <a:off x="8904303" y="1790781"/>
            <a:ext cx="133165" cy="843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0741EF1-3116-421F-8DB1-702AA33ACE5C}"/>
              </a:ext>
            </a:extLst>
          </p:cNvPr>
          <p:cNvCxnSpPr/>
          <p:nvPr/>
        </p:nvCxnSpPr>
        <p:spPr>
          <a:xfrm flipH="1">
            <a:off x="10275903" y="2621040"/>
            <a:ext cx="133165" cy="843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E2A08F4-8E1A-4DD4-86DC-9BC9FD5F5CC8}"/>
              </a:ext>
            </a:extLst>
          </p:cNvPr>
          <p:cNvCxnSpPr>
            <a:cxnSpLocks/>
          </p:cNvCxnSpPr>
          <p:nvPr/>
        </p:nvCxnSpPr>
        <p:spPr>
          <a:xfrm>
            <a:off x="9590103" y="1777661"/>
            <a:ext cx="237479" cy="843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BBBE68D-BC0D-45B5-950B-ABEDD25CBB6D}"/>
              </a:ext>
            </a:extLst>
          </p:cNvPr>
          <p:cNvCxnSpPr>
            <a:cxnSpLocks/>
          </p:cNvCxnSpPr>
          <p:nvPr/>
        </p:nvCxnSpPr>
        <p:spPr>
          <a:xfrm>
            <a:off x="10290328" y="3505429"/>
            <a:ext cx="237479" cy="843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8326BFF-17B1-4DE9-ACAA-7E681E85B4AF}"/>
              </a:ext>
            </a:extLst>
          </p:cNvPr>
          <p:cNvCxnSpPr/>
          <p:nvPr/>
        </p:nvCxnSpPr>
        <p:spPr>
          <a:xfrm flipH="1">
            <a:off x="8674425" y="3505429"/>
            <a:ext cx="133165" cy="843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3EC61B1-A50E-42EF-85D1-1642876973E0}"/>
              </a:ext>
            </a:extLst>
          </p:cNvPr>
          <p:cNvCxnSpPr>
            <a:cxnSpLocks/>
          </p:cNvCxnSpPr>
          <p:nvPr/>
        </p:nvCxnSpPr>
        <p:spPr>
          <a:xfrm>
            <a:off x="8785563" y="2707015"/>
            <a:ext cx="237479" cy="843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2C27ED8-D0C4-4956-AF93-1576FC827BC1}"/>
              </a:ext>
            </a:extLst>
          </p:cNvPr>
          <p:cNvCxnSpPr/>
          <p:nvPr/>
        </p:nvCxnSpPr>
        <p:spPr>
          <a:xfrm flipH="1">
            <a:off x="9496235" y="4353492"/>
            <a:ext cx="133165" cy="843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CD0432D-C81A-4170-82F7-EEA1812DCBDF}"/>
              </a:ext>
            </a:extLst>
          </p:cNvPr>
          <p:cNvCxnSpPr>
            <a:cxnSpLocks/>
          </p:cNvCxnSpPr>
          <p:nvPr/>
        </p:nvCxnSpPr>
        <p:spPr>
          <a:xfrm>
            <a:off x="9629400" y="3555078"/>
            <a:ext cx="237479" cy="843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流程图: 汇总连接 34">
            <a:extLst>
              <a:ext uri="{FF2B5EF4-FFF2-40B4-BE49-F238E27FC236}">
                <a16:creationId xmlns:a16="http://schemas.microsoft.com/office/drawing/2014/main" id="{045AB413-A86E-467F-A123-2DACD792EBA8}"/>
              </a:ext>
            </a:extLst>
          </p:cNvPr>
          <p:cNvSpPr/>
          <p:nvPr/>
        </p:nvSpPr>
        <p:spPr>
          <a:xfrm>
            <a:off x="7325733" y="2321746"/>
            <a:ext cx="489403" cy="489403"/>
          </a:xfrm>
          <a:prstGeom prst="flowChartSummingJunctio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连接符: 肘形 50">
            <a:extLst>
              <a:ext uri="{FF2B5EF4-FFF2-40B4-BE49-F238E27FC236}">
                <a16:creationId xmlns:a16="http://schemas.microsoft.com/office/drawing/2014/main" id="{A866E183-8143-4C93-96D2-7198C47E397A}"/>
              </a:ext>
            </a:extLst>
          </p:cNvPr>
          <p:cNvCxnSpPr>
            <a:endCxn id="22" idx="2"/>
          </p:cNvCxnSpPr>
          <p:nvPr/>
        </p:nvCxnSpPr>
        <p:spPr>
          <a:xfrm rot="5400000">
            <a:off x="7039510" y="2545866"/>
            <a:ext cx="1686759" cy="176589"/>
          </a:xfrm>
          <a:prstGeom prst="bentConnector4">
            <a:avLst>
              <a:gd name="adj1" fmla="val 659"/>
              <a:gd name="adj2" fmla="val 22945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a:hlinkClick r:id="rId3" action="ppaction://hlinksldjump"/>
            <a:extLst>
              <a:ext uri="{FF2B5EF4-FFF2-40B4-BE49-F238E27FC236}">
                <a16:creationId xmlns:a16="http://schemas.microsoft.com/office/drawing/2014/main" id="{F62A1D4E-E1E9-4D48-9101-813E69DC8C9B}"/>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676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animEffect transition="in" filter="fade">
                                      <p:cBhvr>
                                        <p:cTn id="51" dur="500"/>
                                        <p:tgtEl>
                                          <p:spTgt spid="3">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animEffect transition="in" filter="fade">
                                      <p:cBhvr>
                                        <p:cTn id="56" dur="500"/>
                                        <p:tgtEl>
                                          <p:spTgt spid="3">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4" end="4"/>
                                            </p:txEl>
                                          </p:spTgt>
                                        </p:tgtEl>
                                        <p:attrNameLst>
                                          <p:attrName>style.visibility</p:attrName>
                                        </p:attrNameLst>
                                      </p:cBhvr>
                                      <p:to>
                                        <p:strVal val="visible"/>
                                      </p:to>
                                    </p:set>
                                    <p:animEffect transition="in" filter="fade">
                                      <p:cBhvr>
                                        <p:cTn id="66" dur="500"/>
                                        <p:tgtEl>
                                          <p:spTgt spid="3">
                                            <p:txEl>
                                              <p:pRg st="4" end="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animEffect transition="in" filter="fade">
                                      <p:cBhvr>
                                        <p:cTn id="71" dur="500"/>
                                        <p:tgtEl>
                                          <p:spTgt spid="3">
                                            <p:txEl>
                                              <p:pRg st="5" end="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nodeType="with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3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DD20528-3A6E-4E93-8777-E5937D3A4409}"/>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𝐷𝑖𝑛𝑖𝑐</m:t>
                    </m:r>
                  </m:oMath>
                </a14:m>
                <a:r>
                  <a:rPr lang="zh-CN" altLang="en-US" dirty="0"/>
                  <a:t>算法</a:t>
                </a:r>
              </a:p>
            </p:txBody>
          </p:sp>
        </mc:Choice>
        <mc:Fallback xmlns="">
          <p:sp>
            <p:nvSpPr>
              <p:cNvPr id="2" name="标题 1">
                <a:extLst>
                  <a:ext uri="{FF2B5EF4-FFF2-40B4-BE49-F238E27FC236}">
                    <a16:creationId xmlns:a16="http://schemas.microsoft.com/office/drawing/2014/main" id="{DDD20528-3A6E-4E93-8777-E5937D3A4409}"/>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8191D7E-12E2-4310-89BE-15285E242659}"/>
                  </a:ext>
                </a:extLst>
              </p:cNvPr>
              <p:cNvSpPr>
                <a:spLocks noGrp="1"/>
              </p:cNvSpPr>
              <p:nvPr>
                <p:ph idx="1"/>
              </p:nvPr>
            </p:nvSpPr>
            <p:spPr/>
            <p:txBody>
              <a:bodyPr>
                <a:normAutofit fontScale="92500"/>
              </a:bodyPr>
              <a:lstStyle/>
              <a:p>
                <a:r>
                  <a:rPr lang="zh-CN" altLang="en-US" sz="2200" dirty="0">
                    <a:latin typeface="等线" panose="02010600030101010101" pitchFamily="2" charset="-122"/>
                    <a:ea typeface="等线" panose="02010600030101010101" pitchFamily="2" charset="-122"/>
                  </a:rPr>
                  <a:t>那么，每次建立分层图时，汇点的深度都会比上一次更深，又因为深度最多为</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，所以</a:t>
                </a:r>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过程只会进行</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次。</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建立分层图之后，我们将会寻找增广路，这时分层图上最多会有</a:t>
                </a:r>
                <a14:m>
                  <m:oMath xmlns:m="http://schemas.openxmlformats.org/officeDocument/2006/math">
                    <m:r>
                      <a:rPr lang="en-US" altLang="zh-CN" sz="2200">
                        <a:latin typeface="Cambria Math" panose="02040503050406030204" pitchFamily="18" charset="0"/>
                        <a:ea typeface="等线" panose="02010600030101010101" pitchFamily="2" charset="-122"/>
                      </a:rPr>
                      <m:t>𝑚</m:t>
                    </m:r>
                  </m:oMath>
                </a14:m>
                <a:r>
                  <a:rPr lang="zh-CN" altLang="en-US" sz="2200" dirty="0">
                    <a:latin typeface="等线" panose="02010600030101010101" pitchFamily="2" charset="-122"/>
                    <a:ea typeface="等线" panose="02010600030101010101" pitchFamily="2" charset="-122"/>
                  </a:rPr>
                  <a:t>条边。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每一次寻找增广路，都会有某一条边限制了这条增广路的最大流量，在经过这次增广路之后这条边被流满，又由于其反边不在分层图上，所以在本次的分层图上将不再起作用。</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那么，在每个分层图上，最多只会增广</a:t>
                </a:r>
                <a14:m>
                  <m:oMath xmlns:m="http://schemas.openxmlformats.org/officeDocument/2006/math">
                    <m:r>
                      <a:rPr lang="en-US" altLang="zh-CN" sz="2200">
                        <a:latin typeface="Cambria Math" panose="02040503050406030204" pitchFamily="18" charset="0"/>
                        <a:ea typeface="等线" panose="02010600030101010101" pitchFamily="2" charset="-122"/>
                      </a:rPr>
                      <m:t>𝑚</m:t>
                    </m:r>
                  </m:oMath>
                </a14:m>
                <a:r>
                  <a:rPr lang="zh-CN" altLang="en-US" sz="2200" dirty="0">
                    <a:latin typeface="等线" panose="02010600030101010101" pitchFamily="2" charset="-122"/>
                    <a:ea typeface="等线" panose="02010600030101010101" pitchFamily="2" charset="-122"/>
                  </a:rPr>
                  <a:t>次。每一次增广，最多会经过</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如果一条边没有找到增广路而退出，那么这条边再今后的增广不会再起作用。特别地，对于找到增广路因为流量受别的边限制而退出的边，后面可能还会用到。</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但是这种边一次增广只会出现</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条，总共也只有</a:t>
                </a:r>
                <a14:m>
                  <m:oMath xmlns:m="http://schemas.openxmlformats.org/officeDocument/2006/math">
                    <m:r>
                      <a:rPr lang="en-US" altLang="zh-CN" sz="2200">
                        <a:latin typeface="Cambria Math" panose="02040503050406030204" pitchFamily="18" charset="0"/>
                        <a:ea typeface="等线" panose="02010600030101010101" pitchFamily="2" charset="-122"/>
                      </a:rPr>
                      <m:t>𝑛𝑚</m:t>
                    </m:r>
                  </m:oMath>
                </a14:m>
                <a:r>
                  <a:rPr lang="zh-CN" altLang="en-US" sz="2200" dirty="0">
                    <a:latin typeface="等线" panose="02010600030101010101" pitchFamily="2" charset="-122"/>
                    <a:ea typeface="等线" panose="02010600030101010101" pitchFamily="2" charset="-122"/>
                  </a:rPr>
                  <a:t>条，如果没有用的边我们不再遍历，那么一个分层图的时间复杂度就是</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𝑛𝑚</m:t>
                        </m:r>
                      </m:e>
                    </m:d>
                    <m:r>
                      <a:rPr lang="en-US" altLang="zh-CN" sz="2200">
                        <a:latin typeface="Cambria Math" panose="02040503050406030204" pitchFamily="18" charset="0"/>
                        <a:ea typeface="等线" panose="02010600030101010101" pitchFamily="2" charset="-122"/>
                      </a:rPr>
                      <m:t> </m:t>
                    </m:r>
                  </m:oMath>
                </a14:m>
                <a:r>
                  <a:rPr lang="zh-CN" altLang="en-US" sz="2200" dirty="0">
                    <a:latin typeface="等线" panose="02010600030101010101" pitchFamily="2" charset="-122"/>
                    <a:ea typeface="等线" panose="02010600030101010101" pitchFamily="2" charset="-122"/>
                  </a:rPr>
                  <a:t>，总时间复杂度</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2</m:t>
                            </m:r>
                          </m:sup>
                        </m:sSup>
                        <m:r>
                          <a:rPr lang="en-US" altLang="zh-CN" sz="2200">
                            <a:latin typeface="Cambria Math" panose="02040503050406030204" pitchFamily="18" charset="0"/>
                            <a:ea typeface="等线" panose="02010600030101010101" pitchFamily="2" charset="-122"/>
                          </a:rPr>
                          <m:t>𝑚</m:t>
                        </m:r>
                      </m:e>
                    </m:d>
                    <m:r>
                      <a:rPr lang="en-US" altLang="zh-CN" sz="2200">
                        <a:latin typeface="Cambria Math" panose="02040503050406030204" pitchFamily="18" charset="0"/>
                        <a:ea typeface="等线" panose="02010600030101010101" pitchFamily="2" charset="-122"/>
                      </a:rPr>
                      <m:t> </m:t>
                    </m:r>
                  </m:oMath>
                </a14:m>
                <a:r>
                  <a:rPr lang="zh-CN" altLang="en-US" sz="2200" dirty="0">
                    <a:latin typeface="等线" panose="02010600030101010101" pitchFamily="2" charset="-122"/>
                    <a:ea typeface="等线" panose="02010600030101010101" pitchFamily="2" charset="-122"/>
                  </a:rPr>
                  <a:t>。</a:t>
                </a:r>
              </a:p>
              <a:p>
                <a:endParaRPr lang="en-US" altLang="zh-CN" dirty="0"/>
              </a:p>
            </p:txBody>
          </p:sp>
        </mc:Choice>
        <mc:Fallback xmlns="">
          <p:sp>
            <p:nvSpPr>
              <p:cNvPr id="3" name="内容占位符 2">
                <a:extLst>
                  <a:ext uri="{FF2B5EF4-FFF2-40B4-BE49-F238E27FC236}">
                    <a16:creationId xmlns:a16="http://schemas.microsoft.com/office/drawing/2014/main" id="{78191D7E-12E2-4310-89BE-15285E242659}"/>
                  </a:ext>
                </a:extLst>
              </p:cNvPr>
              <p:cNvSpPr>
                <a:spLocks noGrp="1" noRot="1" noChangeAspect="1" noMove="1" noResize="1" noEditPoints="1" noAdjustHandles="1" noChangeArrowheads="1" noChangeShapeType="1" noTextEdit="1"/>
              </p:cNvSpPr>
              <p:nvPr>
                <p:ph idx="1"/>
              </p:nvPr>
            </p:nvSpPr>
            <p:spPr>
              <a:blipFill>
                <a:blip r:embed="rId3"/>
                <a:stretch>
                  <a:fillRect l="-303" t="-1504" r="-2727"/>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52E0EAA3-F05F-4B18-969E-DA3E78B52B33}"/>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605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0D88696-02C0-4A1F-BACE-C9835CFD46C6}"/>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𝐷𝑖𝑛𝑖𝑐</m:t>
                    </m:r>
                  </m:oMath>
                </a14:m>
                <a:r>
                  <a:rPr lang="zh-CN" altLang="en-US" dirty="0"/>
                  <a:t>算法</a:t>
                </a:r>
              </a:p>
            </p:txBody>
          </p:sp>
        </mc:Choice>
        <mc:Fallback xmlns="">
          <p:sp>
            <p:nvSpPr>
              <p:cNvPr id="2" name="标题 1">
                <a:extLst>
                  <a:ext uri="{FF2B5EF4-FFF2-40B4-BE49-F238E27FC236}">
                    <a16:creationId xmlns:a16="http://schemas.microsoft.com/office/drawing/2014/main" id="{F0D88696-02C0-4A1F-BACE-C9835CFD46C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1C95C677-4EE4-4716-8304-5454F769D3CE}"/>
              </a:ext>
            </a:extLst>
          </p:cNvPr>
          <p:cNvSpPr>
            <a:spLocks noGrp="1"/>
          </p:cNvSpPr>
          <p:nvPr>
            <p:ph idx="1"/>
          </p:nvPr>
        </p:nvSpPr>
        <p:spPr/>
        <p:txBody>
          <a:bodyPr>
            <a:normAutofit fontScale="85000" lnSpcReduction="20000"/>
          </a:bodyPr>
          <a:lstStyle/>
          <a:p>
            <a:pPr marL="0" indent="0">
              <a:buNone/>
            </a:pPr>
            <a:r>
              <a:rPr lang="en-US" altLang="zh-CN" dirty="0">
                <a:solidFill>
                  <a:srgbClr val="00B050"/>
                </a:solidFill>
                <a:latin typeface="Consolas" panose="020B0609020204030204" pitchFamily="49" charset="0"/>
              </a:rPr>
              <a:t>#include&lt;algorithm&gt;</a:t>
            </a:r>
          </a:p>
          <a:p>
            <a:pPr marL="0" indent="0">
              <a:buNone/>
            </a:pPr>
            <a:r>
              <a:rPr lang="en-US" altLang="zh-CN" dirty="0">
                <a:solidFill>
                  <a:srgbClr val="00B050"/>
                </a:solidFill>
                <a:latin typeface="Consolas" panose="020B0609020204030204" pitchFamily="49" charset="0"/>
              </a:rPr>
              <a:t>#include&lt;</a:t>
            </a:r>
            <a:r>
              <a:rPr lang="en-US" altLang="zh-CN" dirty="0" err="1">
                <a:solidFill>
                  <a:srgbClr val="00B050"/>
                </a:solidFill>
                <a:latin typeface="Consolas" panose="020B0609020204030204" pitchFamily="49" charset="0"/>
              </a:rPr>
              <a:t>cstdio</a:t>
            </a:r>
            <a:r>
              <a:rPr lang="en-US" altLang="zh-CN" dirty="0">
                <a:solidFill>
                  <a:srgbClr val="00B050"/>
                </a:solidFill>
                <a:latin typeface="Consolas" panose="020B0609020204030204" pitchFamily="49" charset="0"/>
              </a:rPr>
              <a:t>&gt;</a:t>
            </a:r>
          </a:p>
          <a:p>
            <a:pPr marL="0" indent="0">
              <a:buNone/>
            </a:pPr>
            <a:r>
              <a:rPr lang="en-US" altLang="zh-CN" dirty="0">
                <a:solidFill>
                  <a:srgbClr val="00B050"/>
                </a:solidFill>
                <a:latin typeface="Consolas" panose="020B0609020204030204" pitchFamily="49" charset="0"/>
              </a:rPr>
              <a:t>#include&lt;</a:t>
            </a:r>
            <a:r>
              <a:rPr lang="en-US" altLang="zh-CN" dirty="0" err="1">
                <a:solidFill>
                  <a:srgbClr val="00B050"/>
                </a:solidFill>
                <a:latin typeface="Consolas" panose="020B0609020204030204" pitchFamily="49" charset="0"/>
              </a:rPr>
              <a:t>cstring</a:t>
            </a:r>
            <a:r>
              <a:rPr lang="en-US" altLang="zh-CN" dirty="0">
                <a:solidFill>
                  <a:srgbClr val="00B050"/>
                </a:solidFill>
                <a:latin typeface="Consolas" panose="020B0609020204030204" pitchFamily="49" charset="0"/>
              </a:rPr>
              <a:t>&gt;</a:t>
            </a:r>
          </a:p>
          <a:p>
            <a:pPr marL="0" indent="0">
              <a:buNone/>
            </a:pPr>
            <a:r>
              <a:rPr lang="en-US" altLang="zh-CN" dirty="0">
                <a:solidFill>
                  <a:srgbClr val="00B050"/>
                </a:solidFill>
                <a:latin typeface="Consolas" panose="020B0609020204030204" pitchFamily="49" charset="0"/>
              </a:rPr>
              <a:t>#define M 405</a:t>
            </a:r>
          </a:p>
          <a:p>
            <a:pPr marL="0" indent="0">
              <a:buNone/>
            </a:pPr>
            <a:r>
              <a:rPr lang="en-US" altLang="zh-CN" dirty="0">
                <a:solidFill>
                  <a:srgbClr val="00B050"/>
                </a:solidFill>
                <a:latin typeface="Consolas" panose="020B0609020204030204" pitchFamily="49" charset="0"/>
              </a:rPr>
              <a:t>#define N 205</a:t>
            </a:r>
          </a:p>
          <a:p>
            <a:pPr marL="0" indent="0">
              <a:buNone/>
            </a:pPr>
            <a:r>
              <a:rPr lang="en-US" altLang="zh-CN" b="1" dirty="0">
                <a:latin typeface="Consolas" panose="020B0609020204030204" pitchFamily="49" charset="0"/>
              </a:rPr>
              <a:t>using</a:t>
            </a:r>
            <a:r>
              <a:rPr lang="en-US" altLang="zh-CN" dirty="0">
                <a:latin typeface="Consolas" panose="020B0609020204030204" pitchFamily="49" charset="0"/>
              </a:rPr>
              <a:t> </a:t>
            </a:r>
            <a:r>
              <a:rPr lang="en-US" altLang="zh-CN" b="1" dirty="0">
                <a:latin typeface="Consolas" panose="020B0609020204030204" pitchFamily="49" charset="0"/>
              </a:rPr>
              <a:t>namespace</a:t>
            </a:r>
            <a:r>
              <a:rPr lang="en-US" altLang="zh-CN" dirty="0">
                <a:latin typeface="Consolas" panose="020B0609020204030204" pitchFamily="49" charset="0"/>
              </a:rPr>
              <a:t> std</a:t>
            </a:r>
            <a:r>
              <a:rPr lang="en-US" altLang="zh-CN" b="1" dirty="0">
                <a:solidFill>
                  <a:srgbClr val="FF0000"/>
                </a:solidFill>
                <a:latin typeface="Consolas" panose="020B0609020204030204" pitchFamily="49" charset="0"/>
              </a:rPr>
              <a:t>;</a:t>
            </a:r>
          </a:p>
          <a:p>
            <a:pPr marL="0" indent="0">
              <a:buNone/>
            </a:pPr>
            <a:endParaRPr lang="en-US" altLang="zh-CN" dirty="0">
              <a:latin typeface="Consolas" panose="020B0609020204030204" pitchFamily="49" charset="0"/>
            </a:endParaRPr>
          </a:p>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head</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next</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sz="2100" b="1" dirty="0">
                <a:solidFill>
                  <a:srgbClr val="FF0000"/>
                </a:solidFill>
                <a:latin typeface="Consolas" panose="020B0609020204030204" pitchFamily="49" charset="0"/>
              </a:rPr>
              <a:t>[</a:t>
            </a:r>
            <a:r>
              <a:rPr lang="en-US" altLang="zh-CN" sz="2100" dirty="0">
                <a:latin typeface="Consolas" panose="020B0609020204030204" pitchFamily="49" charset="0"/>
              </a:rPr>
              <a:t>M</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cap</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level</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sz="2100" b="1" dirty="0">
                <a:solidFill>
                  <a:srgbClr val="FF0000"/>
                </a:solidFill>
                <a:latin typeface="Consolas" panose="020B0609020204030204" pitchFamily="49" charset="0"/>
              </a:rPr>
              <a:t>],</a:t>
            </a:r>
            <a:r>
              <a:rPr lang="en-US" altLang="zh-CN" dirty="0" err="1">
                <a:latin typeface="Consolas" panose="020B0609020204030204" pitchFamily="49" charset="0"/>
              </a:rPr>
              <a:t>iter</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sz="2100" b="1" dirty="0">
                <a:solidFill>
                  <a:srgbClr val="FF0000"/>
                </a:solidFill>
                <a:latin typeface="Consolas" panose="020B0609020204030204" pitchFamily="49" charset="0"/>
              </a:rPr>
              <a:t>];</a:t>
            </a:r>
            <a:endParaRPr lang="en-US" altLang="zh-CN" sz="2100" i="1" dirty="0">
              <a:solidFill>
                <a:srgbClr val="008FF0"/>
              </a:solidFill>
              <a:latin typeface="Consolas" panose="020B0609020204030204" pitchFamily="49" charset="0"/>
            </a:endParaRPr>
          </a:p>
          <a:p>
            <a:pPr marL="0" indent="0">
              <a:buNone/>
            </a:pP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运用边表存储边的信息，分别为链头、边表指针、终点、容量和分层图中点的深度</a:t>
            </a:r>
            <a:endParaRPr lang="en-US" altLang="zh-CN" i="1" dirty="0">
              <a:solidFill>
                <a:srgbClr val="008FF0"/>
              </a:solidFill>
              <a:latin typeface="Consolas" panose="020B0609020204030204" pitchFamily="49" charset="0"/>
            </a:endParaRPr>
          </a:p>
          <a:p>
            <a:pPr marL="0" indent="0">
              <a:buNone/>
            </a:pP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由于需要保证无用的边不再遍历，需要记录每个点历史跳到边表哪一位置</a:t>
            </a:r>
            <a:endParaRPr lang="en-US" altLang="zh-CN" dirty="0">
              <a:latin typeface="Consolas" panose="020B0609020204030204" pitchFamily="49" charset="0"/>
            </a:endParaRPr>
          </a:p>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q</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sz="2100" b="1" dirty="0">
                <a:solidFill>
                  <a:srgbClr val="FF0000"/>
                </a:solidFill>
                <a:latin typeface="Consolas" panose="020B0609020204030204" pitchFamily="49" charset="0"/>
              </a:rPr>
              <a:t>],</a:t>
            </a:r>
            <a:r>
              <a:rPr lang="en-US" altLang="zh-CN" dirty="0" err="1">
                <a:latin typeface="Consolas" panose="020B0609020204030204" pitchFamily="49" charset="0"/>
              </a:rPr>
              <a:t>l</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r</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sz="2100"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S</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sz="2100"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队列、边表头指针、点数、边数和源汇点编号</a:t>
            </a:r>
            <a:endParaRPr lang="en-US" altLang="zh-CN" i="1" dirty="0">
              <a:solidFill>
                <a:srgbClr val="008FF0"/>
              </a:solidFill>
              <a:latin typeface="Consolas" panose="020B0609020204030204" pitchFamily="49" charset="0"/>
            </a:endParaRPr>
          </a:p>
          <a:p>
            <a:pPr marL="0" indent="0">
              <a:buNone/>
            </a:pPr>
            <a:r>
              <a:rPr lang="en-US" altLang="zh-CN" i="1" dirty="0">
                <a:solidFill>
                  <a:srgbClr val="008FF0"/>
                </a:solidFill>
                <a:latin typeface="Consolas" panose="020B0609020204030204" pitchFamily="49" charset="0"/>
              </a:rPr>
              <a:t>//</a:t>
            </a:r>
            <a:r>
              <a:rPr lang="en-US" altLang="zh-CN" i="1" dirty="0" err="1">
                <a:solidFill>
                  <a:srgbClr val="008FF0"/>
                </a:solidFill>
                <a:latin typeface="Consolas" panose="020B0609020204030204" pitchFamily="49" charset="0"/>
              </a:rPr>
              <a:t>Dinic</a:t>
            </a:r>
            <a:r>
              <a:rPr lang="zh-CN" altLang="en-US" i="1" dirty="0">
                <a:solidFill>
                  <a:srgbClr val="008FF0"/>
                </a:solidFill>
                <a:latin typeface="Consolas" panose="020B0609020204030204" pitchFamily="49" charset="0"/>
              </a:rPr>
              <a:t>算法增广时只会从深度浅的点到深度深的点，不会有环出现，</a:t>
            </a:r>
            <a:r>
              <a:rPr lang="en-US" altLang="zh-CN" i="1" dirty="0">
                <a:solidFill>
                  <a:srgbClr val="008FF0"/>
                </a:solidFill>
                <a:latin typeface="Consolas" panose="020B0609020204030204" pitchFamily="49" charset="0"/>
              </a:rPr>
              <a:t>used</a:t>
            </a:r>
            <a:r>
              <a:rPr lang="zh-CN" altLang="en-US" i="1" dirty="0">
                <a:solidFill>
                  <a:srgbClr val="008FF0"/>
                </a:solidFill>
                <a:latin typeface="Consolas" panose="020B0609020204030204" pitchFamily="49" charset="0"/>
              </a:rPr>
              <a:t>数组没用了</a:t>
            </a:r>
          </a:p>
        </p:txBody>
      </p:sp>
      <p:sp>
        <p:nvSpPr>
          <p:cNvPr id="4" name="椭圆 3">
            <a:hlinkClick r:id="rId3" action="ppaction://hlinksldjump"/>
            <a:extLst>
              <a:ext uri="{FF2B5EF4-FFF2-40B4-BE49-F238E27FC236}">
                <a16:creationId xmlns:a16="http://schemas.microsoft.com/office/drawing/2014/main" id="{404CA373-4202-4721-95AC-01ADDDD0B4E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03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E7845-350B-49C0-B774-90D8DFF17DA3}"/>
              </a:ext>
            </a:extLst>
          </p:cNvPr>
          <p:cNvSpPr>
            <a:spLocks noGrp="1"/>
          </p:cNvSpPr>
          <p:nvPr>
            <p:ph type="title"/>
          </p:nvPr>
        </p:nvSpPr>
        <p:spPr/>
        <p:txBody>
          <a:bodyPr/>
          <a:lstStyle/>
          <a:p>
            <a:r>
              <a:rPr lang="zh-CN" altLang="en-US" dirty="0"/>
              <a:t>最大流</a:t>
            </a:r>
          </a:p>
        </p:txBody>
      </p:sp>
      <p:sp>
        <p:nvSpPr>
          <p:cNvPr id="3" name="文本占位符 2">
            <a:extLst>
              <a:ext uri="{FF2B5EF4-FFF2-40B4-BE49-F238E27FC236}">
                <a16:creationId xmlns:a16="http://schemas.microsoft.com/office/drawing/2014/main" id="{C63019C7-444B-4787-AE93-425BDE77D25A}"/>
              </a:ext>
            </a:extLst>
          </p:cNvPr>
          <p:cNvSpPr>
            <a:spLocks noGrp="1"/>
          </p:cNvSpPr>
          <p:nvPr>
            <p:ph type="body" idx="1"/>
          </p:nvPr>
        </p:nvSpPr>
        <p:spPr/>
        <p:txBody>
          <a:bodyPr/>
          <a:lstStyle/>
          <a:p>
            <a:r>
              <a:rPr lang="zh-CN" altLang="en-US" dirty="0"/>
              <a:t>模拟输水问题</a:t>
            </a:r>
          </a:p>
        </p:txBody>
      </p:sp>
    </p:spTree>
    <p:extLst>
      <p:ext uri="{BB962C8B-B14F-4D97-AF65-F5344CB8AC3E}">
        <p14:creationId xmlns:p14="http://schemas.microsoft.com/office/powerpoint/2010/main" val="959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E5F7162-5E86-4989-BA7F-362F55206D26}"/>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𝐷𝑖𝑛𝑖𝑐</m:t>
                    </m:r>
                  </m:oMath>
                </a14:m>
                <a:r>
                  <a:rPr lang="zh-CN" altLang="en-US" dirty="0"/>
                  <a:t>算法</a:t>
                </a:r>
              </a:p>
            </p:txBody>
          </p:sp>
        </mc:Choice>
        <mc:Fallback xmlns="">
          <p:sp>
            <p:nvSpPr>
              <p:cNvPr id="2" name="标题 1">
                <a:extLst>
                  <a:ext uri="{FF2B5EF4-FFF2-40B4-BE49-F238E27FC236}">
                    <a16:creationId xmlns:a16="http://schemas.microsoft.com/office/drawing/2014/main" id="{7E5F7162-5E86-4989-BA7F-362F55206D2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CE6920F7-C582-4164-80A5-082E695362AB}"/>
              </a:ext>
            </a:extLst>
          </p:cNvPr>
          <p:cNvSpPr>
            <a:spLocks noGrp="1"/>
          </p:cNvSpPr>
          <p:nvPr>
            <p:ph idx="1"/>
          </p:nvPr>
        </p:nvSpPr>
        <p:spPr/>
        <p:txBody>
          <a:bodyPr>
            <a:normAutofit fontScale="85000" lnSpcReduction="20000"/>
          </a:bodyPr>
          <a:lstStyle/>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dfs</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u</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int</a:t>
            </a:r>
            <a:r>
              <a:rPr lang="en-US" altLang="zh-CN" dirty="0">
                <a:latin typeface="Consolas" panose="020B0609020204030204" pitchFamily="49" charset="0"/>
              </a:rPr>
              <a:t> f</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通过</a:t>
            </a:r>
            <a:r>
              <a:rPr lang="en-US" altLang="zh-CN" i="1" dirty="0" err="1">
                <a:solidFill>
                  <a:srgbClr val="008FF0"/>
                </a:solidFill>
                <a:latin typeface="Consolas" panose="020B0609020204030204" pitchFamily="49" charset="0"/>
              </a:rPr>
              <a:t>dfs</a:t>
            </a:r>
            <a:r>
              <a:rPr lang="zh-CN" altLang="en-US" i="1" dirty="0">
                <a:solidFill>
                  <a:srgbClr val="008FF0"/>
                </a:solidFill>
                <a:latin typeface="Consolas" panose="020B0609020204030204" pitchFamily="49" charset="0"/>
              </a:rPr>
              <a:t>寻找增广路，采用多路增广的形式</a:t>
            </a:r>
            <a:endParaRPr lang="en-US" altLang="zh-CN" i="1" dirty="0">
              <a:solidFill>
                <a:srgbClr val="008FF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p>
          <a:p>
            <a:pPr marL="0" indent="0">
              <a:buNone/>
            </a:pPr>
            <a:r>
              <a:rPr lang="en-US" altLang="zh-CN" b="1" dirty="0">
                <a:latin typeface="Consolas" panose="020B0609020204030204" pitchFamily="49" charset="0"/>
              </a:rPr>
              <a:t>    if</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return</a:t>
            </a:r>
            <a:r>
              <a:rPr lang="en-US" altLang="zh-CN" dirty="0">
                <a:latin typeface="Consolas" panose="020B0609020204030204" pitchFamily="49" charset="0"/>
              </a:rPr>
              <a:t> f</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流到汇点则返回答案</a:t>
            </a:r>
            <a:endParaRPr lang="en-US" altLang="zh-CN" i="1" dirty="0">
              <a:solidFill>
                <a:srgbClr val="008FF0"/>
              </a:solidFill>
              <a:latin typeface="Consolas" panose="020B0609020204030204" pitchFamily="49" charset="0"/>
            </a:endParaRPr>
          </a:p>
          <a:p>
            <a:pPr marL="0" indent="0">
              <a:buNone/>
            </a:pPr>
            <a:r>
              <a:rPr lang="en-US" altLang="zh-CN" b="1" dirty="0">
                <a:latin typeface="Consolas" panose="020B0609020204030204" pitchFamily="49" charset="0"/>
              </a:rPr>
              <a:t>    int </a:t>
            </a:r>
            <a:r>
              <a:rPr lang="en-US" altLang="zh-CN" dirty="0" err="1">
                <a:latin typeface="Consolas" panose="020B0609020204030204" pitchFamily="49" charset="0"/>
              </a:rPr>
              <a:t>d</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flow</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记录每次增广时可行流量和该点开始的可行流量总和，便于返回给上层节点</a:t>
            </a:r>
            <a:endParaRPr lang="en-US" altLang="zh-CN" b="1" dirty="0">
              <a:latin typeface="Consolas" panose="020B0609020204030204" pitchFamily="49" charset="0"/>
            </a:endParaRPr>
          </a:p>
          <a:p>
            <a:pPr marL="0" indent="0">
              <a:buNone/>
            </a:pPr>
            <a:r>
              <a:rPr lang="en-US" altLang="zh-CN" b="1" dirty="0">
                <a:latin typeface="Consolas" panose="020B0609020204030204" pitchFamily="49" charset="0"/>
              </a:rPr>
              <a:t>    for</a:t>
            </a:r>
            <a:r>
              <a:rPr lang="en-US" altLang="zh-CN" b="1" dirty="0">
                <a:solidFill>
                  <a:srgbClr val="FF0000"/>
                </a:solidFill>
                <a:latin typeface="Consolas" panose="020B0609020204030204" pitchFamily="49" charset="0"/>
              </a:rPr>
              <a:t>(</a:t>
            </a:r>
            <a:r>
              <a:rPr lang="en-US" altLang="zh-CN" b="1" dirty="0" err="1">
                <a:latin typeface="Consolas" panose="020B0609020204030204" pitchFamily="49" charset="0"/>
              </a:rPr>
              <a:t>int</a:t>
            </a:r>
            <a:r>
              <a:rPr lang="en-US" altLang="zh-CN" b="1" dirty="0" err="1">
                <a:solidFill>
                  <a:srgbClr val="FF0000"/>
                </a:solidFill>
                <a:latin typeface="Consolas" panose="020B0609020204030204" pitchFamily="49" charset="0"/>
              </a:rPr>
              <a:t>&amp;</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iter</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next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寻找出边，</a:t>
            </a:r>
            <a:r>
              <a:rPr lang="en-US" altLang="zh-CN" i="1" dirty="0" err="1">
                <a:solidFill>
                  <a:srgbClr val="008FF0"/>
                </a:solidFill>
                <a:latin typeface="Consolas" panose="020B0609020204030204" pitchFamily="49" charset="0"/>
              </a:rPr>
              <a:t>i</a:t>
            </a:r>
            <a:r>
              <a:rPr lang="zh-CN" altLang="en-US" i="1" dirty="0">
                <a:solidFill>
                  <a:srgbClr val="008FF0"/>
                </a:solidFill>
                <a:latin typeface="Consolas" panose="020B0609020204030204" pitchFamily="49" charset="0"/>
              </a:rPr>
              <a:t>在变化过程中顺便带动该点历史链头变化</a:t>
            </a:r>
            <a:endParaRPr lang="en-US" altLang="zh-CN" i="1" dirty="0">
              <a:solidFill>
                <a:srgbClr val="008FF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if</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]&amp;&amp;</a:t>
            </a:r>
            <a:r>
              <a:rPr lang="en-US" altLang="zh-CN" dirty="0">
                <a:latin typeface="Consolas" panose="020B0609020204030204" pitchFamily="49" charset="0"/>
              </a:rPr>
              <a:t>level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level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&amp;&amp;(</a:t>
            </a:r>
            <a:r>
              <a:rPr lang="en-US" altLang="zh-CN" dirty="0">
                <a:latin typeface="Consolas" panose="020B0609020204030204" pitchFamily="49" charset="0"/>
              </a:rPr>
              <a:t>d</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dfs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min</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f</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endParaRPr lang="en-US" altLang="zh-CN" i="1" dirty="0">
              <a:solidFill>
                <a:srgbClr val="008FF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    {</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该边还有容量，目标点在分层图中下一层且能够增广成功</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f</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d</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flow</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d</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d</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d</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由该点出发的剩余流量减少，可行流量增加</a:t>
            </a:r>
            <a:endParaRPr lang="en-US" altLang="zh-CN" i="1" dirty="0">
              <a:solidFill>
                <a:srgbClr val="008FF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if</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f</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return</a:t>
            </a:r>
            <a:r>
              <a:rPr lang="en-US" altLang="zh-CN" dirty="0">
                <a:latin typeface="Consolas" panose="020B0609020204030204" pitchFamily="49" charset="0"/>
              </a:rPr>
              <a:t> flow</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如果剩余流量用光，先返回本次增广的总流量</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    }</a:t>
            </a:r>
          </a:p>
          <a:p>
            <a:pPr marL="0" indent="0">
              <a:buNone/>
            </a:pPr>
            <a:r>
              <a:rPr lang="en-US" altLang="zh-CN" b="1" dirty="0">
                <a:solidFill>
                  <a:srgbClr val="FF0000"/>
                </a:solidFill>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flow</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该点出去的所有路径已经遍历完，将得到的流量返回给上层节点</a:t>
            </a:r>
            <a:endParaRPr lang="en-US" altLang="zh-CN" i="1" dirty="0">
              <a:solidFill>
                <a:srgbClr val="008FF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endParaRPr lang="zh-CN" altLang="en-US" b="1" dirty="0">
              <a:solidFill>
                <a:srgbClr val="FF0000"/>
              </a:solidFill>
              <a:latin typeface="Consolas" panose="020B0609020204030204" pitchFamily="49" charset="0"/>
            </a:endParaRPr>
          </a:p>
        </p:txBody>
      </p:sp>
      <p:sp>
        <p:nvSpPr>
          <p:cNvPr id="4" name="椭圆 3">
            <a:hlinkClick r:id="rId3" action="ppaction://hlinksldjump"/>
            <a:extLst>
              <a:ext uri="{FF2B5EF4-FFF2-40B4-BE49-F238E27FC236}">
                <a16:creationId xmlns:a16="http://schemas.microsoft.com/office/drawing/2014/main" id="{CC04E4F3-2EEF-4510-9271-59FC580450E0}"/>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76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51F99E0-65D9-4FB1-BF21-B4B10FFD42B3}"/>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𝐷𝑖𝑛𝑖𝑐</m:t>
                    </m:r>
                  </m:oMath>
                </a14:m>
                <a:r>
                  <a:rPr lang="zh-CN" altLang="en-US" dirty="0"/>
                  <a:t>算法</a:t>
                </a:r>
              </a:p>
            </p:txBody>
          </p:sp>
        </mc:Choice>
        <mc:Fallback xmlns="">
          <p:sp>
            <p:nvSpPr>
              <p:cNvPr id="2" name="标题 1">
                <a:extLst>
                  <a:ext uri="{FF2B5EF4-FFF2-40B4-BE49-F238E27FC236}">
                    <a16:creationId xmlns:a16="http://schemas.microsoft.com/office/drawing/2014/main" id="{351F99E0-65D9-4FB1-BF21-B4B10FFD42B3}"/>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26D26F8A-A7EC-4EB4-8EFB-63858196868B}"/>
              </a:ext>
            </a:extLst>
          </p:cNvPr>
          <p:cNvSpPr>
            <a:spLocks noGrp="1"/>
          </p:cNvSpPr>
          <p:nvPr>
            <p:ph idx="1"/>
          </p:nvPr>
        </p:nvSpPr>
        <p:spPr/>
        <p:txBody>
          <a:bodyPr>
            <a:normAutofit fontScale="70000" lnSpcReduction="20000"/>
          </a:bodyPr>
          <a:lstStyle/>
          <a:p>
            <a:pPr marL="0" indent="0">
              <a:buNone/>
            </a:pPr>
            <a:r>
              <a:rPr lang="en-US" altLang="zh-CN" b="1" dirty="0">
                <a:latin typeface="Consolas" panose="020B0609020204030204" pitchFamily="49" charset="0"/>
              </a:rPr>
              <a:t>inline</a:t>
            </a:r>
            <a:r>
              <a:rPr lang="en-US" altLang="zh-CN" dirty="0">
                <a:latin typeface="Consolas" panose="020B0609020204030204" pitchFamily="49" charset="0"/>
              </a:rPr>
              <a:t> </a:t>
            </a:r>
            <a:r>
              <a:rPr lang="en-US" altLang="zh-CN" b="1" dirty="0">
                <a:latin typeface="Consolas" panose="020B0609020204030204" pitchFamily="49" charset="0"/>
              </a:rPr>
              <a:t>bool</a:t>
            </a:r>
            <a:r>
              <a:rPr lang="en-US" altLang="zh-CN" dirty="0">
                <a:latin typeface="Consolas" panose="020B0609020204030204" pitchFamily="49" charset="0"/>
              </a:rPr>
              <a:t> </a:t>
            </a:r>
            <a:r>
              <a:rPr lang="en-US" altLang="zh-CN" dirty="0" err="1">
                <a:latin typeface="Consolas" panose="020B0609020204030204" pitchFamily="49" charset="0"/>
              </a:rPr>
              <a:t>bfs</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通过</a:t>
            </a:r>
            <a:r>
              <a:rPr lang="en-US" altLang="zh-CN" i="1" dirty="0" err="1">
                <a:solidFill>
                  <a:srgbClr val="008FF0"/>
                </a:solidFill>
                <a:latin typeface="Consolas" panose="020B0609020204030204" pitchFamily="49" charset="0"/>
              </a:rPr>
              <a:t>bfs</a:t>
            </a:r>
            <a:r>
              <a:rPr lang="zh-CN" altLang="en-US" i="1" dirty="0">
                <a:solidFill>
                  <a:srgbClr val="008FF0"/>
                </a:solidFill>
                <a:latin typeface="Consolas" panose="020B0609020204030204" pitchFamily="49" charset="0"/>
              </a:rPr>
              <a:t>构建分层图</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memset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level</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sizeof</a:t>
            </a:r>
            <a:r>
              <a:rPr lang="en-US" altLang="zh-CN" dirty="0">
                <a:latin typeface="Consolas" panose="020B0609020204030204" pitchFamily="49" charset="0"/>
              </a:rPr>
              <a:t> level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level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S</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q</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S</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l</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清空深度，初始化队列，将</a:t>
            </a:r>
            <a:r>
              <a:rPr lang="en-US" altLang="zh-CN" i="1" dirty="0">
                <a:solidFill>
                  <a:srgbClr val="008FF0"/>
                </a:solidFill>
                <a:latin typeface="Consolas" panose="020B0609020204030204" pitchFamily="49" charset="0"/>
              </a:rPr>
              <a:t>1</a:t>
            </a:r>
            <a:r>
              <a:rPr lang="zh-CN" altLang="en-US" i="1" dirty="0">
                <a:solidFill>
                  <a:srgbClr val="008FF0"/>
                </a:solidFill>
                <a:latin typeface="Consolas" panose="020B0609020204030204" pitchFamily="49" charset="0"/>
              </a:rPr>
              <a:t>号点入队</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while</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a:t>
            </a:r>
            <a:r>
              <a:rPr lang="en-US" altLang="zh-CN" b="1" dirty="0">
                <a:solidFill>
                  <a:srgbClr val="FF0000"/>
                </a:solidFill>
                <a:latin typeface="Consolas" panose="020B0609020204030204" pitchFamily="49" charset="0"/>
              </a:rPr>
              <a:t>&lt;</a:t>
            </a:r>
            <a:r>
              <a:rPr lang="en-US" altLang="zh-CN" dirty="0">
                <a:latin typeface="Consolas" panose="020B0609020204030204" pitchFamily="49" charset="0"/>
              </a:rPr>
              <a:t>r</a:t>
            </a: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for</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u</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q</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next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如果该边有容量且目标点还未加入分层图就加入到分层图下一层</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if</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]&amp;&amp;</a:t>
            </a:r>
            <a:r>
              <a:rPr lang="en-US" altLang="zh-CN" dirty="0">
                <a:latin typeface="Consolas" panose="020B0609020204030204" pitchFamily="49" charset="0"/>
              </a:rPr>
              <a:t>level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]]&lt;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level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level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q</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level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]&gt;=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p>
          <a:p>
            <a:pPr marL="0" indent="0">
              <a:buNone/>
            </a:pPr>
            <a:r>
              <a:rPr lang="en-US" altLang="zh-CN" b="1" dirty="0">
                <a:solidFill>
                  <a:srgbClr val="FF0000"/>
                </a:solidFill>
                <a:latin typeface="Consolas" panose="020B0609020204030204" pitchFamily="49" charset="0"/>
              </a:rPr>
              <a:t>}</a:t>
            </a:r>
          </a:p>
          <a:p>
            <a:pPr marL="0" indent="0">
              <a:buNone/>
            </a:pPr>
            <a:r>
              <a:rPr lang="en-US" altLang="zh-CN" b="1" dirty="0">
                <a:latin typeface="Consolas" panose="020B0609020204030204" pitchFamily="49" charset="0"/>
              </a:rPr>
              <a:t>inline</a:t>
            </a:r>
            <a:r>
              <a:rPr lang="en-US" altLang="zh-CN" dirty="0">
                <a:latin typeface="Consolas" panose="020B0609020204030204" pitchFamily="49" charset="0"/>
              </a:rPr>
              <a:t> </a:t>
            </a:r>
            <a:r>
              <a:rPr lang="en-US" altLang="zh-CN" b="1" dirty="0">
                <a:latin typeface="Consolas" panose="020B0609020204030204" pitchFamily="49" charset="0"/>
              </a:rPr>
              <a:t>void</a:t>
            </a:r>
            <a:r>
              <a:rPr lang="en-US" altLang="zh-CN" dirty="0">
                <a:latin typeface="Consolas" panose="020B0609020204030204" pitchFamily="49" charset="0"/>
              </a:rPr>
              <a:t> add</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u</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v</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int</a:t>
            </a:r>
            <a:r>
              <a:rPr lang="en-US" altLang="zh-CN" dirty="0">
                <a:latin typeface="Consolas" panose="020B0609020204030204" pitchFamily="49" charset="0"/>
              </a:rPr>
              <a:t> w</a:t>
            </a:r>
            <a:r>
              <a:rPr lang="en-US" altLang="zh-CN" b="1" dirty="0">
                <a:solidFill>
                  <a:srgbClr val="FF0000"/>
                </a:solidFill>
                <a:latin typeface="Consolas" panose="020B0609020204030204" pitchFamily="49" charset="0"/>
              </a:rPr>
              <a:t>)</a:t>
            </a:r>
          </a:p>
          <a:p>
            <a:pPr marL="0" indent="0">
              <a:buNone/>
            </a:pP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这里我们利用二进制下的技巧，两条边的编号在二进制下仅有最低位有区别</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next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t,to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v</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w</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建立从</a:t>
            </a:r>
            <a:r>
              <a:rPr lang="en-US" altLang="zh-CN" i="1" dirty="0">
                <a:solidFill>
                  <a:srgbClr val="008FF0"/>
                </a:solidFill>
                <a:latin typeface="Consolas" panose="020B0609020204030204" pitchFamily="49" charset="0"/>
              </a:rPr>
              <a:t>u</a:t>
            </a:r>
            <a:r>
              <a:rPr lang="zh-CN" altLang="en-US" i="1" dirty="0">
                <a:solidFill>
                  <a:srgbClr val="008FF0"/>
                </a:solidFill>
                <a:latin typeface="Consolas" panose="020B0609020204030204" pitchFamily="49" charset="0"/>
              </a:rPr>
              <a:t>到</a:t>
            </a:r>
            <a:r>
              <a:rPr lang="en-US" altLang="zh-CN" i="1" dirty="0">
                <a:solidFill>
                  <a:srgbClr val="008FF0"/>
                </a:solidFill>
                <a:latin typeface="Consolas" panose="020B0609020204030204" pitchFamily="49" charset="0"/>
              </a:rPr>
              <a:t>v</a:t>
            </a:r>
            <a:r>
              <a:rPr lang="zh-CN" altLang="en-US" i="1" dirty="0">
                <a:solidFill>
                  <a:srgbClr val="008FF0"/>
                </a:solidFill>
                <a:latin typeface="Consolas" panose="020B0609020204030204" pitchFamily="49" charset="0"/>
              </a:rPr>
              <a:t>容量为</a:t>
            </a:r>
            <a:r>
              <a:rPr lang="en-US" altLang="zh-CN" i="1" dirty="0">
                <a:solidFill>
                  <a:srgbClr val="008FF0"/>
                </a:solidFill>
                <a:latin typeface="Consolas" panose="020B0609020204030204" pitchFamily="49" charset="0"/>
              </a:rPr>
              <a:t>w</a:t>
            </a:r>
            <a:r>
              <a:rPr lang="zh-CN" altLang="en-US" i="1" dirty="0">
                <a:solidFill>
                  <a:srgbClr val="008FF0"/>
                </a:solidFill>
                <a:latin typeface="Consolas" panose="020B0609020204030204" pitchFamily="49" charset="0"/>
              </a:rPr>
              <a:t>的边</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next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v</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v</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t,to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u</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一开始所有边的流量为</a:t>
            </a:r>
            <a:r>
              <a:rPr lang="en-US" altLang="zh-CN" i="1" dirty="0">
                <a:solidFill>
                  <a:srgbClr val="008FF0"/>
                </a:solidFill>
                <a:latin typeface="Consolas" panose="020B0609020204030204" pitchFamily="49" charset="0"/>
              </a:rPr>
              <a:t>0</a:t>
            </a:r>
            <a:r>
              <a:rPr lang="zh-CN" altLang="en-US" i="1" dirty="0">
                <a:solidFill>
                  <a:srgbClr val="008FF0"/>
                </a:solidFill>
                <a:latin typeface="Consolas" panose="020B0609020204030204" pitchFamily="49" charset="0"/>
              </a:rPr>
              <a:t>，反向边容量为</a:t>
            </a:r>
            <a:r>
              <a:rPr lang="en-US" altLang="zh-CN" i="1" dirty="0">
                <a:solidFill>
                  <a:srgbClr val="008FF0"/>
                </a:solidFill>
                <a:latin typeface="Consolas" panose="020B0609020204030204" pitchFamily="49" charset="0"/>
              </a:rPr>
              <a:t>0</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endParaRPr lang="zh-CN" altLang="en-US" b="1" dirty="0">
              <a:solidFill>
                <a:srgbClr val="FF0000"/>
              </a:solidFill>
              <a:latin typeface="Consolas" panose="020B0609020204030204" pitchFamily="49" charset="0"/>
            </a:endParaRPr>
          </a:p>
        </p:txBody>
      </p:sp>
      <p:sp>
        <p:nvSpPr>
          <p:cNvPr id="4" name="椭圆 3">
            <a:hlinkClick r:id="rId3" action="ppaction://hlinksldjump"/>
            <a:extLst>
              <a:ext uri="{FF2B5EF4-FFF2-40B4-BE49-F238E27FC236}">
                <a16:creationId xmlns:a16="http://schemas.microsoft.com/office/drawing/2014/main" id="{BFE9B450-194E-4E09-88B7-AB37FF7750C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387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09B849B-A9A0-4DE1-9B91-04AC91F0B30B}"/>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𝐷𝑖𝑛𝑖𝑐</m:t>
                    </m:r>
                  </m:oMath>
                </a14:m>
                <a:r>
                  <a:rPr lang="zh-CN" altLang="en-US" dirty="0"/>
                  <a:t>算法</a:t>
                </a:r>
              </a:p>
            </p:txBody>
          </p:sp>
        </mc:Choice>
        <mc:Fallback xmlns="">
          <p:sp>
            <p:nvSpPr>
              <p:cNvPr id="2" name="标题 1">
                <a:extLst>
                  <a:ext uri="{FF2B5EF4-FFF2-40B4-BE49-F238E27FC236}">
                    <a16:creationId xmlns:a16="http://schemas.microsoft.com/office/drawing/2014/main" id="{309B849B-A9A0-4DE1-9B91-04AC91F0B30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B187FA67-8B26-45C8-912C-FF34DF5A5A87}"/>
              </a:ext>
            </a:extLst>
          </p:cNvPr>
          <p:cNvSpPr>
            <a:spLocks noGrp="1"/>
          </p:cNvSpPr>
          <p:nvPr>
            <p:ph idx="1"/>
          </p:nvPr>
        </p:nvSpPr>
        <p:spPr/>
        <p:txBody>
          <a:bodyPr>
            <a:normAutofit fontScale="92500" lnSpcReduction="10000"/>
          </a:bodyPr>
          <a:lstStyle/>
          <a:p>
            <a:pPr marL="0" indent="0">
              <a:buNone/>
            </a:pPr>
            <a:r>
              <a:rPr lang="en-US" altLang="zh-CN" b="1" dirty="0">
                <a:latin typeface="Consolas" panose="020B0609020204030204" pitchFamily="49" charset="0"/>
              </a:rPr>
              <a:t>inline</a:t>
            </a:r>
            <a:r>
              <a:rPr lang="en-US" altLang="zh-CN" dirty="0">
                <a:latin typeface="Consolas" panose="020B0609020204030204" pitchFamily="49" charset="0"/>
              </a:rPr>
              <a:t> </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Dinic</a:t>
            </a:r>
            <a:r>
              <a:rPr lang="en-US" altLang="zh-CN" b="1" dirty="0">
                <a:solidFill>
                  <a:srgbClr val="FF0000"/>
                </a:solidFill>
                <a:latin typeface="Consolas" panose="020B0609020204030204" pitchFamily="49" charset="0"/>
              </a:rPr>
              <a:t>()</a:t>
            </a:r>
          </a:p>
          <a:p>
            <a:pPr marL="0" indent="0">
              <a:buNone/>
            </a:pP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int</a:t>
            </a:r>
            <a:r>
              <a:rPr lang="en-US" altLang="zh-CN" dirty="0">
                <a:latin typeface="Consolas" panose="020B0609020204030204" pitchFamily="49" charset="0"/>
              </a:rPr>
              <a:t> flow</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记录总流量</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while</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bfs</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寻找增广路，判断能否找到增广路</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solidFill>
                  <a:srgbClr val="FF0000"/>
                </a:solidFill>
                <a:latin typeface="Consolas" panose="020B0609020204030204" pitchFamily="49" charset="0"/>
              </a:rPr>
              <a:t>{</a:t>
            </a:r>
          </a:p>
          <a:p>
            <a:pPr marL="0" indent="0">
              <a:buNone/>
            </a:pPr>
            <a:r>
              <a:rPr lang="en-US" altLang="zh-CN" b="1" dirty="0">
                <a:solidFill>
                  <a:srgbClr val="FF0000"/>
                </a:solidFill>
                <a:latin typeface="Consolas" panose="020B0609020204030204" pitchFamily="49" charset="0"/>
              </a:rPr>
              <a:t>        </a:t>
            </a:r>
            <a:r>
              <a:rPr lang="en-US" altLang="zh-CN" dirty="0" err="1">
                <a:latin typeface="Consolas" panose="020B0609020204030204" pitchFamily="49" charset="0"/>
              </a:rPr>
              <a:t>memcpy</a:t>
            </a:r>
            <a:r>
              <a:rPr lang="en-US" altLang="zh-CN" sz="2100" b="1" dirty="0">
                <a:solidFill>
                  <a:srgbClr val="FF0000"/>
                </a:solidFill>
                <a:latin typeface="Consolas" panose="020B0609020204030204" pitchFamily="49" charset="0"/>
              </a:rPr>
              <a:t>(</a:t>
            </a:r>
            <a:r>
              <a:rPr lang="en-US" altLang="zh-CN" dirty="0" err="1">
                <a:latin typeface="Consolas" panose="020B0609020204030204" pitchFamily="49" charset="0"/>
              </a:rPr>
              <a:t>iter</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head</a:t>
            </a:r>
            <a:r>
              <a:rPr lang="en-US" altLang="zh-CN" sz="2100" b="1" dirty="0" err="1">
                <a:solidFill>
                  <a:srgbClr val="FF0000"/>
                </a:solidFill>
                <a:latin typeface="Consolas" panose="020B0609020204030204" pitchFamily="49" charset="0"/>
              </a:rPr>
              <a:t>,</a:t>
            </a:r>
            <a:r>
              <a:rPr lang="en-US" altLang="zh-CN" b="1" dirty="0" err="1">
                <a:latin typeface="Consolas" panose="020B0609020204030204" pitchFamily="49" charset="0"/>
              </a:rPr>
              <a:t>sizeof</a:t>
            </a:r>
            <a:r>
              <a:rPr lang="en-US" altLang="zh-CN" dirty="0">
                <a:latin typeface="Consolas" panose="020B0609020204030204" pitchFamily="49" charset="0"/>
              </a:rPr>
              <a:t> </a:t>
            </a:r>
            <a:r>
              <a:rPr lang="en-US" altLang="zh-CN" dirty="0" err="1">
                <a:latin typeface="Consolas" panose="020B0609020204030204" pitchFamily="49" charset="0"/>
              </a:rPr>
              <a:t>iter</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将所有节点历史遍历位置初始化</a:t>
            </a:r>
            <a:endParaRPr lang="en-US" altLang="zh-CN" sz="2100" i="1" dirty="0">
              <a:solidFill>
                <a:srgbClr val="008FF0"/>
              </a:solidFill>
              <a:latin typeface="Consolas" panose="020B0609020204030204" pitchFamily="49" charset="0"/>
            </a:endParaRPr>
          </a:p>
          <a:p>
            <a:pPr marL="0" indent="0">
              <a:buNone/>
            </a:pPr>
            <a:r>
              <a:rPr lang="en-US" altLang="zh-CN" dirty="0">
                <a:latin typeface="Consolas" panose="020B0609020204030204" pitchFamily="49" charset="0"/>
              </a:rPr>
              <a:t>        flow</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dfs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S</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0x7fffffff</a:t>
            </a:r>
            <a:r>
              <a:rPr lang="en-US" altLang="zh-CN" sz="2100" b="1" dirty="0">
                <a:solidFill>
                  <a:srgbClr val="FF0000"/>
                </a:solidFill>
                <a:latin typeface="Consolas" panose="020B0609020204030204" pitchFamily="49" charset="0"/>
              </a:rPr>
              <a:t>)</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将当前增广的流量加入总流量里</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    }</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由于多路增广，一次增广以后该分层图就不存在增广路了</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flow</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返回总流量，即最大流流量</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p>
          <a:p>
            <a:endParaRPr lang="zh-CN" altLang="en-US" dirty="0"/>
          </a:p>
        </p:txBody>
      </p:sp>
      <p:sp>
        <p:nvSpPr>
          <p:cNvPr id="4" name="椭圆 3">
            <a:hlinkClick r:id="rId3" action="ppaction://hlinksldjump"/>
            <a:extLst>
              <a:ext uri="{FF2B5EF4-FFF2-40B4-BE49-F238E27FC236}">
                <a16:creationId xmlns:a16="http://schemas.microsoft.com/office/drawing/2014/main" id="{7705238B-62AF-4DFC-B0A3-8C5A9864BE0F}"/>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651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3A3E947-345C-4FB0-AF52-955F13DC9A20}"/>
                  </a:ext>
                </a:extLst>
              </p:cNvPr>
              <p:cNvSpPr>
                <a:spLocks noGrp="1"/>
              </p:cNvSpPr>
              <p:nvPr>
                <p:ph type="title"/>
              </p:nvPr>
            </p:nvSpPr>
            <p:spPr/>
            <p:txBody>
              <a:bodyPr/>
              <a:lstStyle/>
              <a:p>
                <a14:m>
                  <m:oMath xmlns:m="http://schemas.openxmlformats.org/officeDocument/2006/math">
                    <m:r>
                      <a:rPr lang="en-US" altLang="zh-CN" i="1">
                        <a:latin typeface="Cambria Math" panose="02040503050406030204" pitchFamily="18" charset="0"/>
                      </a:rPr>
                      <m:t>𝐷𝑖𝑛𝑖𝑐</m:t>
                    </m:r>
                  </m:oMath>
                </a14:m>
                <a:r>
                  <a:rPr lang="zh-CN" altLang="en-US" dirty="0"/>
                  <a:t>算法</a:t>
                </a:r>
              </a:p>
            </p:txBody>
          </p:sp>
        </mc:Choice>
        <mc:Fallback xmlns="">
          <p:sp>
            <p:nvSpPr>
              <p:cNvPr id="2" name="标题 1">
                <a:extLst>
                  <a:ext uri="{FF2B5EF4-FFF2-40B4-BE49-F238E27FC236}">
                    <a16:creationId xmlns:a16="http://schemas.microsoft.com/office/drawing/2014/main" id="{E3A3E947-345C-4FB0-AF52-955F13DC9A2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607F2429-477A-4B45-9082-34648A7B25B6}"/>
              </a:ext>
            </a:extLst>
          </p:cNvPr>
          <p:cNvSpPr>
            <a:spLocks noGrp="1"/>
          </p:cNvSpPr>
          <p:nvPr>
            <p:ph idx="1"/>
          </p:nvPr>
        </p:nvSpPr>
        <p:spPr/>
        <p:txBody>
          <a:bodyPr>
            <a:normAutofit fontScale="92500" lnSpcReduction="20000"/>
          </a:bodyPr>
          <a:lstStyle/>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main</a:t>
            </a:r>
            <a:r>
              <a:rPr lang="en-US" altLang="zh-CN" b="1" dirty="0">
                <a:solidFill>
                  <a:srgbClr val="FF0000"/>
                </a:solidFill>
                <a:latin typeface="Consolas" panose="020B0609020204030204" pitchFamily="49" charset="0"/>
              </a:rPr>
              <a:t>()</a:t>
            </a:r>
          </a:p>
          <a:p>
            <a:pPr marL="0" indent="0">
              <a:buNone/>
            </a:pP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scanf</a:t>
            </a:r>
            <a:r>
              <a:rPr lang="en-US" altLang="zh-CN" sz="2100" b="1" dirty="0">
                <a:solidFill>
                  <a:srgbClr val="FF0000"/>
                </a:solidFill>
                <a:latin typeface="Consolas" panose="020B0609020204030204" pitchFamily="49" charset="0"/>
              </a:rPr>
              <a:t>(</a:t>
            </a:r>
            <a:r>
              <a:rPr lang="en-US" altLang="zh-CN" b="1" dirty="0">
                <a:solidFill>
                  <a:srgbClr val="1630EE"/>
                </a:solidFill>
                <a:latin typeface="Consolas" panose="020B0609020204030204" pitchFamily="49" charset="0"/>
              </a:rPr>
              <a:t>“%</a:t>
            </a:r>
            <a:r>
              <a:rPr lang="en-US" altLang="zh-CN" b="1" dirty="0" err="1">
                <a:solidFill>
                  <a:srgbClr val="1630EE"/>
                </a:solidFill>
                <a:latin typeface="Consolas" panose="020B0609020204030204" pitchFamily="49" charset="0"/>
              </a:rPr>
              <a:t>d%d%d%d</a:t>
            </a:r>
            <a:r>
              <a:rPr lang="en-US" altLang="zh-CN" b="1" dirty="0">
                <a:solidFill>
                  <a:srgbClr val="1630EE"/>
                </a:solidFill>
                <a:latin typeface="Consolas" panose="020B0609020204030204" pitchFamily="49" charset="0"/>
              </a:rPr>
              <a:t>”</a:t>
            </a:r>
            <a:r>
              <a:rPr lang="en-US" altLang="zh-CN" sz="2100" b="1" dirty="0">
                <a:solidFill>
                  <a:srgbClr val="FF0000"/>
                </a:solidFill>
                <a:latin typeface="Consolas" panose="020B0609020204030204" pitchFamily="49" charset="0"/>
              </a:rPr>
              <a:t>,&amp;</a:t>
            </a:r>
            <a:r>
              <a:rPr lang="en-US" altLang="zh-CN" dirty="0" err="1">
                <a:latin typeface="Consolas" panose="020B0609020204030204" pitchFamily="49" charset="0"/>
              </a:rPr>
              <a:t>n</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m</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S</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T</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输入点数、边数和源汇编号</a:t>
            </a:r>
            <a:endParaRPr lang="en-US" altLang="zh-CN" sz="2100" i="1" dirty="0">
              <a:solidFill>
                <a:srgbClr val="008FF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for</a:t>
            </a:r>
            <a:r>
              <a:rPr lang="en-US" altLang="zh-CN" sz="2100"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i</a:t>
            </a:r>
            <a:r>
              <a:rPr lang="en-US" altLang="zh-CN" sz="2100"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v</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w</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i</a:t>
            </a:r>
            <a:r>
              <a:rPr lang="en-US" altLang="zh-CN" sz="2100" b="1" dirty="0">
                <a:solidFill>
                  <a:srgbClr val="FF0000"/>
                </a:solidFill>
                <a:latin typeface="Consolas" panose="020B0609020204030204" pitchFamily="49" charset="0"/>
              </a:rPr>
              <a:t>&lt;=</a:t>
            </a:r>
            <a:r>
              <a:rPr lang="en-US" altLang="zh-CN" dirty="0" err="1">
                <a:latin typeface="Consolas" panose="020B0609020204030204" pitchFamily="49" charset="0"/>
              </a:rPr>
              <a:t>m</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scanf</a:t>
            </a:r>
            <a:r>
              <a:rPr lang="en-US" altLang="zh-CN" sz="2100" b="1" dirty="0">
                <a:solidFill>
                  <a:srgbClr val="FF0000"/>
                </a:solidFill>
                <a:latin typeface="Consolas" panose="020B0609020204030204" pitchFamily="49" charset="0"/>
              </a:rPr>
              <a:t>(</a:t>
            </a:r>
            <a:r>
              <a:rPr lang="en-US" altLang="zh-CN" b="1" dirty="0">
                <a:solidFill>
                  <a:srgbClr val="1630EE"/>
                </a:solidFill>
                <a:latin typeface="Consolas" panose="020B0609020204030204" pitchFamily="49" charset="0"/>
              </a:rPr>
              <a:t>“%</a:t>
            </a:r>
            <a:r>
              <a:rPr lang="en-US" altLang="zh-CN" b="1" dirty="0" err="1">
                <a:solidFill>
                  <a:srgbClr val="1630EE"/>
                </a:solidFill>
                <a:latin typeface="Consolas" panose="020B0609020204030204" pitchFamily="49" charset="0"/>
              </a:rPr>
              <a:t>d%d%d</a:t>
            </a:r>
            <a:r>
              <a:rPr lang="en-US" altLang="zh-CN" b="1" dirty="0">
                <a:solidFill>
                  <a:srgbClr val="1630EE"/>
                </a:solidFill>
                <a:latin typeface="Consolas" panose="020B0609020204030204" pitchFamily="49" charset="0"/>
              </a:rPr>
              <a:t>”</a:t>
            </a:r>
            <a:r>
              <a:rPr lang="en-US" altLang="zh-CN" sz="2100" b="1" dirty="0">
                <a:solidFill>
                  <a:srgbClr val="FF0000"/>
                </a:solidFill>
                <a:latin typeface="Consolas" panose="020B0609020204030204" pitchFamily="49" charset="0"/>
              </a:rPr>
              <a:t>,&amp;</a:t>
            </a:r>
            <a:r>
              <a:rPr lang="en-US" altLang="zh-CN" dirty="0" err="1">
                <a:latin typeface="Consolas" panose="020B0609020204030204" pitchFamily="49" charset="0"/>
              </a:rPr>
              <a:t>u</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v</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w</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输入起点、终点和容量</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add</a:t>
            </a:r>
            <a:r>
              <a:rPr lang="en-US" altLang="zh-CN" sz="2100" b="1" dirty="0">
                <a:solidFill>
                  <a:srgbClr val="FF0000"/>
                </a:solidFill>
                <a:latin typeface="Consolas" panose="020B0609020204030204" pitchFamily="49" charset="0"/>
              </a:rPr>
              <a:t>(</a:t>
            </a:r>
            <a:r>
              <a:rPr lang="en-US" altLang="zh-CN" dirty="0" err="1">
                <a:latin typeface="Consolas" panose="020B0609020204030204" pitchFamily="49" charset="0"/>
              </a:rPr>
              <a:t>u</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v</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w</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建边</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printf</a:t>
            </a:r>
            <a:r>
              <a:rPr lang="en-US" altLang="zh-CN" sz="2100" b="1" dirty="0">
                <a:solidFill>
                  <a:srgbClr val="FF0000"/>
                </a:solidFill>
                <a:latin typeface="Consolas" panose="020B0609020204030204" pitchFamily="49" charset="0"/>
              </a:rPr>
              <a:t>(</a:t>
            </a:r>
            <a:r>
              <a:rPr lang="en-US" altLang="zh-CN" sz="2100" b="1" dirty="0">
                <a:solidFill>
                  <a:srgbClr val="1630EE"/>
                </a:solidFill>
                <a:latin typeface="Consolas" panose="020B0609020204030204" pitchFamily="49" charset="0"/>
              </a:rPr>
              <a:t>“</a:t>
            </a:r>
            <a:r>
              <a:rPr lang="en-US" altLang="zh-CN" b="1" dirty="0">
                <a:solidFill>
                  <a:srgbClr val="1630EE"/>
                </a:solidFill>
                <a:latin typeface="Consolas" panose="020B0609020204030204" pitchFamily="49" charset="0"/>
              </a:rPr>
              <a:t>%d\n”</a:t>
            </a:r>
            <a:r>
              <a:rPr lang="en-US" altLang="zh-CN" sz="2100" b="1" dirty="0">
                <a:solidFill>
                  <a:srgbClr val="FF0000"/>
                </a:solidFill>
                <a:latin typeface="Consolas" panose="020B0609020204030204" pitchFamily="49" charset="0"/>
              </a:rPr>
              <a:t>,</a:t>
            </a:r>
            <a:r>
              <a:rPr lang="en-US" altLang="zh-CN" dirty="0" err="1">
                <a:latin typeface="Consolas" panose="020B0609020204030204" pitchFamily="49" charset="0"/>
              </a:rPr>
              <a:t>Dinic</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执行</a:t>
            </a:r>
            <a:r>
              <a:rPr lang="en-US" altLang="zh-CN" sz="2100" i="1" dirty="0" err="1">
                <a:solidFill>
                  <a:srgbClr val="008FF0"/>
                </a:solidFill>
                <a:latin typeface="Consolas" panose="020B0609020204030204" pitchFamily="49" charset="0"/>
              </a:rPr>
              <a:t>Dinic</a:t>
            </a:r>
            <a:r>
              <a:rPr lang="zh-CN" altLang="en-US" sz="2100" i="1" dirty="0">
                <a:solidFill>
                  <a:srgbClr val="008FF0"/>
                </a:solidFill>
                <a:latin typeface="Consolas" panose="020B0609020204030204" pitchFamily="49" charset="0"/>
              </a:rPr>
              <a:t>算法，输出最大流</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a:t>
            </a:r>
            <a:r>
              <a:rPr lang="en-US" altLang="zh-CN" dirty="0">
                <a:solidFill>
                  <a:srgbClr val="7030A0"/>
                </a:solidFill>
                <a:latin typeface="Consolas" panose="020B0609020204030204" pitchFamily="49" charset="0"/>
              </a:rPr>
              <a:t>0</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结束程序</a:t>
            </a:r>
            <a:endParaRPr lang="en-US" altLang="zh-CN" sz="2100" b="1" dirty="0">
              <a:solidFill>
                <a:srgbClr val="FF0000"/>
              </a:solidFill>
              <a:latin typeface="Consolas" panose="020B0609020204030204" pitchFamily="49" charset="0"/>
            </a:endParaRPr>
          </a:p>
          <a:p>
            <a:pPr marL="0" indent="0">
              <a:buNone/>
            </a:pPr>
            <a:r>
              <a:rPr lang="en-US" altLang="zh-CN" sz="2100" b="1" dirty="0">
                <a:solidFill>
                  <a:srgbClr val="FF0000"/>
                </a:solidFill>
                <a:latin typeface="Consolas" panose="020B0609020204030204" pitchFamily="49" charset="0"/>
              </a:rPr>
              <a:t>}</a:t>
            </a:r>
          </a:p>
          <a:p>
            <a:endParaRPr lang="zh-CN" altLang="en-US" dirty="0"/>
          </a:p>
        </p:txBody>
      </p:sp>
      <p:sp>
        <p:nvSpPr>
          <p:cNvPr id="4" name="椭圆 3">
            <a:hlinkClick r:id="rId3" action="ppaction://hlinksldjump"/>
            <a:extLst>
              <a:ext uri="{FF2B5EF4-FFF2-40B4-BE49-F238E27FC236}">
                <a16:creationId xmlns:a16="http://schemas.microsoft.com/office/drawing/2014/main" id="{FADCBEA6-760C-468A-94F0-E6C7A40ED32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878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DCEE30-34FF-4448-9AD7-F5B1214CD7D8}"/>
              </a:ext>
            </a:extLst>
          </p:cNvPr>
          <p:cNvSpPr>
            <a:spLocks noGrp="1"/>
          </p:cNvSpPr>
          <p:nvPr>
            <p:ph type="title"/>
          </p:nvPr>
        </p:nvSpPr>
        <p:spPr/>
        <p:txBody>
          <a:bodyPr/>
          <a:lstStyle/>
          <a:p>
            <a:r>
              <a:rPr lang="zh-CN" altLang="en-US" dirty="0"/>
              <a:t>部分限制建图方案</a:t>
            </a:r>
          </a:p>
        </p:txBody>
      </p:sp>
      <p:sp>
        <p:nvSpPr>
          <p:cNvPr id="3" name="内容占位符 2">
            <a:extLst>
              <a:ext uri="{FF2B5EF4-FFF2-40B4-BE49-F238E27FC236}">
                <a16:creationId xmlns:a16="http://schemas.microsoft.com/office/drawing/2014/main" id="{EBD908B5-C005-4195-BE18-1E240938C54E}"/>
              </a:ext>
            </a:extLst>
          </p:cNvPr>
          <p:cNvSpPr>
            <a:spLocks noGrp="1"/>
          </p:cNvSpPr>
          <p:nvPr>
            <p:ph idx="1"/>
          </p:nvPr>
        </p:nvSpPr>
        <p:spPr/>
        <p:txBody>
          <a:bodyPr>
            <a:normAutofit/>
          </a:bodyPr>
          <a:lstStyle/>
          <a:p>
            <a:r>
              <a:rPr lang="zh-CN" altLang="en-US" sz="2200" dirty="0">
                <a:latin typeface="等线" panose="02010600030101010101" pitchFamily="2" charset="-122"/>
                <a:ea typeface="等线" panose="02010600030101010101" pitchFamily="2" charset="-122"/>
              </a:rPr>
              <a:t>在最大流中，我们往往会有其他限制，那么我们就需要在建图上做一些修改。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以下是最大流问题中常见的限制：</a:t>
            </a:r>
            <a:endParaRPr lang="en-US" altLang="zh-CN" sz="2200" dirty="0">
              <a:latin typeface="等线" panose="02010600030101010101" pitchFamily="2" charset="-122"/>
              <a:ea typeface="等线" panose="02010600030101010101" pitchFamily="2" charset="-122"/>
            </a:endParaRPr>
          </a:p>
        </p:txBody>
      </p:sp>
      <p:sp>
        <p:nvSpPr>
          <p:cNvPr id="4" name="椭圆 3">
            <a:hlinkClick r:id="rId2" action="ppaction://hlinksldjump"/>
            <a:extLst>
              <a:ext uri="{FF2B5EF4-FFF2-40B4-BE49-F238E27FC236}">
                <a16:creationId xmlns:a16="http://schemas.microsoft.com/office/drawing/2014/main" id="{560EB37F-8B30-479B-BD99-6B207D6FF7F9}"/>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4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682A2-43D1-4E8B-9297-3D1A970AE6BF}"/>
              </a:ext>
            </a:extLst>
          </p:cNvPr>
          <p:cNvSpPr>
            <a:spLocks noGrp="1"/>
          </p:cNvSpPr>
          <p:nvPr>
            <p:ph type="title"/>
          </p:nvPr>
        </p:nvSpPr>
        <p:spPr/>
        <p:txBody>
          <a:bodyPr/>
          <a:lstStyle/>
          <a:p>
            <a:r>
              <a:rPr lang="zh-CN" altLang="en-US" dirty="0"/>
              <a:t>部分限制建图方案</a:t>
            </a:r>
          </a:p>
        </p:txBody>
      </p:sp>
      <p:sp>
        <p:nvSpPr>
          <p:cNvPr id="3" name="内容占位符 2">
            <a:extLst>
              <a:ext uri="{FF2B5EF4-FFF2-40B4-BE49-F238E27FC236}">
                <a16:creationId xmlns:a16="http://schemas.microsoft.com/office/drawing/2014/main" id="{7B9C3671-B8B3-4A16-B980-C8F0196FCD77}"/>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我们已经学会了求解恰好有一个源点和一个汇点的网络流。那么，如果有多个源点和汇点，我们要怎么做呢？</a:t>
            </a:r>
            <a:endParaRPr lang="en-US" altLang="zh-CN" sz="2200" dirty="0">
              <a:latin typeface="等线" panose="02010600030101010101" pitchFamily="2" charset="-122"/>
              <a:ea typeface="等线" panose="02010600030101010101" pitchFamily="2" charset="-122"/>
            </a:endParaRPr>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r>
              <a:rPr lang="zh-CN" altLang="zh-CN" sz="2200" dirty="0">
                <a:latin typeface="等线" panose="02010600030101010101" pitchFamily="2" charset="-122"/>
                <a:ea typeface="等线" panose="02010600030101010101" pitchFamily="2" charset="-122"/>
              </a:rPr>
              <a:t>我们只要建立一个超级源点和一个超级汇点，分别向各源点和从各汇点连上流量无限大的边，这样我们就巧妙地将问题转化为了单源点单汇点的问题</a:t>
            </a:r>
            <a:r>
              <a:rPr lang="zh-CN" altLang="en-US" sz="2200" dirty="0">
                <a:latin typeface="等线" panose="02010600030101010101" pitchFamily="2" charset="-122"/>
                <a:ea typeface="等线" panose="02010600030101010101" pitchFamily="2" charset="-122"/>
              </a:rPr>
              <a:t>。</a:t>
            </a:r>
            <a:endParaRPr lang="zh-CN" altLang="zh-CN" sz="2200" dirty="0">
              <a:latin typeface="等线" panose="02010600030101010101" pitchFamily="2" charset="-122"/>
              <a:ea typeface="等线" panose="02010600030101010101" pitchFamily="2" charset="-122"/>
            </a:endParaRPr>
          </a:p>
          <a:p>
            <a:endParaRPr lang="zh-CN" altLang="en-US" dirty="0"/>
          </a:p>
          <a:p>
            <a:endParaRPr lang="zh-CN" altLang="en-US" dirty="0"/>
          </a:p>
        </p:txBody>
      </p:sp>
      <p:grpSp>
        <p:nvGrpSpPr>
          <p:cNvPr id="4" name="组合 3">
            <a:extLst>
              <a:ext uri="{FF2B5EF4-FFF2-40B4-BE49-F238E27FC236}">
                <a16:creationId xmlns:a16="http://schemas.microsoft.com/office/drawing/2014/main" id="{529B11F3-4080-49D7-8892-2A2496D9F7A3}"/>
              </a:ext>
            </a:extLst>
          </p:cNvPr>
          <p:cNvGrpSpPr/>
          <p:nvPr/>
        </p:nvGrpSpPr>
        <p:grpSpPr>
          <a:xfrm>
            <a:off x="2894330" y="2731135"/>
            <a:ext cx="5906135" cy="2327910"/>
            <a:chOff x="4574" y="4446"/>
            <a:chExt cx="9301" cy="3666"/>
          </a:xfrm>
        </p:grpSpPr>
        <p:grpSp>
          <p:nvGrpSpPr>
            <p:cNvPr id="5" name="组合 4">
              <a:extLst>
                <a:ext uri="{FF2B5EF4-FFF2-40B4-BE49-F238E27FC236}">
                  <a16:creationId xmlns:a16="http://schemas.microsoft.com/office/drawing/2014/main" id="{F99A71EE-4DEC-4937-8082-007635A99F83}"/>
                </a:ext>
              </a:extLst>
            </p:cNvPr>
            <p:cNvGrpSpPr/>
            <p:nvPr/>
          </p:nvGrpSpPr>
          <p:grpSpPr>
            <a:xfrm>
              <a:off x="4574" y="4554"/>
              <a:ext cx="1021" cy="3496"/>
              <a:chOff x="3444" y="4238"/>
              <a:chExt cx="1021" cy="3496"/>
            </a:xfrm>
          </p:grpSpPr>
          <mc:AlternateContent xmlns:mc="http://schemas.openxmlformats.org/markup-compatibility/2006" xmlns:a14="http://schemas.microsoft.com/office/drawing/2010/main">
            <mc:Choice Requires="a14">
              <p:sp>
                <p:nvSpPr>
                  <p:cNvPr id="17" name="椭圆 16">
                    <a:extLst>
                      <a:ext uri="{FF2B5EF4-FFF2-40B4-BE49-F238E27FC236}">
                        <a16:creationId xmlns:a16="http://schemas.microsoft.com/office/drawing/2014/main" id="{F9F1D1CA-5978-416D-88EE-F29C51CD2C78}"/>
                      </a:ext>
                    </a:extLst>
                  </p:cNvPr>
                  <p:cNvSpPr/>
                  <p:nvPr/>
                </p:nvSpPr>
                <p:spPr>
                  <a:xfrm>
                    <a:off x="3459" y="4238"/>
                    <a:ext cx="1007" cy="10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 </m:t>
                          </m:r>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𝑆</m:t>
                              </m:r>
                            </m:e>
                            <m:sub>
                              <m:r>
                                <a:rPr lang="en-US" altLang="zh-CN" b="0" i="1" smtClean="0">
                                  <a:solidFill>
                                    <a:schemeClr val="tx1"/>
                                  </a:solidFill>
                                  <a:latin typeface="Cambria Math" panose="02040503050406030204" pitchFamily="18" charset="0"/>
                                </a:rPr>
                                <m:t>1</m:t>
                              </m:r>
                            </m:sub>
                          </m:sSub>
                        </m:oMath>
                      </m:oMathPara>
                    </a14:m>
                    <a:endParaRPr lang="en-US" altLang="zh-CN" dirty="0">
                      <a:solidFill>
                        <a:schemeClr val="tx1"/>
                      </a:solidFill>
                    </a:endParaRPr>
                  </a:p>
                </p:txBody>
              </p:sp>
            </mc:Choice>
            <mc:Fallback xmlns="">
              <p:sp>
                <p:nvSpPr>
                  <p:cNvPr id="17" name="椭圆 16">
                    <a:extLst>
                      <a:ext uri="{FF2B5EF4-FFF2-40B4-BE49-F238E27FC236}">
                        <a16:creationId xmlns:a16="http://schemas.microsoft.com/office/drawing/2014/main" id="{F9F1D1CA-5978-416D-88EE-F29C51CD2C78}"/>
                      </a:ext>
                    </a:extLst>
                  </p:cNvPr>
                  <p:cNvSpPr>
                    <a:spLocks noRot="1" noChangeAspect="1" noMove="1" noResize="1" noEditPoints="1" noAdjustHandles="1" noChangeArrowheads="1" noChangeShapeType="1" noTextEdit="1"/>
                  </p:cNvSpPr>
                  <p:nvPr/>
                </p:nvSpPr>
                <p:spPr>
                  <a:xfrm>
                    <a:off x="3459" y="4238"/>
                    <a:ext cx="1007" cy="1007"/>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8A777062-19CA-4999-B582-BF1125E9F8F3}"/>
                      </a:ext>
                    </a:extLst>
                  </p:cNvPr>
                  <p:cNvSpPr/>
                  <p:nvPr/>
                </p:nvSpPr>
                <p:spPr>
                  <a:xfrm>
                    <a:off x="3444" y="5460"/>
                    <a:ext cx="1007" cy="10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𝑆</m:t>
                              </m:r>
                            </m:e>
                            <m:sub>
                              <m:r>
                                <a:rPr lang="en-US" altLang="zh-CN" b="0" i="1" smtClean="0">
                                  <a:solidFill>
                                    <a:schemeClr val="tx1"/>
                                  </a:solidFill>
                                  <a:latin typeface="Cambria Math" panose="02040503050406030204" pitchFamily="18" charset="0"/>
                                </a:rPr>
                                <m:t>2</m:t>
                              </m:r>
                            </m:sub>
                          </m:sSub>
                        </m:oMath>
                      </m:oMathPara>
                    </a14:m>
                    <a:endParaRPr lang="en-US" altLang="zh-CN" dirty="0">
                      <a:solidFill>
                        <a:schemeClr val="tx1"/>
                      </a:solidFill>
                    </a:endParaRPr>
                  </a:p>
                </p:txBody>
              </p:sp>
            </mc:Choice>
            <mc:Fallback xmlns="">
              <p:sp>
                <p:nvSpPr>
                  <p:cNvPr id="18" name="椭圆 17">
                    <a:extLst>
                      <a:ext uri="{FF2B5EF4-FFF2-40B4-BE49-F238E27FC236}">
                        <a16:creationId xmlns:a16="http://schemas.microsoft.com/office/drawing/2014/main" id="{8A777062-19CA-4999-B582-BF1125E9F8F3}"/>
                      </a:ext>
                    </a:extLst>
                  </p:cNvPr>
                  <p:cNvSpPr>
                    <a:spLocks noRot="1" noChangeAspect="1" noMove="1" noResize="1" noEditPoints="1" noAdjustHandles="1" noChangeArrowheads="1" noChangeShapeType="1" noTextEdit="1"/>
                  </p:cNvSpPr>
                  <p:nvPr/>
                </p:nvSpPr>
                <p:spPr>
                  <a:xfrm>
                    <a:off x="3444" y="5460"/>
                    <a:ext cx="1007" cy="1007"/>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531E5014-4ED9-4041-ADA5-CD691EA7DC33}"/>
                      </a:ext>
                    </a:extLst>
                  </p:cNvPr>
                  <p:cNvSpPr/>
                  <p:nvPr/>
                </p:nvSpPr>
                <p:spPr>
                  <a:xfrm>
                    <a:off x="3459" y="6728"/>
                    <a:ext cx="1007" cy="10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𝑆</m:t>
                              </m:r>
                            </m:e>
                            <m:sub>
                              <m:r>
                                <a:rPr lang="en-US" altLang="zh-CN" b="0" i="1" smtClean="0">
                                  <a:solidFill>
                                    <a:schemeClr val="tx1"/>
                                  </a:solidFill>
                                  <a:latin typeface="Cambria Math" panose="02040503050406030204" pitchFamily="18" charset="0"/>
                                </a:rPr>
                                <m:t>3</m:t>
                              </m:r>
                            </m:sub>
                          </m:sSub>
                        </m:oMath>
                      </m:oMathPara>
                    </a14:m>
                    <a:endParaRPr lang="en-US" altLang="zh-CN" dirty="0">
                      <a:solidFill>
                        <a:schemeClr val="tx1"/>
                      </a:solidFill>
                    </a:endParaRPr>
                  </a:p>
                </p:txBody>
              </p:sp>
            </mc:Choice>
            <mc:Fallback xmlns="">
              <p:sp>
                <p:nvSpPr>
                  <p:cNvPr id="19" name="椭圆 18">
                    <a:extLst>
                      <a:ext uri="{FF2B5EF4-FFF2-40B4-BE49-F238E27FC236}">
                        <a16:creationId xmlns:a16="http://schemas.microsoft.com/office/drawing/2014/main" id="{531E5014-4ED9-4041-ADA5-CD691EA7DC33}"/>
                      </a:ext>
                    </a:extLst>
                  </p:cNvPr>
                  <p:cNvSpPr>
                    <a:spLocks noRot="1" noChangeAspect="1" noMove="1" noResize="1" noEditPoints="1" noAdjustHandles="1" noChangeArrowheads="1" noChangeShapeType="1" noTextEdit="1"/>
                  </p:cNvSpPr>
                  <p:nvPr/>
                </p:nvSpPr>
                <p:spPr>
                  <a:xfrm>
                    <a:off x="3459" y="6728"/>
                    <a:ext cx="1007" cy="1007"/>
                  </a:xfrm>
                  <a:prstGeom prst="ellipse">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9E7F55F-4E15-4FBF-9717-ACA48F4A4414}"/>
                    </a:ext>
                  </a:extLst>
                </p:cNvPr>
                <p:cNvSpPr/>
                <p:nvPr/>
              </p:nvSpPr>
              <p:spPr>
                <a:xfrm>
                  <a:off x="6566" y="4446"/>
                  <a:ext cx="5285" cy="36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200" dirty="0">
                      <a:solidFill>
                        <a:schemeClr val="tx1"/>
                      </a:solidFill>
                      <a:latin typeface="等线" panose="02010600030101010101" pitchFamily="2" charset="-122"/>
                      <a:ea typeface="等线" panose="02010600030101010101" pitchFamily="2" charset="-122"/>
                    </a:rPr>
                    <a:t>点集</a:t>
                  </a:r>
                  <a14:m>
                    <m:oMath xmlns:m="http://schemas.openxmlformats.org/officeDocument/2006/math">
                      <m:r>
                        <a:rPr lang="en-US" altLang="zh-CN" i="1" dirty="0" smtClean="0">
                          <a:solidFill>
                            <a:schemeClr val="tx1"/>
                          </a:solidFill>
                          <a:latin typeface="Cambria Math" panose="02040503050406030204" pitchFamily="18" charset="0"/>
                        </a:rPr>
                        <m:t>𝑉</m:t>
                      </m:r>
                    </m:oMath>
                  </a14:m>
                  <a:endParaRPr lang="en-US" altLang="zh-CN" dirty="0">
                    <a:solidFill>
                      <a:schemeClr val="tx1"/>
                    </a:solidFill>
                  </a:endParaRPr>
                </a:p>
              </p:txBody>
            </p:sp>
          </mc:Choice>
          <mc:Fallback xmlns="">
            <p:sp>
              <p:nvSpPr>
                <p:cNvPr id="6" name="矩形 5">
                  <a:extLst>
                    <a:ext uri="{FF2B5EF4-FFF2-40B4-BE49-F238E27FC236}">
                      <a16:creationId xmlns:a16="http://schemas.microsoft.com/office/drawing/2014/main" id="{59E7F55F-4E15-4FBF-9717-ACA48F4A4414}"/>
                    </a:ext>
                  </a:extLst>
                </p:cNvPr>
                <p:cNvSpPr>
                  <a:spLocks noRot="1" noChangeAspect="1" noMove="1" noResize="1" noEditPoints="1" noAdjustHandles="1" noChangeArrowheads="1" noChangeShapeType="1" noTextEdit="1"/>
                </p:cNvSpPr>
                <p:nvPr/>
              </p:nvSpPr>
              <p:spPr>
                <a:xfrm>
                  <a:off x="6566" y="4446"/>
                  <a:ext cx="5285" cy="3666"/>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50FCBA11-1BA2-4A5E-B244-109932C73BD3}"/>
                </a:ext>
              </a:extLst>
            </p:cNvPr>
            <p:cNvCxnSpPr>
              <a:stCxn id="17" idx="6"/>
            </p:cNvCxnSpPr>
            <p:nvPr/>
          </p:nvCxnSpPr>
          <p:spPr>
            <a:xfrm>
              <a:off x="5596" y="5058"/>
              <a:ext cx="101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02AC6304-3E10-4523-9AA3-858C067F413D}"/>
                </a:ext>
              </a:extLst>
            </p:cNvPr>
            <p:cNvCxnSpPr/>
            <p:nvPr/>
          </p:nvCxnSpPr>
          <p:spPr>
            <a:xfrm>
              <a:off x="5596" y="6279"/>
              <a:ext cx="101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1ACD27E-0277-4295-A709-721161FEFC7C}"/>
                </a:ext>
              </a:extLst>
            </p:cNvPr>
            <p:cNvCxnSpPr/>
            <p:nvPr/>
          </p:nvCxnSpPr>
          <p:spPr>
            <a:xfrm>
              <a:off x="5596" y="7549"/>
              <a:ext cx="101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E767F5E-4FD4-4896-990B-27C78264DD68}"/>
                </a:ext>
              </a:extLst>
            </p:cNvPr>
            <p:cNvCxnSpPr/>
            <p:nvPr/>
          </p:nvCxnSpPr>
          <p:spPr>
            <a:xfrm>
              <a:off x="11851" y="5058"/>
              <a:ext cx="101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B121E17-CD7D-41B3-BB2C-19A478E7F47B}"/>
                </a:ext>
              </a:extLst>
            </p:cNvPr>
            <p:cNvCxnSpPr/>
            <p:nvPr/>
          </p:nvCxnSpPr>
          <p:spPr>
            <a:xfrm>
              <a:off x="11851" y="6279"/>
              <a:ext cx="101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139026F-5545-4E1B-B101-CBB236396DF3}"/>
                </a:ext>
              </a:extLst>
            </p:cNvPr>
            <p:cNvCxnSpPr/>
            <p:nvPr/>
          </p:nvCxnSpPr>
          <p:spPr>
            <a:xfrm>
              <a:off x="11851" y="7547"/>
              <a:ext cx="101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5EB324F8-5C0C-4C67-AA2E-3E72AB4E10DF}"/>
                </a:ext>
              </a:extLst>
            </p:cNvPr>
            <p:cNvGrpSpPr/>
            <p:nvPr/>
          </p:nvGrpSpPr>
          <p:grpSpPr>
            <a:xfrm>
              <a:off x="12853" y="4555"/>
              <a:ext cx="1022" cy="3497"/>
              <a:chOff x="3444" y="4238"/>
              <a:chExt cx="1022" cy="3497"/>
            </a:xfrm>
          </p:grpSpPr>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0858E488-A455-4345-8A73-A16D9E836A7E}"/>
                      </a:ext>
                    </a:extLst>
                  </p:cNvPr>
                  <p:cNvSpPr/>
                  <p:nvPr/>
                </p:nvSpPr>
                <p:spPr>
                  <a:xfrm>
                    <a:off x="3459" y="4238"/>
                    <a:ext cx="1007" cy="10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i="1">
                                  <a:solidFill>
                                    <a:schemeClr val="tx1"/>
                                  </a:solidFill>
                                  <a:latin typeface="Cambria Math" panose="02040503050406030204" pitchFamily="18" charset="0"/>
                                </a:rPr>
                                <m:t>1</m:t>
                              </m:r>
                            </m:sub>
                          </m:sSub>
                        </m:oMath>
                      </m:oMathPara>
                    </a14:m>
                    <a:endParaRPr lang="en-US" altLang="zh-CN" dirty="0">
                      <a:solidFill>
                        <a:schemeClr val="tx1"/>
                      </a:solidFill>
                    </a:endParaRPr>
                  </a:p>
                </p:txBody>
              </p:sp>
            </mc:Choice>
            <mc:Fallback xmlns="">
              <p:sp>
                <p:nvSpPr>
                  <p:cNvPr id="14" name="椭圆 13">
                    <a:extLst>
                      <a:ext uri="{FF2B5EF4-FFF2-40B4-BE49-F238E27FC236}">
                        <a16:creationId xmlns:a16="http://schemas.microsoft.com/office/drawing/2014/main" id="{0858E488-A455-4345-8A73-A16D9E836A7E}"/>
                      </a:ext>
                    </a:extLst>
                  </p:cNvPr>
                  <p:cNvSpPr>
                    <a:spLocks noRot="1" noChangeAspect="1" noMove="1" noResize="1" noEditPoints="1" noAdjustHandles="1" noChangeArrowheads="1" noChangeShapeType="1" noTextEdit="1"/>
                  </p:cNvSpPr>
                  <p:nvPr/>
                </p:nvSpPr>
                <p:spPr>
                  <a:xfrm>
                    <a:off x="3459" y="4238"/>
                    <a:ext cx="1007" cy="100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01B84FB4-DF06-4F21-ABB2-8B81F482A29C}"/>
                      </a:ext>
                    </a:extLst>
                  </p:cNvPr>
                  <p:cNvSpPr/>
                  <p:nvPr/>
                </p:nvSpPr>
                <p:spPr>
                  <a:xfrm>
                    <a:off x="3444" y="5460"/>
                    <a:ext cx="1007" cy="10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oMath>
                      </m:oMathPara>
                    </a14:m>
                    <a:endParaRPr lang="en-US" altLang="zh-CN" dirty="0">
                      <a:solidFill>
                        <a:schemeClr val="tx1"/>
                      </a:solidFill>
                    </a:endParaRPr>
                  </a:p>
                </p:txBody>
              </p:sp>
            </mc:Choice>
            <mc:Fallback xmlns="">
              <p:sp>
                <p:nvSpPr>
                  <p:cNvPr id="15" name="椭圆 14">
                    <a:extLst>
                      <a:ext uri="{FF2B5EF4-FFF2-40B4-BE49-F238E27FC236}">
                        <a16:creationId xmlns:a16="http://schemas.microsoft.com/office/drawing/2014/main" id="{01B84FB4-DF06-4F21-ABB2-8B81F482A29C}"/>
                      </a:ext>
                    </a:extLst>
                  </p:cNvPr>
                  <p:cNvSpPr>
                    <a:spLocks noRot="1" noChangeAspect="1" noMove="1" noResize="1" noEditPoints="1" noAdjustHandles="1" noChangeArrowheads="1" noChangeShapeType="1" noTextEdit="1"/>
                  </p:cNvSpPr>
                  <p:nvPr/>
                </p:nvSpPr>
                <p:spPr>
                  <a:xfrm>
                    <a:off x="3444" y="5460"/>
                    <a:ext cx="1007" cy="1007"/>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8D77D91A-08C9-47B6-880F-9557F7C30F2A}"/>
                      </a:ext>
                    </a:extLst>
                  </p:cNvPr>
                  <p:cNvSpPr/>
                  <p:nvPr/>
                </p:nvSpPr>
                <p:spPr>
                  <a:xfrm>
                    <a:off x="3459" y="6728"/>
                    <a:ext cx="1007" cy="10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3</m:t>
                              </m:r>
                            </m:sub>
                          </m:sSub>
                        </m:oMath>
                      </m:oMathPara>
                    </a14:m>
                    <a:endParaRPr lang="en-US" altLang="zh-CN" dirty="0">
                      <a:solidFill>
                        <a:schemeClr val="tx1"/>
                      </a:solidFill>
                    </a:endParaRPr>
                  </a:p>
                </p:txBody>
              </p:sp>
            </mc:Choice>
            <mc:Fallback xmlns="">
              <p:sp>
                <p:nvSpPr>
                  <p:cNvPr id="16" name="椭圆 15">
                    <a:extLst>
                      <a:ext uri="{FF2B5EF4-FFF2-40B4-BE49-F238E27FC236}">
                        <a16:creationId xmlns:a16="http://schemas.microsoft.com/office/drawing/2014/main" id="{8D77D91A-08C9-47B6-880F-9557F7C30F2A}"/>
                      </a:ext>
                    </a:extLst>
                  </p:cNvPr>
                  <p:cNvSpPr>
                    <a:spLocks noRot="1" noChangeAspect="1" noMove="1" noResize="1" noEditPoints="1" noAdjustHandles="1" noChangeArrowheads="1" noChangeShapeType="1" noTextEdit="1"/>
                  </p:cNvSpPr>
                  <p:nvPr/>
                </p:nvSpPr>
                <p:spPr>
                  <a:xfrm>
                    <a:off x="3459" y="6728"/>
                    <a:ext cx="1007" cy="1007"/>
                  </a:xfrm>
                  <a:prstGeom prst="ellipse">
                    <a:avLst/>
                  </a:prstGeom>
                  <a:blipFill>
                    <a:blip r:embed="rId8"/>
                    <a:stretch>
                      <a:fillRect/>
                    </a:stretch>
                  </a:blipFill>
                </p:spPr>
                <p:txBody>
                  <a:bodyPr/>
                  <a:lstStyle/>
                  <a:p>
                    <a:r>
                      <a:rPr lang="zh-CN" altLang="en-US">
                        <a:noFill/>
                      </a:rPr>
                      <a:t> </a:t>
                    </a:r>
                  </a:p>
                </p:txBody>
              </p:sp>
            </mc:Fallback>
          </mc:AlternateContent>
        </p:grpSp>
      </p:grpSp>
      <p:grpSp>
        <p:nvGrpSpPr>
          <p:cNvPr id="20" name="组合 19">
            <a:extLst>
              <a:ext uri="{FF2B5EF4-FFF2-40B4-BE49-F238E27FC236}">
                <a16:creationId xmlns:a16="http://schemas.microsoft.com/office/drawing/2014/main" id="{6721235A-D056-4AEC-93EA-C8906F166D28}"/>
              </a:ext>
            </a:extLst>
          </p:cNvPr>
          <p:cNvGrpSpPr/>
          <p:nvPr/>
        </p:nvGrpSpPr>
        <p:grpSpPr>
          <a:xfrm>
            <a:off x="1284605" y="3119755"/>
            <a:ext cx="9203055" cy="1581785"/>
            <a:chOff x="2023" y="4913"/>
            <a:chExt cx="14493" cy="2491"/>
          </a:xfrm>
        </p:grpSpPr>
        <p:grpSp>
          <p:nvGrpSpPr>
            <p:cNvPr id="21" name="组合 20">
              <a:extLst>
                <a:ext uri="{FF2B5EF4-FFF2-40B4-BE49-F238E27FC236}">
                  <a16:creationId xmlns:a16="http://schemas.microsoft.com/office/drawing/2014/main" id="{C1C4C90F-2749-4A71-8B5E-0D366D60CE8E}"/>
                </a:ext>
              </a:extLst>
            </p:cNvPr>
            <p:cNvGrpSpPr/>
            <p:nvPr/>
          </p:nvGrpSpPr>
          <p:grpSpPr>
            <a:xfrm>
              <a:off x="2023" y="4913"/>
              <a:ext cx="2549" cy="2489"/>
              <a:chOff x="2023" y="4913"/>
              <a:chExt cx="2549" cy="2489"/>
            </a:xfrm>
          </p:grpSpPr>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2E439247-8128-424A-AAF5-9F6D40AAA14D}"/>
                      </a:ext>
                    </a:extLst>
                  </p:cNvPr>
                  <p:cNvSpPr/>
                  <p:nvPr/>
                </p:nvSpPr>
                <p:spPr>
                  <a:xfrm>
                    <a:off x="2023" y="5632"/>
                    <a:ext cx="1007" cy="10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𝑆</m:t>
                          </m:r>
                        </m:oMath>
                      </m:oMathPara>
                    </a14:m>
                    <a:endParaRPr lang="en-US" altLang="zh-CN" dirty="0">
                      <a:solidFill>
                        <a:schemeClr val="tx1"/>
                      </a:solidFill>
                    </a:endParaRPr>
                  </a:p>
                </p:txBody>
              </p:sp>
            </mc:Choice>
            <mc:Fallback xmlns="">
              <p:sp>
                <p:nvSpPr>
                  <p:cNvPr id="27" name="椭圆 26">
                    <a:extLst>
                      <a:ext uri="{FF2B5EF4-FFF2-40B4-BE49-F238E27FC236}">
                        <a16:creationId xmlns:a16="http://schemas.microsoft.com/office/drawing/2014/main" id="{2E439247-8128-424A-AAF5-9F6D40AAA14D}"/>
                      </a:ext>
                    </a:extLst>
                  </p:cNvPr>
                  <p:cNvSpPr>
                    <a:spLocks noRot="1" noChangeAspect="1" noMove="1" noResize="1" noEditPoints="1" noAdjustHandles="1" noChangeArrowheads="1" noChangeShapeType="1" noTextEdit="1"/>
                  </p:cNvSpPr>
                  <p:nvPr/>
                </p:nvSpPr>
                <p:spPr>
                  <a:xfrm>
                    <a:off x="2023" y="5632"/>
                    <a:ext cx="1007" cy="1007"/>
                  </a:xfrm>
                  <a:prstGeom prst="ellipse">
                    <a:avLst/>
                  </a:prstGeom>
                  <a:blipFill>
                    <a:blip r:embed="rId9"/>
                    <a:stretch>
                      <a:fillRect/>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A63D757F-285C-4A27-81CF-5D1E7C4A8A3D}"/>
                  </a:ext>
                </a:extLst>
              </p:cNvPr>
              <p:cNvCxnSpPr>
                <a:stCxn id="27" idx="6"/>
                <a:endCxn id="17" idx="2"/>
              </p:cNvCxnSpPr>
              <p:nvPr/>
            </p:nvCxnSpPr>
            <p:spPr>
              <a:xfrm flipV="1">
                <a:off x="3030" y="4913"/>
                <a:ext cx="1543" cy="12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AAA41A6-4618-4594-988C-38FC13F2DC8A}"/>
                  </a:ext>
                </a:extLst>
              </p:cNvPr>
              <p:cNvCxnSpPr>
                <a:stCxn id="27" idx="6"/>
                <a:endCxn id="19" idx="2"/>
              </p:cNvCxnSpPr>
              <p:nvPr/>
            </p:nvCxnSpPr>
            <p:spPr>
              <a:xfrm>
                <a:off x="3030" y="6136"/>
                <a:ext cx="1543" cy="12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7191E2D4-8153-49B6-BB83-B25846A2D490}"/>
                  </a:ext>
                </a:extLst>
              </p:cNvPr>
              <p:cNvCxnSpPr>
                <a:stCxn id="27" idx="6"/>
                <a:endCxn id="18" idx="2"/>
              </p:cNvCxnSpPr>
              <p:nvPr/>
            </p:nvCxnSpPr>
            <p:spPr>
              <a:xfrm flipV="1">
                <a:off x="3030" y="6135"/>
                <a:ext cx="152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759CD96A-4767-4042-93EA-BBED1AAA9522}"/>
                </a:ext>
              </a:extLst>
            </p:cNvPr>
            <p:cNvGrpSpPr/>
            <p:nvPr/>
          </p:nvGrpSpPr>
          <p:grpSpPr>
            <a:xfrm>
              <a:off x="13844" y="4914"/>
              <a:ext cx="2673" cy="2490"/>
              <a:chOff x="13844" y="4914"/>
              <a:chExt cx="2673" cy="2490"/>
            </a:xfrm>
          </p:grpSpPr>
          <mc:AlternateContent xmlns:mc="http://schemas.openxmlformats.org/markup-compatibility/2006" xmlns:a14="http://schemas.microsoft.com/office/drawing/2010/main">
            <mc:Choice Requires="a14">
              <p:sp>
                <p:nvSpPr>
                  <p:cNvPr id="23" name="椭圆 22">
                    <a:extLst>
                      <a:ext uri="{FF2B5EF4-FFF2-40B4-BE49-F238E27FC236}">
                        <a16:creationId xmlns:a16="http://schemas.microsoft.com/office/drawing/2014/main" id="{378B37CD-53FD-4117-BBA7-E206067A0714}"/>
                      </a:ext>
                    </a:extLst>
                  </p:cNvPr>
                  <p:cNvSpPr/>
                  <p:nvPr/>
                </p:nvSpPr>
                <p:spPr>
                  <a:xfrm>
                    <a:off x="15511" y="5632"/>
                    <a:ext cx="1007" cy="10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𝑇</m:t>
                          </m:r>
                        </m:oMath>
                      </m:oMathPara>
                    </a14:m>
                    <a:endParaRPr lang="en-US" altLang="zh-CN" dirty="0">
                      <a:solidFill>
                        <a:schemeClr val="tx1"/>
                      </a:solidFill>
                    </a:endParaRPr>
                  </a:p>
                </p:txBody>
              </p:sp>
            </mc:Choice>
            <mc:Fallback xmlns="">
              <p:sp>
                <p:nvSpPr>
                  <p:cNvPr id="23" name="椭圆 22">
                    <a:extLst>
                      <a:ext uri="{FF2B5EF4-FFF2-40B4-BE49-F238E27FC236}">
                        <a16:creationId xmlns:a16="http://schemas.microsoft.com/office/drawing/2014/main" id="{378B37CD-53FD-4117-BBA7-E206067A0714}"/>
                      </a:ext>
                    </a:extLst>
                  </p:cNvPr>
                  <p:cNvSpPr>
                    <a:spLocks noRot="1" noChangeAspect="1" noMove="1" noResize="1" noEditPoints="1" noAdjustHandles="1" noChangeArrowheads="1" noChangeShapeType="1" noTextEdit="1"/>
                  </p:cNvSpPr>
                  <p:nvPr/>
                </p:nvSpPr>
                <p:spPr>
                  <a:xfrm>
                    <a:off x="15511" y="5632"/>
                    <a:ext cx="1007" cy="1007"/>
                  </a:xfrm>
                  <a:prstGeom prst="ellipse">
                    <a:avLst/>
                  </a:prstGeom>
                  <a:blipFill>
                    <a:blip r:embed="rId10"/>
                    <a:stretch>
                      <a:fillRect/>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9E4A0AB6-58A7-498A-8F7F-A8ED2B451A7E}"/>
                  </a:ext>
                </a:extLst>
              </p:cNvPr>
              <p:cNvCxnSpPr>
                <a:stCxn id="14" idx="6"/>
                <a:endCxn id="23" idx="2"/>
              </p:cNvCxnSpPr>
              <p:nvPr/>
            </p:nvCxnSpPr>
            <p:spPr>
              <a:xfrm>
                <a:off x="13859" y="4914"/>
                <a:ext cx="1652" cy="1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F0BFDCD-73AC-44C8-8C42-96B55E785AD6}"/>
                  </a:ext>
                </a:extLst>
              </p:cNvPr>
              <p:cNvCxnSpPr>
                <a:stCxn id="15" idx="6"/>
              </p:cNvCxnSpPr>
              <p:nvPr/>
            </p:nvCxnSpPr>
            <p:spPr>
              <a:xfrm>
                <a:off x="13844" y="6136"/>
                <a:ext cx="16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92E270D-4EB5-4E53-8CC2-B4674F104013}"/>
                  </a:ext>
                </a:extLst>
              </p:cNvPr>
              <p:cNvCxnSpPr>
                <a:stCxn id="16" idx="6"/>
                <a:endCxn id="23" idx="2"/>
              </p:cNvCxnSpPr>
              <p:nvPr/>
            </p:nvCxnSpPr>
            <p:spPr>
              <a:xfrm flipV="1">
                <a:off x="13859" y="6136"/>
                <a:ext cx="1652" cy="12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31" name="椭圆 30">
            <a:hlinkClick r:id="rId11" action="ppaction://hlinksldjump"/>
            <a:extLst>
              <a:ext uri="{FF2B5EF4-FFF2-40B4-BE49-F238E27FC236}">
                <a16:creationId xmlns:a16="http://schemas.microsoft.com/office/drawing/2014/main" id="{698B1D54-6446-4F6B-8BA5-D10844C9BC05}"/>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404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682A2-43D1-4E8B-9297-3D1A970AE6BF}"/>
              </a:ext>
            </a:extLst>
          </p:cNvPr>
          <p:cNvSpPr>
            <a:spLocks noGrp="1"/>
          </p:cNvSpPr>
          <p:nvPr>
            <p:ph type="title"/>
          </p:nvPr>
        </p:nvSpPr>
        <p:spPr/>
        <p:txBody>
          <a:bodyPr/>
          <a:lstStyle/>
          <a:p>
            <a:r>
              <a:rPr lang="zh-CN" altLang="en-US" dirty="0"/>
              <a:t>部分限制建图方案</a:t>
            </a:r>
          </a:p>
        </p:txBody>
      </p:sp>
      <p:sp>
        <p:nvSpPr>
          <p:cNvPr id="3" name="内容占位符 2">
            <a:extLst>
              <a:ext uri="{FF2B5EF4-FFF2-40B4-BE49-F238E27FC236}">
                <a16:creationId xmlns:a16="http://schemas.microsoft.com/office/drawing/2014/main" id="{7B9C3671-B8B3-4A16-B980-C8F0196FCD77}"/>
              </a:ext>
            </a:extLst>
          </p:cNvPr>
          <p:cNvSpPr>
            <a:spLocks noGrp="1"/>
          </p:cNvSpPr>
          <p:nvPr>
            <p:ph idx="1"/>
          </p:nvPr>
        </p:nvSpPr>
        <p:spPr/>
        <p:txBody>
          <a:bodyPr>
            <a:normAutofit/>
          </a:bodyPr>
          <a:lstStyle/>
          <a:p>
            <a:pPr algn="just">
              <a:lnSpc>
                <a:spcPct val="120000"/>
              </a:lnSpc>
            </a:pPr>
            <a:r>
              <a:rPr lang="zh-CN" altLang="en-US" sz="2200" dirty="0">
                <a:latin typeface="等线" panose="02010600030101010101" pitchFamily="2" charset="-122"/>
                <a:ea typeface="等线" panose="02010600030101010101" pitchFamily="2" charset="-122"/>
              </a:rPr>
              <a:t>我们知道，最大流问题正常情况下都是有向图。</a:t>
            </a:r>
          </a:p>
          <a:p>
            <a:pPr algn="just">
              <a:lnSpc>
                <a:spcPct val="120000"/>
              </a:lnSpc>
            </a:pPr>
            <a:r>
              <a:rPr lang="zh-CN" altLang="en-US" sz="2200" dirty="0">
                <a:latin typeface="等线" panose="02010600030101010101" pitchFamily="2" charset="-122"/>
                <a:ea typeface="等线" panose="02010600030101010101" pitchFamily="2" charset="-122"/>
              </a:rPr>
              <a:t>如果题目给出的是无向图又要如何处理呢？</a:t>
            </a:r>
          </a:p>
          <a:p>
            <a:endParaRPr lang="en-US" altLang="zh-CN" dirty="0"/>
          </a:p>
          <a:p>
            <a:endParaRPr lang="en-US" altLang="zh-CN" dirty="0"/>
          </a:p>
          <a:p>
            <a:endParaRPr lang="en-US" altLang="zh-CN" dirty="0"/>
          </a:p>
          <a:p>
            <a:endParaRPr lang="en-US" altLang="zh-CN" dirty="0"/>
          </a:p>
          <a:p>
            <a:r>
              <a:rPr lang="zh-CN" altLang="zh-CN" sz="2200" dirty="0">
                <a:latin typeface="等线" panose="02010600030101010101" pitchFamily="2" charset="-122"/>
                <a:ea typeface="等线" panose="02010600030101010101" pitchFamily="2" charset="-122"/>
              </a:rPr>
              <a:t>这个都能</a:t>
            </a:r>
            <a:r>
              <a:rPr lang="zh-CN" altLang="en-US" sz="2200" dirty="0">
                <a:latin typeface="等线" panose="02010600030101010101" pitchFamily="2" charset="-122"/>
                <a:ea typeface="等线" panose="02010600030101010101" pitchFamily="2" charset="-122"/>
              </a:rPr>
              <a:t>想</a:t>
            </a:r>
            <a:r>
              <a:rPr lang="zh-CN" altLang="zh-CN" sz="2200" dirty="0">
                <a:latin typeface="等线" panose="02010600030101010101" pitchFamily="2" charset="-122"/>
                <a:ea typeface="等线" panose="02010600030101010101" pitchFamily="2" charset="-122"/>
              </a:rPr>
              <a:t>出来吧？</a:t>
            </a:r>
          </a:p>
          <a:p>
            <a:r>
              <a:rPr lang="zh-CN" altLang="zh-CN" sz="2200" dirty="0">
                <a:latin typeface="等线" panose="02010600030101010101" pitchFamily="2" charset="-122"/>
                <a:ea typeface="等线" panose="02010600030101010101" pitchFamily="2" charset="-122"/>
              </a:rPr>
              <a:t>我们把无向图中一条边改为有向图中两条边即可</a:t>
            </a:r>
            <a:r>
              <a:rPr lang="zh-CN" altLang="en-US" sz="2200" dirty="0">
                <a:latin typeface="等线" panose="02010600030101010101" pitchFamily="2" charset="-122"/>
                <a:ea typeface="等线" panose="02010600030101010101" pitchFamily="2" charset="-122"/>
              </a:rPr>
              <a:t>。</a:t>
            </a:r>
            <a:endParaRPr lang="zh-CN" altLang="zh-CN" sz="2200" dirty="0">
              <a:latin typeface="等线" panose="02010600030101010101" pitchFamily="2" charset="-122"/>
              <a:ea typeface="等线" panose="02010600030101010101" pitchFamily="2" charset="-122"/>
            </a:endParaRPr>
          </a:p>
          <a:p>
            <a:endParaRPr lang="en-US" altLang="zh-CN" sz="2200" dirty="0">
              <a:latin typeface="等线" panose="02010600030101010101" pitchFamily="2" charset="-122"/>
              <a:ea typeface="等线" panose="02010600030101010101" pitchFamily="2" charset="-122"/>
            </a:endParaRPr>
          </a:p>
          <a:p>
            <a:endParaRPr lang="en-US" altLang="zh-CN" sz="2200" dirty="0">
              <a:latin typeface="等线" panose="02010600030101010101" pitchFamily="2" charset="-122"/>
              <a:ea typeface="等线" panose="02010600030101010101" pitchFamily="2" charset="-122"/>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9CFF5C23-D458-4EAA-9214-B875D5CE8BAB}"/>
                  </a:ext>
                </a:extLst>
              </p:cNvPr>
              <p:cNvSpPr/>
              <p:nvPr/>
            </p:nvSpPr>
            <p:spPr>
              <a:xfrm>
                <a:off x="2608580" y="3524885"/>
                <a:ext cx="843915" cy="84391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𝑢</m:t>
                      </m:r>
                    </m:oMath>
                  </m:oMathPara>
                </a14:m>
                <a:endParaRPr lang="en-US" altLang="zh-CN" dirty="0">
                  <a:solidFill>
                    <a:schemeClr val="tx1"/>
                  </a:solidFill>
                </a:endParaRPr>
              </a:p>
            </p:txBody>
          </p:sp>
        </mc:Choice>
        <mc:Fallback xmlns="">
          <p:sp>
            <p:nvSpPr>
              <p:cNvPr id="31" name="椭圆 30">
                <a:extLst>
                  <a:ext uri="{FF2B5EF4-FFF2-40B4-BE49-F238E27FC236}">
                    <a16:creationId xmlns:a16="http://schemas.microsoft.com/office/drawing/2014/main" id="{9CFF5C23-D458-4EAA-9214-B875D5CE8BAB}"/>
                  </a:ext>
                </a:extLst>
              </p:cNvPr>
              <p:cNvSpPr>
                <a:spLocks noRot="1" noChangeAspect="1" noMove="1" noResize="1" noEditPoints="1" noAdjustHandles="1" noChangeArrowheads="1" noChangeShapeType="1" noTextEdit="1"/>
              </p:cNvSpPr>
              <p:nvPr/>
            </p:nvSpPr>
            <p:spPr>
              <a:xfrm>
                <a:off x="2608580" y="3524885"/>
                <a:ext cx="843915" cy="843915"/>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0C1826F5-05A3-4CFA-9F10-BFFA29E5D447}"/>
                  </a:ext>
                </a:extLst>
              </p:cNvPr>
              <p:cNvSpPr/>
              <p:nvPr/>
            </p:nvSpPr>
            <p:spPr>
              <a:xfrm>
                <a:off x="5673725" y="3512820"/>
                <a:ext cx="843915" cy="84391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𝑣</m:t>
                      </m:r>
                    </m:oMath>
                  </m:oMathPara>
                </a14:m>
                <a:endParaRPr lang="en-US" altLang="zh-CN" dirty="0">
                  <a:solidFill>
                    <a:schemeClr val="tx1"/>
                  </a:solidFill>
                </a:endParaRPr>
              </a:p>
            </p:txBody>
          </p:sp>
        </mc:Choice>
        <mc:Fallback xmlns="">
          <p:sp>
            <p:nvSpPr>
              <p:cNvPr id="32" name="椭圆 31">
                <a:extLst>
                  <a:ext uri="{FF2B5EF4-FFF2-40B4-BE49-F238E27FC236}">
                    <a16:creationId xmlns:a16="http://schemas.microsoft.com/office/drawing/2014/main" id="{0C1826F5-05A3-4CFA-9F10-BFFA29E5D447}"/>
                  </a:ext>
                </a:extLst>
              </p:cNvPr>
              <p:cNvSpPr>
                <a:spLocks noRot="1" noChangeAspect="1" noMove="1" noResize="1" noEditPoints="1" noAdjustHandles="1" noChangeArrowheads="1" noChangeShapeType="1" noTextEdit="1"/>
              </p:cNvSpPr>
              <p:nvPr/>
            </p:nvSpPr>
            <p:spPr>
              <a:xfrm>
                <a:off x="5673725" y="3512820"/>
                <a:ext cx="843915" cy="843915"/>
              </a:xfrm>
              <a:prstGeom prst="ellipse">
                <a:avLst/>
              </a:prstGeom>
              <a:blipFill>
                <a:blip r:embed="rId3"/>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97200020-0D75-462E-9201-851FCA2A9D94}"/>
              </a:ext>
            </a:extLst>
          </p:cNvPr>
          <p:cNvGrpSpPr/>
          <p:nvPr/>
        </p:nvGrpSpPr>
        <p:grpSpPr>
          <a:xfrm>
            <a:off x="3452495" y="3651250"/>
            <a:ext cx="2211070" cy="368300"/>
            <a:chOff x="5437" y="5750"/>
            <a:chExt cx="3482" cy="580"/>
          </a:xfrm>
        </p:grpSpPr>
        <p:cxnSp>
          <p:nvCxnSpPr>
            <p:cNvPr id="34" name="直接连接符 33">
              <a:extLst>
                <a:ext uri="{FF2B5EF4-FFF2-40B4-BE49-F238E27FC236}">
                  <a16:creationId xmlns:a16="http://schemas.microsoft.com/office/drawing/2014/main" id="{C11A8337-7EEB-4C77-803B-884ABADECDFB}"/>
                </a:ext>
              </a:extLst>
            </p:cNvPr>
            <p:cNvCxnSpPr>
              <a:stCxn id="31" idx="6"/>
            </p:cNvCxnSpPr>
            <p:nvPr/>
          </p:nvCxnSpPr>
          <p:spPr>
            <a:xfrm>
              <a:off x="5437" y="6216"/>
              <a:ext cx="3482"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9A5991B-B026-44A8-BD9C-12B1D055D313}"/>
                    </a:ext>
                  </a:extLst>
                </p:cNvPr>
                <p:cNvSpPr txBox="1"/>
                <p:nvPr/>
              </p:nvSpPr>
              <p:spPr>
                <a:xfrm>
                  <a:off x="6903" y="5750"/>
                  <a:ext cx="367"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𝑐</m:t>
                        </m:r>
                      </m:oMath>
                    </m:oMathPara>
                  </a14:m>
                  <a:endParaRPr lang="en-US" altLang="zh-CN" dirty="0"/>
                </a:p>
              </p:txBody>
            </p:sp>
          </mc:Choice>
          <mc:Fallback xmlns="">
            <p:sp>
              <p:nvSpPr>
                <p:cNvPr id="35" name="文本框 34">
                  <a:extLst>
                    <a:ext uri="{FF2B5EF4-FFF2-40B4-BE49-F238E27FC236}">
                      <a16:creationId xmlns:a16="http://schemas.microsoft.com/office/drawing/2014/main" id="{49A5991B-B026-44A8-BD9C-12B1D055D313}"/>
                    </a:ext>
                  </a:extLst>
                </p:cNvPr>
                <p:cNvSpPr txBox="1">
                  <a:spLocks noRot="1" noChangeAspect="1" noMove="1" noResize="1" noEditPoints="1" noAdjustHandles="1" noChangeArrowheads="1" noChangeShapeType="1" noTextEdit="1"/>
                </p:cNvSpPr>
                <p:nvPr/>
              </p:nvSpPr>
              <p:spPr>
                <a:xfrm>
                  <a:off x="6903" y="5750"/>
                  <a:ext cx="367" cy="580"/>
                </a:xfrm>
                <a:prstGeom prst="rect">
                  <a:avLst/>
                </a:prstGeom>
                <a:blipFill>
                  <a:blip r:embed="rId4"/>
                  <a:stretch>
                    <a:fillRect r="-10526"/>
                  </a:stretch>
                </a:blipFill>
              </p:spPr>
              <p:txBody>
                <a:bodyPr/>
                <a:lstStyle/>
                <a:p>
                  <a:r>
                    <a:rPr lang="zh-CN" altLang="en-US">
                      <a:noFill/>
                    </a:rPr>
                    <a:t> </a:t>
                  </a:r>
                </a:p>
              </p:txBody>
            </p:sp>
          </mc:Fallback>
        </mc:AlternateContent>
      </p:grpSp>
      <p:grpSp>
        <p:nvGrpSpPr>
          <p:cNvPr id="36" name="组合 35">
            <a:extLst>
              <a:ext uri="{FF2B5EF4-FFF2-40B4-BE49-F238E27FC236}">
                <a16:creationId xmlns:a16="http://schemas.microsoft.com/office/drawing/2014/main" id="{82647EDA-B738-482D-B946-5D3503C794C5}"/>
              </a:ext>
            </a:extLst>
          </p:cNvPr>
          <p:cNvGrpSpPr/>
          <p:nvPr/>
        </p:nvGrpSpPr>
        <p:grpSpPr>
          <a:xfrm>
            <a:off x="3326130" y="3371215"/>
            <a:ext cx="2471420" cy="944245"/>
            <a:chOff x="5238" y="5309"/>
            <a:chExt cx="3892" cy="1487"/>
          </a:xfrm>
        </p:grpSpPr>
        <p:cxnSp>
          <p:nvCxnSpPr>
            <p:cNvPr id="37" name="直接箭头连接符 36">
              <a:extLst>
                <a:ext uri="{FF2B5EF4-FFF2-40B4-BE49-F238E27FC236}">
                  <a16:creationId xmlns:a16="http://schemas.microsoft.com/office/drawing/2014/main" id="{6D30BF1D-6016-40CB-A977-1A4D1105C554}"/>
                </a:ext>
              </a:extLst>
            </p:cNvPr>
            <p:cNvCxnSpPr>
              <a:stCxn id="31" idx="7"/>
            </p:cNvCxnSpPr>
            <p:nvPr/>
          </p:nvCxnSpPr>
          <p:spPr>
            <a:xfrm>
              <a:off x="5242" y="5746"/>
              <a:ext cx="38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1105A3E-DAE2-4FAE-84FD-DA146B316EB6}"/>
                </a:ext>
              </a:extLst>
            </p:cNvPr>
            <p:cNvCxnSpPr>
              <a:stCxn id="32" idx="3"/>
            </p:cNvCxnSpPr>
            <p:nvPr/>
          </p:nvCxnSpPr>
          <p:spPr>
            <a:xfrm flipH="1">
              <a:off x="5238" y="6666"/>
              <a:ext cx="389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8EA5ADA6-234B-4610-8CBB-9DD4F9E53ED2}"/>
                    </a:ext>
                  </a:extLst>
                </p:cNvPr>
                <p:cNvSpPr txBox="1"/>
                <p:nvPr/>
              </p:nvSpPr>
              <p:spPr>
                <a:xfrm>
                  <a:off x="6903" y="5309"/>
                  <a:ext cx="367"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𝑐</m:t>
                        </m:r>
                      </m:oMath>
                    </m:oMathPara>
                  </a14:m>
                  <a:endParaRPr lang="en-US" altLang="zh-CN" dirty="0"/>
                </a:p>
              </p:txBody>
            </p:sp>
          </mc:Choice>
          <mc:Fallback xmlns="">
            <p:sp>
              <p:nvSpPr>
                <p:cNvPr id="39" name="文本框 38">
                  <a:extLst>
                    <a:ext uri="{FF2B5EF4-FFF2-40B4-BE49-F238E27FC236}">
                      <a16:creationId xmlns:a16="http://schemas.microsoft.com/office/drawing/2014/main" id="{8EA5ADA6-234B-4610-8CBB-9DD4F9E53ED2}"/>
                    </a:ext>
                  </a:extLst>
                </p:cNvPr>
                <p:cNvSpPr txBox="1">
                  <a:spLocks noRot="1" noChangeAspect="1" noMove="1" noResize="1" noEditPoints="1" noAdjustHandles="1" noChangeArrowheads="1" noChangeShapeType="1" noTextEdit="1"/>
                </p:cNvSpPr>
                <p:nvPr/>
              </p:nvSpPr>
              <p:spPr>
                <a:xfrm>
                  <a:off x="6903" y="5309"/>
                  <a:ext cx="367" cy="580"/>
                </a:xfrm>
                <a:prstGeom prst="rect">
                  <a:avLst/>
                </a:prstGeom>
                <a:blipFill>
                  <a:blip r:embed="rId5"/>
                  <a:stretch>
                    <a:fillRect r="-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93D0199A-04B3-454C-98D4-B69F80ED199A}"/>
                    </a:ext>
                  </a:extLst>
                </p:cNvPr>
                <p:cNvSpPr txBox="1"/>
                <p:nvPr/>
              </p:nvSpPr>
              <p:spPr>
                <a:xfrm>
                  <a:off x="6903" y="6216"/>
                  <a:ext cx="367"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𝑐</m:t>
                        </m:r>
                      </m:oMath>
                    </m:oMathPara>
                  </a14:m>
                  <a:endParaRPr lang="en-US" altLang="zh-CN" dirty="0"/>
                </a:p>
              </p:txBody>
            </p:sp>
          </mc:Choice>
          <mc:Fallback xmlns="">
            <p:sp>
              <p:nvSpPr>
                <p:cNvPr id="40" name="文本框 39">
                  <a:extLst>
                    <a:ext uri="{FF2B5EF4-FFF2-40B4-BE49-F238E27FC236}">
                      <a16:creationId xmlns:a16="http://schemas.microsoft.com/office/drawing/2014/main" id="{93D0199A-04B3-454C-98D4-B69F80ED199A}"/>
                    </a:ext>
                  </a:extLst>
                </p:cNvPr>
                <p:cNvSpPr txBox="1">
                  <a:spLocks noRot="1" noChangeAspect="1" noMove="1" noResize="1" noEditPoints="1" noAdjustHandles="1" noChangeArrowheads="1" noChangeShapeType="1" noTextEdit="1"/>
                </p:cNvSpPr>
                <p:nvPr/>
              </p:nvSpPr>
              <p:spPr>
                <a:xfrm>
                  <a:off x="6903" y="6216"/>
                  <a:ext cx="367" cy="580"/>
                </a:xfrm>
                <a:prstGeom prst="rect">
                  <a:avLst/>
                </a:prstGeom>
                <a:blipFill>
                  <a:blip r:embed="rId6"/>
                  <a:stretch>
                    <a:fillRect r="-10526"/>
                  </a:stretch>
                </a:blipFill>
              </p:spPr>
              <p:txBody>
                <a:bodyPr/>
                <a:lstStyle/>
                <a:p>
                  <a:r>
                    <a:rPr lang="zh-CN" altLang="en-US">
                      <a:noFill/>
                    </a:rPr>
                    <a:t> </a:t>
                  </a:r>
                </a:p>
              </p:txBody>
            </p:sp>
          </mc:Fallback>
        </mc:AlternateContent>
      </p:grpSp>
      <p:sp>
        <p:nvSpPr>
          <p:cNvPr id="14" name="椭圆 13">
            <a:hlinkClick r:id="rId7" action="ppaction://hlinksldjump"/>
            <a:extLst>
              <a:ext uri="{FF2B5EF4-FFF2-40B4-BE49-F238E27FC236}">
                <a16:creationId xmlns:a16="http://schemas.microsoft.com/office/drawing/2014/main" id="{9F620A43-C047-4F60-B19A-77227F67A6E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659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33"/>
                                        </p:tgtEl>
                                      </p:cBhvr>
                                    </p:animEffect>
                                    <p:set>
                                      <p:cBhvr>
                                        <p:cTn id="38" dur="1" fill="hold">
                                          <p:stCondLst>
                                            <p:cond delay="499"/>
                                          </p:stCondLst>
                                        </p:cTn>
                                        <p:tgtEl>
                                          <p:spTgt spid="3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6DC79-7C6A-41E1-8A00-81832B894626}"/>
              </a:ext>
            </a:extLst>
          </p:cNvPr>
          <p:cNvSpPr>
            <a:spLocks noGrp="1"/>
          </p:cNvSpPr>
          <p:nvPr>
            <p:ph type="title"/>
          </p:nvPr>
        </p:nvSpPr>
        <p:spPr/>
        <p:txBody>
          <a:bodyPr/>
          <a:lstStyle/>
          <a:p>
            <a:r>
              <a:rPr lang="zh-CN" altLang="en-US" dirty="0"/>
              <a:t>部分限制建图方案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8940E85-3CBA-4370-AC2F-4621DC92FB51}"/>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不光边上有限制，点上也有容量限制呢？</a:t>
                </a:r>
                <a:endParaRPr lang="en-US" altLang="zh-CN" sz="2200" dirty="0">
                  <a:latin typeface="等线" panose="02010600030101010101" pitchFamily="2" charset="-122"/>
                  <a:ea typeface="等线" panose="02010600030101010101" pitchFamily="2" charset="-122"/>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2200" dirty="0">
                    <a:latin typeface="等线" panose="02010600030101010101" pitchFamily="2" charset="-122"/>
                    <a:ea typeface="等线" panose="02010600030101010101" pitchFamily="2" charset="-122"/>
                  </a:rPr>
                  <a:t>我们将一个点拆成两个点，一个入点，一个出点，入点向出点建立容量为</a:t>
                </a:r>
                <a14:m>
                  <m:oMath xmlns:m="http://schemas.openxmlformats.org/officeDocument/2006/math">
                    <m:r>
                      <a:rPr lang="en-US" altLang="zh-CN" sz="2200" dirty="0">
                        <a:latin typeface="Cambria Math" panose="02040503050406030204" pitchFamily="18" charset="0"/>
                        <a:ea typeface="等线" panose="02010600030101010101" pitchFamily="2" charset="-122"/>
                      </a:rPr>
                      <m:t>𝑐</m:t>
                    </m:r>
                  </m:oMath>
                </a14:m>
                <a:r>
                  <a:rPr lang="zh-CN" altLang="en-US" sz="2200" dirty="0">
                    <a:latin typeface="等线" panose="02010600030101010101" pitchFamily="2" charset="-122"/>
                    <a:ea typeface="等线" panose="02010600030101010101" pitchFamily="2" charset="-122"/>
                  </a:rPr>
                  <a:t>的边。</a:t>
                </a:r>
              </a:p>
              <a:p>
                <a:r>
                  <a:rPr lang="zh-CN" altLang="en-US" sz="2200" dirty="0">
                    <a:latin typeface="等线" panose="02010600030101010101" pitchFamily="2" charset="-122"/>
                    <a:ea typeface="等线" panose="02010600030101010101" pitchFamily="2" charset="-122"/>
                  </a:rPr>
                  <a:t>这样最多只能有</a:t>
                </a:r>
                <a14:m>
                  <m:oMath xmlns:m="http://schemas.openxmlformats.org/officeDocument/2006/math">
                    <m:r>
                      <a:rPr lang="en-US" altLang="zh-CN" sz="2200" dirty="0">
                        <a:latin typeface="Cambria Math" panose="02040503050406030204" pitchFamily="18" charset="0"/>
                        <a:ea typeface="等线" panose="02010600030101010101" pitchFamily="2" charset="-122"/>
                      </a:rPr>
                      <m:t>𝑐</m:t>
                    </m:r>
                  </m:oMath>
                </a14:m>
                <a:r>
                  <a:rPr lang="zh-CN" altLang="en-US" sz="2200" dirty="0">
                    <a:latin typeface="等线" panose="02010600030101010101" pitchFamily="2" charset="-122"/>
                    <a:ea typeface="等线" panose="02010600030101010101" pitchFamily="2" charset="-122"/>
                  </a:rPr>
                  <a:t>点流量流到出点，即最多只有</a:t>
                </a:r>
                <a14:m>
                  <m:oMath xmlns:m="http://schemas.openxmlformats.org/officeDocument/2006/math">
                    <m:r>
                      <a:rPr lang="en-US" altLang="zh-CN" sz="2200" dirty="0">
                        <a:latin typeface="Cambria Math" panose="02040503050406030204" pitchFamily="18" charset="0"/>
                        <a:ea typeface="等线" panose="02010600030101010101" pitchFamily="2" charset="-122"/>
                      </a:rPr>
                      <m:t>𝑐</m:t>
                    </m:r>
                  </m:oMath>
                </a14:m>
                <a:r>
                  <a:rPr lang="zh-CN" altLang="en-US" sz="2200" dirty="0">
                    <a:latin typeface="等线" panose="02010600030101010101" pitchFamily="2" charset="-122"/>
                    <a:ea typeface="等线" panose="02010600030101010101" pitchFamily="2" charset="-122"/>
                  </a:rPr>
                  <a:t>点流量通过该点。</a:t>
                </a:r>
              </a:p>
              <a:p>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C8940E85-3CBA-4370-AC2F-4621DC92FB51}"/>
                  </a:ext>
                </a:extLst>
              </p:cNvPr>
              <p:cNvSpPr>
                <a:spLocks noGrp="1" noRot="1" noChangeAspect="1" noMove="1" noResize="1" noEditPoints="1" noAdjustHandles="1" noChangeArrowheads="1" noChangeShapeType="1" noTextEdit="1"/>
              </p:cNvSpPr>
              <p:nvPr>
                <p:ph idx="1"/>
              </p:nvPr>
            </p:nvSpPr>
            <p:spPr>
              <a:blipFill>
                <a:blip r:embed="rId2"/>
                <a:stretch>
                  <a:fillRect l="-424" t="-1805" r="-3455"/>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57DB5D1-65F5-4A6F-8286-7322BD837184}"/>
              </a:ext>
            </a:extLst>
          </p:cNvPr>
          <p:cNvGrpSpPr/>
          <p:nvPr/>
        </p:nvGrpSpPr>
        <p:grpSpPr>
          <a:xfrm>
            <a:off x="4657725" y="2933700"/>
            <a:ext cx="478155" cy="1521460"/>
            <a:chOff x="7335" y="4620"/>
            <a:chExt cx="753" cy="2396"/>
          </a:xfrm>
        </p:grpSpPr>
        <p:cxnSp>
          <p:nvCxnSpPr>
            <p:cNvPr id="5" name="直接箭头连接符 4">
              <a:extLst>
                <a:ext uri="{FF2B5EF4-FFF2-40B4-BE49-F238E27FC236}">
                  <a16:creationId xmlns:a16="http://schemas.microsoft.com/office/drawing/2014/main" id="{CB313ECF-FB47-4B11-8C27-ACE019EBA2F6}"/>
                </a:ext>
              </a:extLst>
            </p:cNvPr>
            <p:cNvCxnSpPr>
              <a:stCxn id="10" idx="7"/>
            </p:cNvCxnSpPr>
            <p:nvPr/>
          </p:nvCxnSpPr>
          <p:spPr>
            <a:xfrm flipV="1">
              <a:off x="7335" y="4620"/>
              <a:ext cx="753" cy="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DC0BDF9B-5E7B-4B05-9618-9C31A8B614DB}"/>
                </a:ext>
              </a:extLst>
            </p:cNvPr>
            <p:cNvCxnSpPr>
              <a:stCxn id="10" idx="5"/>
            </p:cNvCxnSpPr>
            <p:nvPr/>
          </p:nvCxnSpPr>
          <p:spPr>
            <a:xfrm>
              <a:off x="7335" y="6311"/>
              <a:ext cx="706" cy="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9C72A8C-7B43-4C8B-8B1A-656B8BA0044A}"/>
              </a:ext>
            </a:extLst>
          </p:cNvPr>
          <p:cNvGrpSpPr/>
          <p:nvPr/>
        </p:nvGrpSpPr>
        <p:grpSpPr>
          <a:xfrm>
            <a:off x="3529965" y="2933700"/>
            <a:ext cx="1250950" cy="1520825"/>
            <a:chOff x="5559" y="4620"/>
            <a:chExt cx="1970" cy="2395"/>
          </a:xfrm>
        </p:grpSpPr>
        <p:grpSp>
          <p:nvGrpSpPr>
            <p:cNvPr id="8" name="组合 7">
              <a:extLst>
                <a:ext uri="{FF2B5EF4-FFF2-40B4-BE49-F238E27FC236}">
                  <a16:creationId xmlns:a16="http://schemas.microsoft.com/office/drawing/2014/main" id="{300E318E-97A6-40D3-8A7C-4DFE3D4C39BB}"/>
                </a:ext>
              </a:extLst>
            </p:cNvPr>
            <p:cNvGrpSpPr/>
            <p:nvPr/>
          </p:nvGrpSpPr>
          <p:grpSpPr>
            <a:xfrm>
              <a:off x="5559" y="4656"/>
              <a:ext cx="1970" cy="2359"/>
              <a:chOff x="5559" y="4656"/>
              <a:chExt cx="1970" cy="2359"/>
            </a:xfrm>
          </p:grpSpPr>
          <p:sp>
            <p:nvSpPr>
              <p:cNvPr id="10" name="椭圆 9">
                <a:extLst>
                  <a:ext uri="{FF2B5EF4-FFF2-40B4-BE49-F238E27FC236}">
                    <a16:creationId xmlns:a16="http://schemas.microsoft.com/office/drawing/2014/main" id="{FB1BC287-AE92-4562-B429-B7766DBEA77A}"/>
                  </a:ext>
                </a:extLst>
              </p:cNvPr>
              <p:cNvSpPr/>
              <p:nvPr/>
            </p:nvSpPr>
            <p:spPr>
              <a:xfrm>
                <a:off x="6201" y="5177"/>
                <a:ext cx="1329" cy="13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11" name="直接箭头连接符 10">
                <a:extLst>
                  <a:ext uri="{FF2B5EF4-FFF2-40B4-BE49-F238E27FC236}">
                    <a16:creationId xmlns:a16="http://schemas.microsoft.com/office/drawing/2014/main" id="{2AA12F46-A9B3-4FFB-867D-28DCFEC5398E}"/>
                  </a:ext>
                </a:extLst>
              </p:cNvPr>
              <p:cNvCxnSpPr/>
              <p:nvPr/>
            </p:nvCxnSpPr>
            <p:spPr>
              <a:xfrm>
                <a:off x="5559" y="4656"/>
                <a:ext cx="882" cy="7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B9A6C87-5974-40DF-96B3-B380F895F603}"/>
                  </a:ext>
                </a:extLst>
              </p:cNvPr>
              <p:cNvCxnSpPr/>
              <p:nvPr/>
            </p:nvCxnSpPr>
            <p:spPr>
              <a:xfrm flipV="1">
                <a:off x="5559" y="6313"/>
                <a:ext cx="867" cy="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B9CC948-B0AE-45A6-A2E4-C46D964AFBAF}"/>
                    </a:ext>
                  </a:extLst>
                </p:cNvPr>
                <p:cNvSpPr txBox="1"/>
                <p:nvPr/>
              </p:nvSpPr>
              <p:spPr>
                <a:xfrm>
                  <a:off x="6655" y="4620"/>
                  <a:ext cx="467" cy="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𝑐</m:t>
                        </m:r>
                      </m:oMath>
                    </m:oMathPara>
                  </a14:m>
                  <a:endParaRPr lang="en-US" altLang="zh-CN" dirty="0"/>
                </a:p>
              </p:txBody>
            </p:sp>
          </mc:Choice>
          <mc:Fallback xmlns="">
            <p:sp>
              <p:nvSpPr>
                <p:cNvPr id="9" name="文本框 8">
                  <a:extLst>
                    <a:ext uri="{FF2B5EF4-FFF2-40B4-BE49-F238E27FC236}">
                      <a16:creationId xmlns:a16="http://schemas.microsoft.com/office/drawing/2014/main" id="{8B9CC948-B0AE-45A6-A2E4-C46D964AFBAF}"/>
                    </a:ext>
                  </a:extLst>
                </p:cNvPr>
                <p:cNvSpPr txBox="1">
                  <a:spLocks noRot="1" noChangeAspect="1" noMove="1" noResize="1" noEditPoints="1" noAdjustHandles="1" noChangeArrowheads="1" noChangeShapeType="1" noTextEdit="1"/>
                </p:cNvSpPr>
                <p:nvPr/>
              </p:nvSpPr>
              <p:spPr>
                <a:xfrm>
                  <a:off x="6655" y="4620"/>
                  <a:ext cx="467" cy="580"/>
                </a:xfrm>
                <a:prstGeom prst="rect">
                  <a:avLst/>
                </a:prstGeom>
                <a:blipFill>
                  <a:blip r:embed="rId3"/>
                  <a:stretch>
                    <a:fillRect/>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767C8ABD-C74A-44BB-BBC8-1CE628264893}"/>
              </a:ext>
            </a:extLst>
          </p:cNvPr>
          <p:cNvGrpSpPr/>
          <p:nvPr/>
        </p:nvGrpSpPr>
        <p:grpSpPr>
          <a:xfrm>
            <a:off x="4781550" y="3287395"/>
            <a:ext cx="2249805" cy="843915"/>
            <a:chOff x="7530" y="5177"/>
            <a:chExt cx="3543" cy="1329"/>
          </a:xfrm>
        </p:grpSpPr>
        <p:cxnSp>
          <p:nvCxnSpPr>
            <p:cNvPr id="14" name="直接箭头连接符 13">
              <a:extLst>
                <a:ext uri="{FF2B5EF4-FFF2-40B4-BE49-F238E27FC236}">
                  <a16:creationId xmlns:a16="http://schemas.microsoft.com/office/drawing/2014/main" id="{05AB07AE-A0AA-4105-9F18-0EE4E1DB1F2A}"/>
                </a:ext>
              </a:extLst>
            </p:cNvPr>
            <p:cNvCxnSpPr>
              <a:stCxn id="10" idx="6"/>
            </p:cNvCxnSpPr>
            <p:nvPr/>
          </p:nvCxnSpPr>
          <p:spPr>
            <a:xfrm>
              <a:off x="7530" y="5842"/>
              <a:ext cx="22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244E4DC0-3EBC-4003-B3EE-6881CD114A30}"/>
                </a:ext>
              </a:extLst>
            </p:cNvPr>
            <p:cNvSpPr/>
            <p:nvPr/>
          </p:nvSpPr>
          <p:spPr>
            <a:xfrm>
              <a:off x="9744" y="5177"/>
              <a:ext cx="1329" cy="13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7F5ECA2-3868-4603-9FEC-08815C5823D1}"/>
                  </a:ext>
                </a:extLst>
              </p:cNvPr>
              <p:cNvSpPr txBox="1"/>
              <p:nvPr/>
            </p:nvSpPr>
            <p:spPr>
              <a:xfrm>
                <a:off x="5336540" y="3302000"/>
                <a:ext cx="296545" cy="36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𝑐</m:t>
                      </m:r>
                    </m:oMath>
                  </m:oMathPara>
                </a14:m>
                <a:endParaRPr lang="en-US" altLang="zh-CN" dirty="0"/>
              </a:p>
            </p:txBody>
          </p:sp>
        </mc:Choice>
        <mc:Fallback xmlns="">
          <p:sp>
            <p:nvSpPr>
              <p:cNvPr id="16" name="文本框 15">
                <a:extLst>
                  <a:ext uri="{FF2B5EF4-FFF2-40B4-BE49-F238E27FC236}">
                    <a16:creationId xmlns:a16="http://schemas.microsoft.com/office/drawing/2014/main" id="{C7F5ECA2-3868-4603-9FEC-08815C5823D1}"/>
                  </a:ext>
                </a:extLst>
              </p:cNvPr>
              <p:cNvSpPr txBox="1">
                <a:spLocks noRot="1" noChangeAspect="1" noMove="1" noResize="1" noEditPoints="1" noAdjustHandles="1" noChangeArrowheads="1" noChangeShapeType="1" noTextEdit="1"/>
              </p:cNvSpPr>
              <p:nvPr/>
            </p:nvSpPr>
            <p:spPr>
              <a:xfrm>
                <a:off x="5336540" y="3302000"/>
                <a:ext cx="296545" cy="368300"/>
              </a:xfrm>
              <a:prstGeom prst="rect">
                <a:avLst/>
              </a:prstGeom>
              <a:blipFill>
                <a:blip r:embed="rId4"/>
                <a:stretch>
                  <a:fillRect/>
                </a:stretch>
              </a:blipFill>
            </p:spPr>
            <p:txBody>
              <a:bodyPr/>
              <a:lstStyle/>
              <a:p>
                <a:r>
                  <a:rPr lang="zh-CN" altLang="en-US">
                    <a:noFill/>
                  </a:rPr>
                  <a:t> </a:t>
                </a:r>
              </a:p>
            </p:txBody>
          </p:sp>
        </mc:Fallback>
      </mc:AlternateContent>
      <p:sp>
        <p:nvSpPr>
          <p:cNvPr id="17" name="椭圆 16">
            <a:hlinkClick r:id="rId5" action="ppaction://hlinksldjump"/>
            <a:extLst>
              <a:ext uri="{FF2B5EF4-FFF2-40B4-BE49-F238E27FC236}">
                <a16:creationId xmlns:a16="http://schemas.microsoft.com/office/drawing/2014/main" id="{B64110BF-19EC-4930-A3FC-7FC6057C7611}"/>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3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500"/>
                            </p:stCondLst>
                            <p:childTnLst>
                              <p:par>
                                <p:cTn id="27" presetID="63" presetClass="path" presetSubtype="0" accel="50000" decel="50000" fill="hold" nodeType="afterEffect">
                                  <p:stCondLst>
                                    <p:cond delay="0"/>
                                  </p:stCondLst>
                                  <p:childTnLst>
                                    <p:animMotion origin="layout" path="M 0.000000 0.000000 L 0.179115 0.000000 " pathEditMode="relative" rAng="0" ptsTypes="">
                                      <p:cBhvr>
                                        <p:cTn id="28" dur="2000" fill="hold"/>
                                        <p:tgtEl>
                                          <p:spTgt spid="4"/>
                                        </p:tgtEl>
                                        <p:attrNameLst>
                                          <p:attrName>ppt_x</p:attrName>
                                          <p:attrName>ppt_y</p:attrName>
                                        </p:attrNameLst>
                                      </p:cBhvr>
                                      <p:rCtr x="95" y="0"/>
                                    </p:animMotion>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3E224-316C-4DC6-8239-AD6D26A791C3}"/>
              </a:ext>
            </a:extLst>
          </p:cNvPr>
          <p:cNvSpPr>
            <a:spLocks noGrp="1"/>
          </p:cNvSpPr>
          <p:nvPr>
            <p:ph type="title"/>
          </p:nvPr>
        </p:nvSpPr>
        <p:spPr/>
        <p:txBody>
          <a:bodyPr/>
          <a:lstStyle/>
          <a:p>
            <a:r>
              <a:rPr lang="zh-CN" altLang="en-US" dirty="0"/>
              <a:t>其他形式网络流</a:t>
            </a:r>
          </a:p>
        </p:txBody>
      </p:sp>
      <p:sp>
        <p:nvSpPr>
          <p:cNvPr id="3" name="内容占位符 2">
            <a:extLst>
              <a:ext uri="{FF2B5EF4-FFF2-40B4-BE49-F238E27FC236}">
                <a16:creationId xmlns:a16="http://schemas.microsoft.com/office/drawing/2014/main" id="{2F384E16-B602-45DC-B997-C06DD28F2889}"/>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在网络流模型中，还有一些特殊形式的网络流。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比如边有下界。</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在此情况下，产生了各种各样奇怪的网络流模型。</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那么接下来我们探究此种类型网络流模型的解法。</a:t>
            </a:r>
          </a:p>
          <a:p>
            <a:endParaRPr lang="en-US" altLang="zh-CN" dirty="0"/>
          </a:p>
        </p:txBody>
      </p:sp>
      <p:sp>
        <p:nvSpPr>
          <p:cNvPr id="4" name="椭圆 3">
            <a:hlinkClick r:id="rId2" action="ppaction://hlinksldjump"/>
            <a:extLst>
              <a:ext uri="{FF2B5EF4-FFF2-40B4-BE49-F238E27FC236}">
                <a16:creationId xmlns:a16="http://schemas.microsoft.com/office/drawing/2014/main" id="{04ED48BA-B7A6-4709-8DFA-D61EB325C6C6}"/>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361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46918-0985-4584-A2A2-746E45654AAA}"/>
              </a:ext>
            </a:extLst>
          </p:cNvPr>
          <p:cNvSpPr>
            <a:spLocks noGrp="1"/>
          </p:cNvSpPr>
          <p:nvPr>
            <p:ph type="title"/>
          </p:nvPr>
        </p:nvSpPr>
        <p:spPr/>
        <p:txBody>
          <a:bodyPr/>
          <a:lstStyle/>
          <a:p>
            <a:r>
              <a:rPr lang="zh-CN" altLang="en-US" dirty="0"/>
              <a:t>无源汇上下界可行流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851A4D-CEBC-4EBB-B270-BB8A0D73F64E}"/>
                  </a:ext>
                </a:extLst>
              </p:cNvPr>
              <p:cNvSpPr>
                <a:spLocks noGrp="1"/>
              </p:cNvSpPr>
              <p:nvPr>
                <p:ph idx="1"/>
              </p:nvPr>
            </p:nvSpPr>
            <p:spPr/>
            <p:txBody>
              <a:bodyPr>
                <a:normAutofit fontScale="92500"/>
              </a:bodyPr>
              <a:lstStyle/>
              <a:p>
                <a:r>
                  <a:rPr lang="zh-CN" altLang="en-US" sz="2200" dirty="0">
                    <a:latin typeface="等线" panose="02010600030101010101" pitchFamily="2" charset="-122"/>
                    <a:ea typeface="等线" panose="02010600030101010101" pitchFamily="2" charset="-122"/>
                  </a:rPr>
                  <a:t>给应一张网络流图。对于每条边，有流量下界</a:t>
                </a:r>
                <a14:m>
                  <m:oMath xmlns:m="http://schemas.openxmlformats.org/officeDocument/2006/math">
                    <m:r>
                      <a:rPr lang="en-US" altLang="zh-CN" sz="2200">
                        <a:latin typeface="Cambria Math" panose="02040503050406030204" pitchFamily="18" charset="0"/>
                        <a:ea typeface="等线" panose="02010600030101010101" pitchFamily="2" charset="-122"/>
                      </a:rPr>
                      <m:t>𝑏</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和流量上界</a:t>
                </a:r>
                <a14:m>
                  <m:oMath xmlns:m="http://schemas.openxmlformats.org/officeDocument/2006/math">
                    <m:r>
                      <a:rPr lang="en-US" altLang="zh-CN" sz="2200">
                        <a:latin typeface="Cambria Math" panose="02040503050406030204" pitchFamily="18" charset="0"/>
                        <a:ea typeface="等线" panose="02010600030101010101" pitchFamily="2" charset="-122"/>
                      </a:rPr>
                      <m:t>𝑐</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，通过这条边的流量</a:t>
                </a:r>
                <a14:m>
                  <m:oMath xmlns:m="http://schemas.openxmlformats.org/officeDocument/2006/math">
                    <m:r>
                      <a:rPr lang="en-US" altLang="zh-CN" sz="2200">
                        <a:latin typeface="Cambria Math" panose="02040503050406030204" pitchFamily="18" charset="0"/>
                        <a:ea typeface="等线" panose="02010600030101010101" pitchFamily="2" charset="-122"/>
                      </a:rPr>
                      <m:t>𝑓</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要求</a:t>
                </a:r>
                <a14:m>
                  <m:oMath xmlns:m="http://schemas.openxmlformats.org/officeDocument/2006/math">
                    <m:r>
                      <a:rPr lang="en-US" altLang="zh-CN" sz="2200" dirty="0">
                        <a:latin typeface="Cambria Math" panose="02040503050406030204" pitchFamily="18" charset="0"/>
                        <a:ea typeface="等线" panose="02010600030101010101" pitchFamily="2" charset="-122"/>
                      </a:rPr>
                      <m:t>𝑏</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𝑓</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𝑐</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，求出原图的一组可行流。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首先，网络流没有了源汇点，那么一点流量其实是对应一个环，这样才能保证流量守恒。</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考虑如何处理边的下界。</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对于一条边，我们需要强制将起点的流量减少</a:t>
                </a:r>
                <a14:m>
                  <m:oMath xmlns:m="http://schemas.openxmlformats.org/officeDocument/2006/math">
                    <m:r>
                      <a:rPr lang="en-US" altLang="zh-CN" sz="2200">
                        <a:latin typeface="Cambria Math" panose="02040503050406030204" pitchFamily="18" charset="0"/>
                        <a:ea typeface="等线" panose="02010600030101010101" pitchFamily="2" charset="-122"/>
                      </a:rPr>
                      <m:t>𝑏</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，将终点的流量增加</a:t>
                </a:r>
                <a14:m>
                  <m:oMath xmlns:m="http://schemas.openxmlformats.org/officeDocument/2006/math">
                    <m:r>
                      <a:rPr lang="en-US" altLang="zh-CN" sz="2200">
                        <a:latin typeface="Cambria Math" panose="02040503050406030204" pitchFamily="18" charset="0"/>
                        <a:ea typeface="等线" panose="02010600030101010101" pitchFamily="2" charset="-122"/>
                      </a:rPr>
                      <m:t>𝑐</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然后，边的下界变为</a:t>
                </a:r>
                <a14:m>
                  <m:oMath xmlns:m="http://schemas.openxmlformats.org/officeDocument/2006/math">
                    <m:r>
                      <a:rPr lang="en-US" altLang="zh-CN" sz="2200" dirty="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，上界变为</a:t>
                </a:r>
                <a14:m>
                  <m:oMath xmlns:m="http://schemas.openxmlformats.org/officeDocument/2006/math">
                    <m:r>
                      <a:rPr lang="en-US" altLang="zh-CN" sz="2200">
                        <a:latin typeface="Cambria Math" panose="02040503050406030204" pitchFamily="18" charset="0"/>
                        <a:ea typeface="等线" panose="02010600030101010101" pitchFamily="2" charset="-122"/>
                      </a:rPr>
                      <m:t>𝑐</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𝑏</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那么，我们就可以计算出最终每个点需要多少流量或剩余多少流量。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那么有剩流量的点要送出流量，需要流量的点需要接收流量。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问题变成一个多源汇最大流问题，只是源汇分别有送出流量和接收流量上限，问是否存在一种流能把所有源汇的上限流满。</a:t>
                </a:r>
                <a:endParaRPr lang="en-US" altLang="zh-CN" sz="2200" dirty="0">
                  <a:latin typeface="等线" panose="02010600030101010101" pitchFamily="2" charset="-122"/>
                  <a:ea typeface="等线" panose="02010600030101010101" pitchFamily="2" charset="-122"/>
                </a:endParaRPr>
              </a:p>
              <a:p>
                <a:endParaRPr lang="en-US" altLang="zh-CN" dirty="0"/>
              </a:p>
            </p:txBody>
          </p:sp>
        </mc:Choice>
        <mc:Fallback xmlns="">
          <p:sp>
            <p:nvSpPr>
              <p:cNvPr id="3" name="内容占位符 2">
                <a:extLst>
                  <a:ext uri="{FF2B5EF4-FFF2-40B4-BE49-F238E27FC236}">
                    <a16:creationId xmlns:a16="http://schemas.microsoft.com/office/drawing/2014/main" id="{74851A4D-CEBC-4EBB-B270-BB8A0D73F64E}"/>
                  </a:ext>
                </a:extLst>
              </p:cNvPr>
              <p:cNvSpPr>
                <a:spLocks noGrp="1" noRot="1" noChangeAspect="1" noMove="1" noResize="1" noEditPoints="1" noAdjustHandles="1" noChangeArrowheads="1" noChangeShapeType="1" noTextEdit="1"/>
              </p:cNvSpPr>
              <p:nvPr>
                <p:ph idx="1"/>
              </p:nvPr>
            </p:nvSpPr>
            <p:spPr>
              <a:blipFill>
                <a:blip r:embed="rId2"/>
                <a:stretch>
                  <a:fillRect l="-303" t="-1504" r="-2727"/>
                </a:stretch>
              </a:blipFill>
            </p:spPr>
            <p:txBody>
              <a:bodyPr/>
              <a:lstStyle/>
              <a:p>
                <a:r>
                  <a:rPr lang="zh-CN" altLang="en-US">
                    <a:noFill/>
                  </a:rPr>
                  <a:t> </a:t>
                </a:r>
              </a:p>
            </p:txBody>
          </p:sp>
        </mc:Fallback>
      </mc:AlternateContent>
      <p:sp>
        <p:nvSpPr>
          <p:cNvPr id="5" name="椭圆 4">
            <a:hlinkClick r:id="rId3" action="ppaction://hlinksldjump"/>
            <a:extLst>
              <a:ext uri="{FF2B5EF4-FFF2-40B4-BE49-F238E27FC236}">
                <a16:creationId xmlns:a16="http://schemas.microsoft.com/office/drawing/2014/main" id="{F4990EA8-C4C0-42AA-AFD5-4977D714DD81}"/>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C7C60-78B0-407C-A5E5-5CF94F8F16A7}"/>
              </a:ext>
            </a:extLst>
          </p:cNvPr>
          <p:cNvSpPr>
            <a:spLocks noGrp="1"/>
          </p:cNvSpPr>
          <p:nvPr>
            <p:ph type="title"/>
          </p:nvPr>
        </p:nvSpPr>
        <p:spPr/>
        <p:txBody>
          <a:bodyPr/>
          <a:lstStyle/>
          <a:p>
            <a:r>
              <a:rPr lang="zh-CN" altLang="en-US" dirty="0"/>
              <a:t>最大流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6B1C89-F809-4050-8653-F0F22C9285A3}"/>
                  </a:ext>
                </a:extLst>
              </p:cNvPr>
              <p:cNvSpPr>
                <a:spLocks noGrp="1"/>
              </p:cNvSpPr>
              <p:nvPr>
                <p:ph sz="half" idx="1"/>
              </p:nvPr>
            </p:nvSpPr>
            <p:spPr/>
            <p:txBody>
              <a:bodyPr/>
              <a:lstStyle/>
              <a:p>
                <a:r>
                  <a:rPr lang="zh-CN" altLang="en-US" dirty="0">
                    <a:hlinkClick r:id="rId2" action="ppaction://hlinksldjump"/>
                  </a:rPr>
                  <a:t>引入</a:t>
                </a:r>
                <a:endParaRPr lang="en-US" altLang="zh-CN" dirty="0"/>
              </a:p>
              <a:p>
                <a:r>
                  <a:rPr lang="zh-CN" altLang="en-US" dirty="0">
                    <a:hlinkClick r:id="rId3" action="ppaction://hlinksldjump"/>
                  </a:rPr>
                  <a:t>定义</a:t>
                </a:r>
                <a:endParaRPr lang="en-US" altLang="zh-CN" dirty="0"/>
              </a:p>
              <a:p>
                <a:r>
                  <a:rPr lang="zh-CN" altLang="en-US" dirty="0">
                    <a:hlinkClick r:id="rId4" action="ppaction://hlinksldjump"/>
                  </a:rPr>
                  <a:t>求解最大流</a:t>
                </a:r>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5" action="ppaction://hlinksldjump"/>
                      </a:rPr>
                      <m:t>𝐹𝑜𝑟𝑑</m:t>
                    </m:r>
                    <m:r>
                      <a:rPr lang="en-US" altLang="zh-CN" i="1" dirty="0" smtClean="0">
                        <a:latin typeface="Cambria Math" panose="02040503050406030204" pitchFamily="18" charset="0"/>
                        <a:hlinkClick r:id="rId5" action="ppaction://hlinksldjump"/>
                      </a:rPr>
                      <m:t>−</m:t>
                    </m:r>
                    <m:r>
                      <a:rPr lang="en-US" altLang="zh-CN" i="1" dirty="0" smtClean="0">
                        <a:latin typeface="Cambria Math" panose="02040503050406030204" pitchFamily="18" charset="0"/>
                        <a:hlinkClick r:id="rId5" action="ppaction://hlinksldjump"/>
                      </a:rPr>
                      <m:t>𝐹𝑢𝑙𝑘𝑒𝑟𝑠𝑜𝑛</m:t>
                    </m:r>
                  </m:oMath>
                </a14:m>
                <a:r>
                  <a:rPr lang="zh-CN" altLang="en-US" dirty="0">
                    <a:hlinkClick r:id="rId5" action="ppaction://hlinksldjump"/>
                  </a:rPr>
                  <a:t>算法</a:t>
                </a:r>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6" action="ppaction://hlinksldjump"/>
                      </a:rPr>
                      <m:t>𝐷𝑖𝑛𝑖𝑐</m:t>
                    </m:r>
                  </m:oMath>
                </a14:m>
                <a:r>
                  <a:rPr lang="zh-CN" altLang="en-US" dirty="0">
                    <a:hlinkClick r:id="rId6" action="ppaction://hlinksldjump"/>
                  </a:rPr>
                  <a:t>算法</a:t>
                </a:r>
                <a:endParaRPr lang="en-US" altLang="zh-CN" dirty="0"/>
              </a:p>
              <a:p>
                <a:r>
                  <a:rPr lang="zh-CN" altLang="en-US" dirty="0">
                    <a:hlinkClick r:id="rId7" action="ppaction://hlinksldjump"/>
                  </a:rPr>
                  <a:t>部分限制的建图方案</a:t>
                </a:r>
                <a:endParaRPr lang="en-US" altLang="zh-CN" dirty="0"/>
              </a:p>
              <a:p>
                <a:r>
                  <a:rPr lang="zh-CN" altLang="en-US" dirty="0">
                    <a:hlinkClick r:id="rId8" action="ppaction://hlinksldjump"/>
                  </a:rPr>
                  <a:t>其它形式网络流</a:t>
                </a:r>
                <a:endParaRPr lang="en-US" altLang="zh-CN" dirty="0"/>
              </a:p>
              <a:p>
                <a:r>
                  <a:rPr lang="zh-CN" altLang="en-US" dirty="0"/>
                  <a:t>　</a:t>
                </a:r>
                <a:r>
                  <a:rPr lang="zh-CN" altLang="en-US" dirty="0">
                    <a:hlinkClick r:id="rId9" action="ppaction://hlinksldjump"/>
                  </a:rPr>
                  <a:t>无源汇上下界可行流</a:t>
                </a:r>
                <a:endParaRPr lang="en-US" altLang="zh-CN" dirty="0"/>
              </a:p>
              <a:p>
                <a:r>
                  <a:rPr lang="zh-CN" altLang="en-US" dirty="0"/>
                  <a:t>　</a:t>
                </a:r>
                <a:r>
                  <a:rPr lang="zh-CN" altLang="en-US" dirty="0">
                    <a:hlinkClick r:id="rId10" action="ppaction://hlinksldjump"/>
                  </a:rPr>
                  <a:t>有源汇上下界可行流</a:t>
                </a:r>
                <a:endParaRPr lang="en-US" altLang="zh-CN" dirty="0"/>
              </a:p>
            </p:txBody>
          </p:sp>
        </mc:Choice>
        <mc:Fallback xmlns="">
          <p:sp>
            <p:nvSpPr>
              <p:cNvPr id="3" name="内容占位符 2">
                <a:extLst>
                  <a:ext uri="{FF2B5EF4-FFF2-40B4-BE49-F238E27FC236}">
                    <a16:creationId xmlns:a16="http://schemas.microsoft.com/office/drawing/2014/main" id="{CC6B1C89-F809-4050-8653-F0F22C9285A3}"/>
                  </a:ext>
                </a:extLst>
              </p:cNvPr>
              <p:cNvSpPr>
                <a:spLocks noGrp="1" noRot="1" noChangeAspect="1" noMove="1" noResize="1" noEditPoints="1" noAdjustHandles="1" noChangeArrowheads="1" noChangeShapeType="1" noTextEdit="1"/>
              </p:cNvSpPr>
              <p:nvPr>
                <p:ph sz="half" idx="1"/>
              </p:nvPr>
            </p:nvSpPr>
            <p:spPr>
              <a:blipFill>
                <a:blip r:embed="rId11"/>
                <a:stretch>
                  <a:fillRect l="-641" t="-1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74FF7AF-16A8-4FF1-ACE6-F62BAC617A04}"/>
                  </a:ext>
                </a:extLst>
              </p:cNvPr>
              <p:cNvSpPr>
                <a:spLocks noGrp="1"/>
              </p:cNvSpPr>
              <p:nvPr>
                <p:ph sz="half" idx="2"/>
              </p:nvPr>
            </p:nvSpPr>
            <p:spPr/>
            <p:txBody>
              <a:bodyPr/>
              <a:lstStyle/>
              <a:p>
                <a:r>
                  <a:rPr lang="zh-CN" altLang="en-US" dirty="0"/>
                  <a:t>　</a:t>
                </a:r>
                <a:r>
                  <a:rPr lang="zh-CN" altLang="en-US" dirty="0">
                    <a:hlinkClick r:id="rId12" action="ppaction://hlinksldjump"/>
                  </a:rPr>
                  <a:t>有源汇上下界最大流</a:t>
                </a:r>
                <a:endParaRPr lang="en-US" altLang="zh-CN" dirty="0"/>
              </a:p>
              <a:p>
                <a:r>
                  <a:rPr lang="zh-CN" altLang="en-US" dirty="0"/>
                  <a:t>　</a:t>
                </a:r>
                <a:r>
                  <a:rPr lang="zh-CN" altLang="en-US" dirty="0">
                    <a:hlinkClick r:id="rId13" action="ppaction://hlinksldjump"/>
                  </a:rPr>
                  <a:t>有源汇上下界最小流</a:t>
                </a:r>
                <a:endParaRPr lang="en-US" altLang="zh-CN" dirty="0"/>
              </a:p>
              <a:p>
                <a:r>
                  <a:rPr lang="zh-CN" altLang="en-US" dirty="0"/>
                  <a:t>例题</a:t>
                </a:r>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14" action="ppaction://hlinksldjump"/>
                      </a:rPr>
                      <m:t>𝐷𝑟𝑎𝑖𝑛𝑎𝑔𝑒</m:t>
                    </m:r>
                    <m:r>
                      <a:rPr lang="en-US" altLang="zh-CN" i="1" dirty="0" smtClean="0">
                        <a:latin typeface="Cambria Math" panose="02040503050406030204" pitchFamily="18" charset="0"/>
                        <a:hlinkClick r:id="rId14" action="ppaction://hlinksldjump"/>
                      </a:rPr>
                      <m:t> </m:t>
                    </m:r>
                    <m:r>
                      <a:rPr lang="en-US" altLang="zh-CN" i="1" dirty="0" smtClean="0">
                        <a:latin typeface="Cambria Math" panose="02040503050406030204" pitchFamily="18" charset="0"/>
                        <a:hlinkClick r:id="rId14" action="ppaction://hlinksldjump"/>
                      </a:rPr>
                      <m:t>𝐷𝑖𝑡𝑐h𝑒𝑠</m:t>
                    </m:r>
                  </m:oMath>
                </a14:m>
                <a:endParaRPr lang="en-US" altLang="zh-CN" dirty="0"/>
              </a:p>
              <a:p>
                <a:r>
                  <a:rPr lang="zh-CN" altLang="en-US" dirty="0"/>
                  <a:t>　</a:t>
                </a:r>
                <a14:m>
                  <m:oMath xmlns:m="http://schemas.openxmlformats.org/officeDocument/2006/math">
                    <m:r>
                      <a:rPr lang="en-US" altLang="zh-CN" b="0" i="1" smtClean="0">
                        <a:latin typeface="Cambria Math" panose="02040503050406030204" pitchFamily="18" charset="0"/>
                        <a:hlinkClick r:id="rId15" action="ppaction://hlinksldjump"/>
                      </a:rPr>
                      <m:t>𝐷𝑖𝑛𝑖𝑛𝑔</m:t>
                    </m:r>
                  </m:oMath>
                </a14:m>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16" action="ppaction://hlinksldjump"/>
                      </a:rPr>
                      <m:t>𝑃𝑖𝑔</m:t>
                    </m:r>
                  </m:oMath>
                </a14:m>
                <a:endParaRPr lang="en-US" altLang="zh-CN" dirty="0"/>
              </a:p>
              <a:p>
                <a:r>
                  <a:rPr lang="zh-CN" altLang="en-US" dirty="0"/>
                  <a:t>　</a:t>
                </a:r>
                <a:r>
                  <a:rPr lang="zh-CN" altLang="en-US" dirty="0">
                    <a:hlinkClick r:id="rId17" action="ppaction://hlinksldjump"/>
                  </a:rPr>
                  <a:t>清理雪道</a:t>
                </a:r>
                <a:endParaRPr lang="zh-CN" altLang="en-US" dirty="0"/>
              </a:p>
            </p:txBody>
          </p:sp>
        </mc:Choice>
        <mc:Fallback xmlns="">
          <p:sp>
            <p:nvSpPr>
              <p:cNvPr id="4" name="内容占位符 3">
                <a:extLst>
                  <a:ext uri="{FF2B5EF4-FFF2-40B4-BE49-F238E27FC236}">
                    <a16:creationId xmlns:a16="http://schemas.microsoft.com/office/drawing/2014/main" id="{974FF7AF-16A8-4FF1-ACE6-F62BAC617A04}"/>
                  </a:ext>
                </a:extLst>
              </p:cNvPr>
              <p:cNvSpPr>
                <a:spLocks noGrp="1" noRot="1" noChangeAspect="1" noMove="1" noResize="1" noEditPoints="1" noAdjustHandles="1" noChangeArrowheads="1" noChangeShapeType="1" noTextEdit="1"/>
              </p:cNvSpPr>
              <p:nvPr>
                <p:ph sz="half" idx="2"/>
              </p:nvPr>
            </p:nvSpPr>
            <p:spPr>
              <a:blipFill>
                <a:blip r:embed="rId18"/>
                <a:stretch>
                  <a:fillRect l="-513" t="-1531"/>
                </a:stretch>
              </a:blipFill>
            </p:spPr>
            <p:txBody>
              <a:bodyPr/>
              <a:lstStyle/>
              <a:p>
                <a:r>
                  <a:rPr lang="zh-CN" altLang="en-US">
                    <a:noFill/>
                  </a:rPr>
                  <a:t> </a:t>
                </a:r>
              </a:p>
            </p:txBody>
          </p:sp>
        </mc:Fallback>
      </mc:AlternateContent>
      <p:sp>
        <p:nvSpPr>
          <p:cNvPr id="5" name="椭圆 4">
            <a:hlinkClick r:id="rId19" action="ppaction://hlinksldjump"/>
            <a:extLst>
              <a:ext uri="{FF2B5EF4-FFF2-40B4-BE49-F238E27FC236}">
                <a16:creationId xmlns:a16="http://schemas.microsoft.com/office/drawing/2014/main" id="{A793E0B9-423A-4A66-A799-0491D9006B9D}"/>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232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48B3B-3313-4610-9986-2311586B7D39}"/>
              </a:ext>
            </a:extLst>
          </p:cNvPr>
          <p:cNvSpPr>
            <a:spLocks noGrp="1"/>
          </p:cNvSpPr>
          <p:nvPr>
            <p:ph type="title"/>
          </p:nvPr>
        </p:nvSpPr>
        <p:spPr/>
        <p:txBody>
          <a:bodyPr/>
          <a:lstStyle/>
          <a:p>
            <a:r>
              <a:rPr lang="zh-CN" altLang="en-US" dirty="0"/>
              <a:t>无源汇上下界可行流</a:t>
            </a:r>
          </a:p>
        </p:txBody>
      </p:sp>
      <p:sp>
        <p:nvSpPr>
          <p:cNvPr id="3" name="内容占位符 2">
            <a:extLst>
              <a:ext uri="{FF2B5EF4-FFF2-40B4-BE49-F238E27FC236}">
                <a16:creationId xmlns:a16="http://schemas.microsoft.com/office/drawing/2014/main" id="{5F6BCA5A-32F0-4122-B479-D17F92AC88A9}"/>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建立超级源和超级汇，超级源向每个源点连边，容量为该源点送出流量的上限，每个汇点向超级汇连边，容量为该汇点接受流量的上限。</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对该图跑最大流。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判断超级源出发的边是否全部满流或超级汇为终点的边是否满流即可。</a:t>
            </a:r>
            <a:endParaRPr lang="en-US" altLang="zh-CN" sz="2200" dirty="0">
              <a:latin typeface="等线" panose="02010600030101010101" pitchFamily="2" charset="-122"/>
              <a:ea typeface="等线" panose="02010600030101010101" pitchFamily="2" charset="-122"/>
            </a:endParaRPr>
          </a:p>
          <a:p>
            <a:endParaRPr lang="zh-CN" altLang="en-US" sz="2200" dirty="0">
              <a:latin typeface="等线" panose="02010600030101010101" pitchFamily="2" charset="-122"/>
              <a:ea typeface="等线" panose="02010600030101010101" pitchFamily="2" charset="-122"/>
            </a:endParaRPr>
          </a:p>
          <a:p>
            <a:endParaRPr lang="zh-CN" altLang="en-US" dirty="0"/>
          </a:p>
        </p:txBody>
      </p:sp>
      <p:sp>
        <p:nvSpPr>
          <p:cNvPr id="4" name="椭圆 3">
            <a:hlinkClick r:id="rId2" action="ppaction://hlinksldjump"/>
            <a:extLst>
              <a:ext uri="{FF2B5EF4-FFF2-40B4-BE49-F238E27FC236}">
                <a16:creationId xmlns:a16="http://schemas.microsoft.com/office/drawing/2014/main" id="{5DD08D43-4198-4374-BE2B-14CC15DFBD21}"/>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00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2FE77-C61B-4ED1-AC51-24E347F7CDE8}"/>
              </a:ext>
            </a:extLst>
          </p:cNvPr>
          <p:cNvSpPr>
            <a:spLocks noGrp="1"/>
          </p:cNvSpPr>
          <p:nvPr>
            <p:ph type="title"/>
          </p:nvPr>
        </p:nvSpPr>
        <p:spPr/>
        <p:txBody>
          <a:bodyPr/>
          <a:lstStyle/>
          <a:p>
            <a:r>
              <a:rPr lang="zh-CN" altLang="en-US" dirty="0"/>
              <a:t>有源汇上下界可行流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342D0E4-38A3-4D7D-B755-54D40B3F4DB4}"/>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给应一张网络流图和源汇点</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。对于每条边，有流量下界</a:t>
                </a:r>
                <a14:m>
                  <m:oMath xmlns:m="http://schemas.openxmlformats.org/officeDocument/2006/math">
                    <m:r>
                      <a:rPr lang="en-US" altLang="zh-CN" sz="2200">
                        <a:latin typeface="Cambria Math" panose="02040503050406030204" pitchFamily="18" charset="0"/>
                        <a:ea typeface="等线" panose="02010600030101010101" pitchFamily="2" charset="-122"/>
                      </a:rPr>
                      <m:t>𝑏</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和流量上界</a:t>
                </a:r>
                <a14:m>
                  <m:oMath xmlns:m="http://schemas.openxmlformats.org/officeDocument/2006/math">
                    <m:r>
                      <a:rPr lang="en-US" altLang="zh-CN" sz="2200">
                        <a:latin typeface="Cambria Math" panose="02040503050406030204" pitchFamily="18" charset="0"/>
                        <a:ea typeface="等线" panose="02010600030101010101" pitchFamily="2" charset="-122"/>
                      </a:rPr>
                      <m:t>𝑐</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，通过这条边的流量</a:t>
                </a:r>
                <a14:m>
                  <m:oMath xmlns:m="http://schemas.openxmlformats.org/officeDocument/2006/math">
                    <m:r>
                      <a:rPr lang="en-US" altLang="zh-CN" sz="2200">
                        <a:latin typeface="Cambria Math" panose="02040503050406030204" pitchFamily="18" charset="0"/>
                        <a:ea typeface="等线" panose="02010600030101010101" pitchFamily="2" charset="-122"/>
                      </a:rPr>
                      <m:t>𝑓</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要求</a:t>
                </a:r>
                <a14:m>
                  <m:oMath xmlns:m="http://schemas.openxmlformats.org/officeDocument/2006/math">
                    <m:r>
                      <a:rPr lang="en-US" altLang="zh-CN" sz="2200" dirty="0">
                        <a:latin typeface="Cambria Math" panose="02040503050406030204" pitchFamily="18" charset="0"/>
                        <a:ea typeface="等线" panose="02010600030101010101" pitchFamily="2" charset="-122"/>
                      </a:rPr>
                      <m:t>𝑏</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𝑓</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𝑐</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，求出原图的一组可行流。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一点流量不再对应一个环了，源点和汇点打破了流量守恒的规律。</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发现</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流出去的流量一定等于</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得到的流量。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我们连一条起点为</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终点为</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容量</a:t>
                </a:r>
                <a14:m>
                  <m:oMath xmlns:m="http://schemas.openxmlformats.org/officeDocument/2006/math">
                    <m:r>
                      <a:rPr lang="zh-CN" altLang="en-US" sz="2200" dirty="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的边，这样流到</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的流量可以自动转为</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出去的流量。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问题变为了无源汇上下界可行流。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可以发现该可行流的流量为</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r>
                      <a:rPr lang="en-US" altLang="zh-CN" sz="2200" dirty="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边上的流量。</a:t>
                </a:r>
              </a:p>
              <a:p>
                <a:endParaRPr lang="en-US" altLang="zh-CN" dirty="0"/>
              </a:p>
            </p:txBody>
          </p:sp>
        </mc:Choice>
        <mc:Fallback xmlns="">
          <p:sp>
            <p:nvSpPr>
              <p:cNvPr id="3" name="内容占位符 2">
                <a:extLst>
                  <a:ext uri="{FF2B5EF4-FFF2-40B4-BE49-F238E27FC236}">
                    <a16:creationId xmlns:a16="http://schemas.microsoft.com/office/drawing/2014/main" id="{D342D0E4-38A3-4D7D-B755-54D40B3F4DB4}"/>
                  </a:ext>
                </a:extLst>
              </p:cNvPr>
              <p:cNvSpPr>
                <a:spLocks noGrp="1" noRot="1" noChangeAspect="1" noMove="1" noResize="1" noEditPoints="1" noAdjustHandles="1" noChangeArrowheads="1" noChangeShapeType="1" noTextEdit="1"/>
              </p:cNvSpPr>
              <p:nvPr>
                <p:ph idx="1"/>
              </p:nvPr>
            </p:nvSpPr>
            <p:spPr>
              <a:blipFill>
                <a:blip r:embed="rId2"/>
                <a:stretch>
                  <a:fillRect l="-424" t="-1805" r="-351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287D06F0-40FA-4265-8B29-8C882BAE8E1E}"/>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2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2A27E3-4D9D-4651-B17F-07F41666EB9E}"/>
              </a:ext>
            </a:extLst>
          </p:cNvPr>
          <p:cNvSpPr>
            <a:spLocks noGrp="1"/>
          </p:cNvSpPr>
          <p:nvPr>
            <p:ph type="title"/>
          </p:nvPr>
        </p:nvSpPr>
        <p:spPr/>
        <p:txBody>
          <a:bodyPr/>
          <a:lstStyle/>
          <a:p>
            <a:r>
              <a:rPr lang="zh-CN" altLang="en-US" dirty="0"/>
              <a:t>有源汇上下界最大流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367FB5-863B-4E6E-956A-7CCF6E31EDCC}"/>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给应一张网络流图和源汇点</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。对于每条边，有流量下界</a:t>
                </a:r>
                <a14:m>
                  <m:oMath xmlns:m="http://schemas.openxmlformats.org/officeDocument/2006/math">
                    <m:r>
                      <a:rPr lang="en-US" altLang="zh-CN" sz="2200">
                        <a:latin typeface="Cambria Math" panose="02040503050406030204" pitchFamily="18" charset="0"/>
                        <a:ea typeface="等线" panose="02010600030101010101" pitchFamily="2" charset="-122"/>
                      </a:rPr>
                      <m:t>𝑏</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和流量上界</a:t>
                </a:r>
                <a14:m>
                  <m:oMath xmlns:m="http://schemas.openxmlformats.org/officeDocument/2006/math">
                    <m:r>
                      <a:rPr lang="en-US" altLang="zh-CN" sz="2200">
                        <a:latin typeface="Cambria Math" panose="02040503050406030204" pitchFamily="18" charset="0"/>
                        <a:ea typeface="等线" panose="02010600030101010101" pitchFamily="2" charset="-122"/>
                      </a:rPr>
                      <m:t>𝑐</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，通过这条边的流量</a:t>
                </a:r>
                <a14:m>
                  <m:oMath xmlns:m="http://schemas.openxmlformats.org/officeDocument/2006/math">
                    <m:r>
                      <a:rPr lang="en-US" altLang="zh-CN" sz="2200">
                        <a:latin typeface="Cambria Math" panose="02040503050406030204" pitchFamily="18" charset="0"/>
                        <a:ea typeface="等线" panose="02010600030101010101" pitchFamily="2" charset="-122"/>
                      </a:rPr>
                      <m:t>𝑓</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要求</a:t>
                </a:r>
                <a14:m>
                  <m:oMath xmlns:m="http://schemas.openxmlformats.org/officeDocument/2006/math">
                    <m:r>
                      <a:rPr lang="en-US" altLang="zh-CN" sz="2200" dirty="0">
                        <a:latin typeface="Cambria Math" panose="02040503050406030204" pitchFamily="18" charset="0"/>
                        <a:ea typeface="等线" panose="02010600030101010101" pitchFamily="2" charset="-122"/>
                      </a:rPr>
                      <m:t>𝑏</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𝑓</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𝑐</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，求出原图的一组最大流。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求出一组可行流，删掉超级源汇及与之相连的边，在残余网络上跑最大流即可。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最终答案为可行流流量</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最大流流量。</a:t>
                </a:r>
              </a:p>
              <a:p>
                <a:endParaRPr lang="en-US" altLang="zh-CN" dirty="0"/>
              </a:p>
            </p:txBody>
          </p:sp>
        </mc:Choice>
        <mc:Fallback xmlns="">
          <p:sp>
            <p:nvSpPr>
              <p:cNvPr id="3" name="内容占位符 2">
                <a:extLst>
                  <a:ext uri="{FF2B5EF4-FFF2-40B4-BE49-F238E27FC236}">
                    <a16:creationId xmlns:a16="http://schemas.microsoft.com/office/drawing/2014/main" id="{32367FB5-863B-4E6E-956A-7CCF6E31EDCC}"/>
                  </a:ext>
                </a:extLst>
              </p:cNvPr>
              <p:cNvSpPr>
                <a:spLocks noGrp="1" noRot="1" noChangeAspect="1" noMove="1" noResize="1" noEditPoints="1" noAdjustHandles="1" noChangeArrowheads="1" noChangeShapeType="1" noTextEdit="1"/>
              </p:cNvSpPr>
              <p:nvPr>
                <p:ph idx="1"/>
              </p:nvPr>
            </p:nvSpPr>
            <p:spPr>
              <a:blipFill>
                <a:blip r:embed="rId2"/>
                <a:stretch>
                  <a:fillRect l="-424" t="-1805" r="-351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9AE9129E-E148-42EF-8466-50021009E2EA}"/>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557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05C6B-0684-4F27-AFE9-5652DB9920BF}"/>
              </a:ext>
            </a:extLst>
          </p:cNvPr>
          <p:cNvSpPr>
            <a:spLocks noGrp="1"/>
          </p:cNvSpPr>
          <p:nvPr>
            <p:ph type="title"/>
          </p:nvPr>
        </p:nvSpPr>
        <p:spPr/>
        <p:txBody>
          <a:bodyPr/>
          <a:lstStyle/>
          <a:p>
            <a:r>
              <a:rPr lang="zh-CN" altLang="en-US" dirty="0"/>
              <a:t>有源汇上下界最小流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3F2957-5485-4255-BBB2-278F6AF857B6}"/>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给应一张网络流图和源汇点</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和</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。对于每条边，有流量下界</a:t>
                </a:r>
                <a14:m>
                  <m:oMath xmlns:m="http://schemas.openxmlformats.org/officeDocument/2006/math">
                    <m:r>
                      <a:rPr lang="en-US" altLang="zh-CN" sz="2200">
                        <a:latin typeface="Cambria Math" panose="02040503050406030204" pitchFamily="18" charset="0"/>
                        <a:ea typeface="等线" panose="02010600030101010101" pitchFamily="2" charset="-122"/>
                      </a:rPr>
                      <m:t>𝑏</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和流量上界</a:t>
                </a:r>
                <a14:m>
                  <m:oMath xmlns:m="http://schemas.openxmlformats.org/officeDocument/2006/math">
                    <m:r>
                      <a:rPr lang="en-US" altLang="zh-CN" sz="2200">
                        <a:latin typeface="Cambria Math" panose="02040503050406030204" pitchFamily="18" charset="0"/>
                        <a:ea typeface="等线" panose="02010600030101010101" pitchFamily="2" charset="-122"/>
                      </a:rPr>
                      <m:t>𝑐</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，通过这条边的流量</a:t>
                </a:r>
                <a14:m>
                  <m:oMath xmlns:m="http://schemas.openxmlformats.org/officeDocument/2006/math">
                    <m:r>
                      <a:rPr lang="en-US" altLang="zh-CN" sz="2200">
                        <a:latin typeface="Cambria Math" panose="02040503050406030204" pitchFamily="18" charset="0"/>
                        <a:ea typeface="等线" panose="02010600030101010101" pitchFamily="2" charset="-122"/>
                      </a:rPr>
                      <m:t>𝑓</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要求</a:t>
                </a:r>
                <a14:m>
                  <m:oMath xmlns:m="http://schemas.openxmlformats.org/officeDocument/2006/math">
                    <m:r>
                      <a:rPr lang="en-US" altLang="zh-CN" sz="2200" dirty="0">
                        <a:latin typeface="Cambria Math" panose="02040503050406030204" pitchFamily="18" charset="0"/>
                        <a:ea typeface="等线" panose="02010600030101010101" pitchFamily="2" charset="-122"/>
                      </a:rPr>
                      <m:t>𝑏</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𝑓</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𝑐</m:t>
                    </m:r>
                    <m:d>
                      <m:dPr>
                        <m:ctrlPr>
                          <a:rPr lang="en-US" altLang="zh-CN" sz="2200" i="1" dirty="0">
                            <a:latin typeface="Cambria Math" panose="02040503050406030204" pitchFamily="18" charset="0"/>
                            <a:ea typeface="等线" panose="02010600030101010101" pitchFamily="2" charset="-122"/>
                          </a:rPr>
                        </m:ctrlPr>
                      </m:dPr>
                      <m:e>
                        <m:r>
                          <a:rPr lang="en-US" altLang="zh-CN" sz="2200" dirty="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，求出原图的一组最小流。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因为边有流量下界的定义，使得原图的最小流不再为</a:t>
                </a:r>
                <a14:m>
                  <m:oMath xmlns:m="http://schemas.openxmlformats.org/officeDocument/2006/math">
                    <m:r>
                      <a:rPr lang="en-US" altLang="zh-CN" sz="2200" dirty="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我们尝试在可行流的基础上退流。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求出可行流，跑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r>
                      <a:rPr lang="en-US" altLang="zh-CN" sz="2200" dirty="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的最大流实现退流。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最终答案为可行流流量</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最大流流量。</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B53F2957-5485-4255-BBB2-278F6AF857B6}"/>
                  </a:ext>
                </a:extLst>
              </p:cNvPr>
              <p:cNvSpPr>
                <a:spLocks noGrp="1" noRot="1" noChangeAspect="1" noMove="1" noResize="1" noEditPoints="1" noAdjustHandles="1" noChangeArrowheads="1" noChangeShapeType="1" noTextEdit="1"/>
              </p:cNvSpPr>
              <p:nvPr>
                <p:ph idx="1"/>
              </p:nvPr>
            </p:nvSpPr>
            <p:spPr>
              <a:blipFill>
                <a:blip r:embed="rId2"/>
                <a:stretch>
                  <a:fillRect l="-424" t="-1805" r="-351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878FDA86-C312-4F17-9938-DE85C10DF596}"/>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6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DC0C1-E894-444F-9C98-8719C38334D2}"/>
              </a:ext>
            </a:extLst>
          </p:cNvPr>
          <p:cNvSpPr>
            <a:spLocks noGrp="1"/>
          </p:cNvSpPr>
          <p:nvPr>
            <p:ph type="title"/>
          </p:nvPr>
        </p:nvSpPr>
        <p:spPr/>
        <p:txBody>
          <a:bodyPr/>
          <a:lstStyle/>
          <a:p>
            <a:r>
              <a:rPr lang="zh-CN" altLang="en-US" dirty="0"/>
              <a:t>定义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854FFA-99F6-4BE3-959C-D0C3126CECB7}"/>
                  </a:ext>
                </a:extLst>
              </p:cNvPr>
              <p:cNvSpPr>
                <a:spLocks noGrp="1"/>
              </p:cNvSpPr>
              <p:nvPr>
                <p:ph idx="1"/>
              </p:nvPr>
            </p:nvSpPr>
            <p:spPr/>
            <p:txBody>
              <a:bodyPr>
                <a:normAutofit lnSpcReduction="10000"/>
              </a:bodyPr>
              <a:lstStyle/>
              <a:p>
                <a:pPr algn="just">
                  <a:lnSpc>
                    <a:spcPct val="120000"/>
                  </a:lnSpc>
                </a:pPr>
                <a:r>
                  <a:rPr lang="zh-CN" altLang="en-US" sz="2200" dirty="0">
                    <a:latin typeface="等线" panose="02010600030101010101" pitchFamily="2" charset="-122"/>
                    <a:ea typeface="等线" panose="02010600030101010101" pitchFamily="2" charset="-122"/>
                  </a:rPr>
                  <a:t>什么是割呢？</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删去一些边，使得图中可以分为两个点集，且其中一个点集没有通向另一个点集的边。</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rPr>
                  <a:t>割中的边的容量总和成为割的容量。</a:t>
                </a:r>
              </a:p>
              <a:p>
                <a:pPr algn="just">
                  <a:lnSpc>
                    <a:spcPct val="120000"/>
                  </a:lnSpc>
                </a:pPr>
                <a:r>
                  <a:rPr lang="zh-CN" altLang="en-US" sz="2200" dirty="0">
                    <a:latin typeface="等线" panose="02010600030101010101" pitchFamily="2" charset="-122"/>
                    <a:ea typeface="等线" panose="02010600030101010101" pitchFamily="2" charset="-122"/>
                  </a:rPr>
                  <a:t>如果删去割后</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无法走到</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，则此时的割又被称为</a:t>
                </a:r>
                <a14:m>
                  <m:oMath xmlns:m="http://schemas.openxmlformats.org/officeDocument/2006/math">
                    <m:r>
                      <a:rPr lang="en-US" altLang="zh-CN" sz="2200" dirty="0">
                        <a:latin typeface="Cambria Math" panose="02040503050406030204" pitchFamily="18" charset="0"/>
                        <a:ea typeface="等线" panose="02010600030101010101" pitchFamily="2" charset="-122"/>
                      </a:rPr>
                      <m:t>𝑆</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割。</a:t>
                </a:r>
              </a:p>
              <a:p>
                <a:pPr algn="just">
                  <a:lnSpc>
                    <a:spcPct val="120000"/>
                  </a:lnSpc>
                </a:pPr>
                <a:r>
                  <a:rPr lang="zh-CN" altLang="en-US" sz="2200" dirty="0">
                    <a:latin typeface="等线" panose="02010600030101010101" pitchFamily="2" charset="-122"/>
                    <a:ea typeface="等线" panose="02010600030101010101" pitchFamily="2" charset="-122"/>
                  </a:rPr>
                  <a:t>图中容量最小的</a:t>
                </a:r>
                <a14:m>
                  <m:oMath xmlns:m="http://schemas.openxmlformats.org/officeDocument/2006/math">
                    <m:r>
                      <a:rPr lang="en-US" altLang="zh-CN" sz="2200" dirty="0">
                        <a:latin typeface="Cambria Math" panose="02040503050406030204" pitchFamily="18" charset="0"/>
                        <a:ea typeface="等线" panose="02010600030101010101" pitchFamily="2" charset="-122"/>
                      </a:rPr>
                      <m:t>𝑆</m:t>
                    </m:r>
                    <m:r>
                      <a:rPr lang="en-US" altLang="zh-CN" sz="2200" dirty="0">
                        <a:latin typeface="Cambria Math" panose="02040503050406030204" pitchFamily="18" charset="0"/>
                        <a:ea typeface="等线" panose="02010600030101010101" pitchFamily="2" charset="-122"/>
                      </a:rPr>
                      <m:t>−</m:t>
                    </m:r>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割又被称为最小割，求解最小割的问题又被称为最小割问题。</a:t>
                </a:r>
              </a:p>
              <a:p>
                <a:pPr algn="just">
                  <a:lnSpc>
                    <a:spcPct val="120000"/>
                  </a:lnSpc>
                </a:pPr>
                <a:r>
                  <a:rPr lang="zh-CN" altLang="en-US" sz="2200" dirty="0">
                    <a:latin typeface="等线" panose="02010600030101010101" pitchFamily="2" charset="-122"/>
                    <a:ea typeface="等线" panose="02010600030101010101" pitchFamily="2" charset="-122"/>
                  </a:rPr>
                  <a:t>那么如何求解最小割问题呢？</a:t>
                </a:r>
              </a:p>
              <a:p>
                <a:pPr algn="just">
                  <a:lnSpc>
                    <a:spcPct val="120000"/>
                  </a:lnSpc>
                </a:pPr>
                <a:endParaRPr lang="zh-CN" altLang="en-US" dirty="0"/>
              </a:p>
            </p:txBody>
          </p:sp>
        </mc:Choice>
        <mc:Fallback xmlns="">
          <p:sp>
            <p:nvSpPr>
              <p:cNvPr id="3" name="内容占位符 2">
                <a:extLst>
                  <a:ext uri="{FF2B5EF4-FFF2-40B4-BE49-F238E27FC236}">
                    <a16:creationId xmlns:a16="http://schemas.microsoft.com/office/drawing/2014/main" id="{06854FFA-99F6-4BE3-959C-D0C3126CECB7}"/>
                  </a:ext>
                </a:extLst>
              </p:cNvPr>
              <p:cNvSpPr>
                <a:spLocks noGrp="1" noRot="1" noChangeAspect="1" noMove="1" noResize="1" noEditPoints="1" noAdjustHandles="1" noChangeArrowheads="1" noChangeShapeType="1" noTextEdit="1"/>
              </p:cNvSpPr>
              <p:nvPr>
                <p:ph idx="1"/>
              </p:nvPr>
            </p:nvSpPr>
            <p:spPr>
              <a:blipFill>
                <a:blip r:embed="rId2"/>
                <a:stretch>
                  <a:fillRect l="-424" t="-602" r="-727"/>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81DFF7AD-91CE-4D93-8C81-6CCFEDBB69BF}"/>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2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36566-CC3D-476D-A8E4-AC25736A4575}"/>
              </a:ext>
            </a:extLst>
          </p:cNvPr>
          <p:cNvSpPr>
            <a:spLocks noGrp="1"/>
          </p:cNvSpPr>
          <p:nvPr>
            <p:ph type="title"/>
          </p:nvPr>
        </p:nvSpPr>
        <p:spPr/>
        <p:txBody>
          <a:bodyPr/>
          <a:lstStyle/>
          <a:p>
            <a:r>
              <a:rPr lang="zh-CN" altLang="en-US" dirty="0"/>
              <a:t>平面图最小割</a:t>
            </a:r>
          </a:p>
        </p:txBody>
      </p:sp>
      <p:sp>
        <p:nvSpPr>
          <p:cNvPr id="3" name="图片占位符 2">
            <a:extLst>
              <a:ext uri="{FF2B5EF4-FFF2-40B4-BE49-F238E27FC236}">
                <a16:creationId xmlns:a16="http://schemas.microsoft.com/office/drawing/2014/main" id="{E063262E-B120-4AC6-B49C-27C9CB1E1154}"/>
              </a:ext>
            </a:extLst>
          </p:cNvPr>
          <p:cNvSpPr>
            <a:spLocks noGrp="1"/>
          </p:cNvSpPr>
          <p:nvPr>
            <p:ph type="pic" idx="1"/>
          </p:nvPr>
        </p:nvSpPr>
        <p:spPr/>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BD7F14A4-7C26-47A4-B4AD-20EE605160FC}"/>
                  </a:ext>
                </a:extLst>
              </p:cNvPr>
              <p:cNvSpPr>
                <a:spLocks noGrp="1"/>
              </p:cNvSpPr>
              <p:nvPr>
                <p:ph type="body" sz="half" idx="2"/>
              </p:nvPr>
            </p:nvSpPr>
            <p:spPr/>
            <p:txBody>
              <a:bodyPr>
                <a:normAutofit/>
              </a:bodyPr>
              <a:lstStyle/>
              <a:p>
                <a:r>
                  <a:rPr lang="zh-CN" altLang="en-US" dirty="0"/>
                  <a:t>所谓平面图最小割，其实要满足边不相交，而且是无向的。</a:t>
                </a:r>
                <a:endParaRPr lang="en-US" altLang="zh-CN" dirty="0"/>
              </a:p>
              <a:p>
                <a:r>
                  <a:rPr lang="zh-CN" altLang="en-US" dirty="0"/>
                  <a:t>给定的是一张平面图，你会求最小割吗？</a:t>
                </a:r>
                <a:endParaRPr lang="en-US" altLang="zh-CN" dirty="0"/>
              </a:p>
              <a:p>
                <a:r>
                  <a:rPr lang="zh-CN" altLang="en-US" dirty="0"/>
                  <a:t>没错，是讲最大流时的那张图。</a:t>
                </a:r>
                <a:endParaRPr lang="en-US" altLang="zh-CN" dirty="0"/>
              </a:p>
              <a:p>
                <a:r>
                  <a:rPr lang="zh-CN" altLang="en-US" dirty="0"/>
                  <a:t>注意到边无向，将</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a14:m>
                <a:r>
                  <a:rPr lang="zh-CN" altLang="en-US" dirty="0"/>
                  <a:t>割删去，</a:t>
                </a:r>
                <a:r>
                  <a:rPr lang="en-US" altLang="zh-CN" dirty="0"/>
                  <a:t> </a:t>
                </a:r>
                <a14:m>
                  <m:oMath xmlns:m="http://schemas.openxmlformats.org/officeDocument/2006/math">
                    <m:r>
                      <a:rPr lang="en-US" altLang="zh-CN" i="1">
                        <a:latin typeface="Cambria Math" panose="02040503050406030204" pitchFamily="18" charset="0"/>
                      </a:rPr>
                      <m:t>𝑆</m:t>
                    </m:r>
                  </m:oMath>
                </a14:m>
                <a:r>
                  <a:rPr lang="zh-CN" altLang="en-US" dirty="0"/>
                  <a:t>和</a:t>
                </a:r>
                <a14:m>
                  <m:oMath xmlns:m="http://schemas.openxmlformats.org/officeDocument/2006/math">
                    <m:r>
                      <a:rPr lang="en-US" altLang="zh-CN" i="1">
                        <a:latin typeface="Cambria Math" panose="02040503050406030204" pitchFamily="18" charset="0"/>
                      </a:rPr>
                      <m:t>𝑇</m:t>
                    </m:r>
                  </m:oMath>
                </a14:m>
                <a:r>
                  <a:rPr lang="zh-CN" altLang="en-US" dirty="0"/>
                  <a:t>将不连通。</a:t>
                </a:r>
                <a:endParaRPr lang="en-US" altLang="zh-CN" dirty="0"/>
              </a:p>
              <a:p>
                <a:r>
                  <a:rPr lang="zh-CN" altLang="en-US" dirty="0"/>
                  <a:t>以</a:t>
                </a:r>
                <a14:m>
                  <m:oMath xmlns:m="http://schemas.openxmlformats.org/officeDocument/2006/math">
                    <m:r>
                      <a:rPr lang="en-US" altLang="zh-CN" i="1" dirty="0" smtClean="0">
                        <a:latin typeface="Cambria Math" panose="02040503050406030204" pitchFamily="18" charset="0"/>
                      </a:rPr>
                      <m:t>𝑆</m:t>
                    </m:r>
                  </m:oMath>
                </a14:m>
                <a:r>
                  <a:rPr lang="zh-CN" altLang="en-US" dirty="0"/>
                  <a:t>和</a:t>
                </a:r>
                <a14:m>
                  <m:oMath xmlns:m="http://schemas.openxmlformats.org/officeDocument/2006/math">
                    <m:r>
                      <a:rPr lang="en-US" altLang="zh-CN" i="1" dirty="0" smtClean="0">
                        <a:latin typeface="Cambria Math" panose="02040503050406030204" pitchFamily="18" charset="0"/>
                      </a:rPr>
                      <m:t>𝑇</m:t>
                    </m:r>
                  </m:oMath>
                </a14:m>
                <a:r>
                  <a:rPr lang="zh-CN" altLang="en-US" dirty="0"/>
                  <a:t>为两点作一条直线，</a:t>
                </a:r>
                <a:r>
                  <a:rPr lang="en-US" altLang="zh-CN" dirty="0"/>
                  <a:t> </a:t>
                </a:r>
                <a14:m>
                  <m:oMath xmlns:m="http://schemas.openxmlformats.org/officeDocument/2006/math">
                    <m:r>
                      <a:rPr lang="en-US" altLang="zh-CN" i="1">
                        <a:latin typeface="Cambria Math" panose="02040503050406030204" pitchFamily="18" charset="0"/>
                      </a:rPr>
                      <m:t>𝑆</m:t>
                    </m:r>
                  </m:oMath>
                </a14:m>
                <a:r>
                  <a:rPr lang="zh-CN" altLang="en-US" dirty="0"/>
                  <a:t>和</a:t>
                </a:r>
                <a14:m>
                  <m:oMath xmlns:m="http://schemas.openxmlformats.org/officeDocument/2006/math">
                    <m:r>
                      <a:rPr lang="en-US" altLang="zh-CN" i="1">
                        <a:latin typeface="Cambria Math" panose="02040503050406030204" pitchFamily="18" charset="0"/>
                      </a:rPr>
                      <m:t>𝑇</m:t>
                    </m:r>
                  </m:oMath>
                </a14:m>
                <a:r>
                  <a:rPr lang="zh-CN" altLang="en-US" dirty="0"/>
                  <a:t>将不连通将等价于上下两个平面将联通。</a:t>
                </a:r>
                <a:endParaRPr lang="en-US" altLang="zh-CN" dirty="0"/>
              </a:p>
              <a:p>
                <a:r>
                  <a:rPr lang="zh-CN" altLang="en-US" dirty="0"/>
                  <a:t>那么我们要做的就是从一个平面跨越边权和最少的边到另一个平面，最短路即可。</a:t>
                </a:r>
              </a:p>
            </p:txBody>
          </p:sp>
        </mc:Choice>
        <mc:Fallback xmlns="">
          <p:sp>
            <p:nvSpPr>
              <p:cNvPr id="4" name="文本占位符 3">
                <a:extLst>
                  <a:ext uri="{FF2B5EF4-FFF2-40B4-BE49-F238E27FC236}">
                    <a16:creationId xmlns:a16="http://schemas.microsoft.com/office/drawing/2014/main" id="{BD7F14A4-7C26-47A4-B4AD-20EE605160FC}"/>
                  </a:ext>
                </a:extLst>
              </p:cNvPr>
              <p:cNvSpPr>
                <a:spLocks noGrp="1" noRot="1" noChangeAspect="1" noMove="1" noResize="1" noEditPoints="1" noAdjustHandles="1" noChangeArrowheads="1" noChangeShapeType="1" noTextEdit="1"/>
              </p:cNvSpPr>
              <p:nvPr>
                <p:ph type="body" sz="half" idx="2"/>
              </p:nvPr>
            </p:nvSpPr>
            <p:spPr>
              <a:blipFill>
                <a:blip r:embed="rId2"/>
                <a:stretch>
                  <a:fillRect l="-571" t="-370" b="-1667"/>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6AEE4292-750E-4DBC-8999-DD179E549E8F}"/>
              </a:ext>
            </a:extLst>
          </p:cNvPr>
          <p:cNvGrpSpPr/>
          <p:nvPr/>
        </p:nvGrpSpPr>
        <p:grpSpPr>
          <a:xfrm>
            <a:off x="358011" y="1838739"/>
            <a:ext cx="7587718" cy="4074630"/>
            <a:chOff x="557369" y="3020471"/>
            <a:chExt cx="5960031" cy="3200556"/>
          </a:xfrm>
        </p:grpSpPr>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9BE75525-C408-405F-B604-490214233E03}"/>
                    </a:ext>
                  </a:extLst>
                </p:cNvPr>
                <p:cNvSpPr/>
                <p:nvPr/>
              </p:nvSpPr>
              <p:spPr>
                <a:xfrm>
                  <a:off x="2306184" y="3091647"/>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1</m:t>
                        </m:r>
                      </m:oMath>
                    </m:oMathPara>
                  </a14:m>
                  <a:endParaRPr lang="zh-CN" altLang="en-US" sz="3200" dirty="0"/>
                </a:p>
              </p:txBody>
            </p:sp>
          </mc:Choice>
          <mc:Fallback xmlns="">
            <p:sp>
              <p:nvSpPr>
                <p:cNvPr id="7" name="椭圆 6">
                  <a:extLst>
                    <a:ext uri="{FF2B5EF4-FFF2-40B4-BE49-F238E27FC236}">
                      <a16:creationId xmlns:a16="http://schemas.microsoft.com/office/drawing/2014/main" id="{70E048A3-4EFF-409A-8BC6-1BB25266E71A}"/>
                    </a:ext>
                  </a:extLst>
                </p:cNvPr>
                <p:cNvSpPr>
                  <a:spLocks noRot="1" noChangeAspect="1" noMove="1" noResize="1" noEditPoints="1" noAdjustHandles="1" noChangeArrowheads="1" noChangeShapeType="1" noTextEdit="1"/>
                </p:cNvSpPr>
                <p:nvPr/>
              </p:nvSpPr>
              <p:spPr>
                <a:xfrm>
                  <a:off x="2306184" y="3091647"/>
                  <a:ext cx="674703" cy="674703"/>
                </a:xfrm>
                <a:prstGeom prst="ellipse">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B13EBB35-9D6E-4EA5-AFAF-D9B4897A68E4}"/>
                    </a:ext>
                  </a:extLst>
                </p:cNvPr>
                <p:cNvSpPr/>
                <p:nvPr/>
              </p:nvSpPr>
              <p:spPr>
                <a:xfrm>
                  <a:off x="557369" y="4234648"/>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𝑆</m:t>
                        </m:r>
                      </m:oMath>
                    </m:oMathPara>
                  </a14:m>
                  <a:endParaRPr lang="zh-CN" altLang="en-US" sz="2400" dirty="0"/>
                </a:p>
              </p:txBody>
            </p:sp>
          </mc:Choice>
          <mc:Fallback xmlns="">
            <p:sp>
              <p:nvSpPr>
                <p:cNvPr id="5" name="椭圆 4">
                  <a:extLst>
                    <a:ext uri="{FF2B5EF4-FFF2-40B4-BE49-F238E27FC236}">
                      <a16:creationId xmlns:a16="http://schemas.microsoft.com/office/drawing/2014/main" id="{E5048ABD-2700-4323-A0F0-C32F4F97A15C}"/>
                    </a:ext>
                  </a:extLst>
                </p:cNvPr>
                <p:cNvSpPr>
                  <a:spLocks noRot="1" noChangeAspect="1" noMove="1" noResize="1" noEditPoints="1" noAdjustHandles="1" noChangeArrowheads="1" noChangeShapeType="1" noTextEdit="1"/>
                </p:cNvSpPr>
                <p:nvPr/>
              </p:nvSpPr>
              <p:spPr>
                <a:xfrm>
                  <a:off x="557369" y="4234648"/>
                  <a:ext cx="674703" cy="674703"/>
                </a:xfrm>
                <a:prstGeom prst="ellipse">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3475FABB-54DF-4D12-A133-8180699A7010}"/>
                    </a:ext>
                  </a:extLst>
                </p:cNvPr>
                <p:cNvSpPr/>
                <p:nvPr/>
              </p:nvSpPr>
              <p:spPr>
                <a:xfrm>
                  <a:off x="3215959" y="5546324"/>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2</m:t>
                        </m:r>
                      </m:oMath>
                    </m:oMathPara>
                  </a14:m>
                  <a:endParaRPr lang="zh-CN" altLang="en-US" sz="3200" dirty="0"/>
                </a:p>
              </p:txBody>
            </p:sp>
          </mc:Choice>
          <mc:Fallback xmlns="">
            <p:sp>
              <p:nvSpPr>
                <p:cNvPr id="6" name="椭圆 5">
                  <a:extLst>
                    <a:ext uri="{FF2B5EF4-FFF2-40B4-BE49-F238E27FC236}">
                      <a16:creationId xmlns:a16="http://schemas.microsoft.com/office/drawing/2014/main" id="{C4321B2C-D841-4704-8512-0C66CFD9DACD}"/>
                    </a:ext>
                  </a:extLst>
                </p:cNvPr>
                <p:cNvSpPr>
                  <a:spLocks noRot="1" noChangeAspect="1" noMove="1" noResize="1" noEditPoints="1" noAdjustHandles="1" noChangeArrowheads="1" noChangeShapeType="1" noTextEdit="1"/>
                </p:cNvSpPr>
                <p:nvPr/>
              </p:nvSpPr>
              <p:spPr>
                <a:xfrm>
                  <a:off x="3215959" y="5546324"/>
                  <a:ext cx="674703" cy="674703"/>
                </a:xfrm>
                <a:prstGeom prst="ellipse">
                  <a:avLst/>
                </a:prstGeom>
                <a:blipFill>
                  <a:blip r:embed="rId19"/>
                  <a:stretch>
                    <a:fillRect/>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32FC84DE-8BE8-4F45-86D1-FEA31BBECD1E}"/>
                </a:ext>
              </a:extLst>
            </p:cNvPr>
            <p:cNvCxnSpPr>
              <a:cxnSpLocks/>
              <a:stCxn id="7" idx="5"/>
              <a:endCxn id="8" idx="2"/>
            </p:cNvCxnSpPr>
            <p:nvPr/>
          </p:nvCxnSpPr>
          <p:spPr>
            <a:xfrm>
              <a:off x="1133263" y="4810543"/>
              <a:ext cx="2082696" cy="1073132"/>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5CD5AB7-EEDD-4656-9E3D-7B4744AF9EE9}"/>
                </a:ext>
              </a:extLst>
            </p:cNvPr>
            <p:cNvCxnSpPr>
              <a:cxnSpLocks/>
              <a:stCxn id="7" idx="7"/>
              <a:endCxn id="6" idx="2"/>
            </p:cNvCxnSpPr>
            <p:nvPr/>
          </p:nvCxnSpPr>
          <p:spPr>
            <a:xfrm flipV="1">
              <a:off x="1133263" y="3428998"/>
              <a:ext cx="1172920" cy="904458"/>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57D47D68-99D2-4FEE-91FF-E32C0181130E}"/>
                    </a:ext>
                  </a:extLst>
                </p:cNvPr>
                <p:cNvSpPr/>
                <p:nvPr/>
              </p:nvSpPr>
              <p:spPr>
                <a:xfrm>
                  <a:off x="4093202" y="3091648"/>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 </m:t>
                        </m:r>
                        <m:r>
                          <a:rPr lang="en-US" altLang="zh-CN" sz="3200" i="1">
                            <a:latin typeface="Cambria Math" panose="02040503050406030204" pitchFamily="18" charset="0"/>
                          </a:rPr>
                          <m:t>3</m:t>
                        </m:r>
                      </m:oMath>
                    </m:oMathPara>
                  </a14:m>
                  <a:endParaRPr lang="zh-CN" altLang="en-US" sz="3200" dirty="0"/>
                </a:p>
              </p:txBody>
            </p:sp>
          </mc:Choice>
          <mc:Fallback xmlns="">
            <p:sp>
              <p:nvSpPr>
                <p:cNvPr id="14" name="椭圆 13">
                  <a:extLst>
                    <a:ext uri="{FF2B5EF4-FFF2-40B4-BE49-F238E27FC236}">
                      <a16:creationId xmlns:a16="http://schemas.microsoft.com/office/drawing/2014/main" id="{17F4F00C-13C0-4766-B294-32B27CBD8670}"/>
                    </a:ext>
                  </a:extLst>
                </p:cNvPr>
                <p:cNvSpPr>
                  <a:spLocks noRot="1" noChangeAspect="1" noMove="1" noResize="1" noEditPoints="1" noAdjustHandles="1" noChangeArrowheads="1" noChangeShapeType="1" noTextEdit="1"/>
                </p:cNvSpPr>
                <p:nvPr/>
              </p:nvSpPr>
              <p:spPr>
                <a:xfrm>
                  <a:off x="4093202" y="3091648"/>
                  <a:ext cx="674703" cy="674703"/>
                </a:xfrm>
                <a:prstGeom prst="ellipse">
                  <a:avLst/>
                </a:prstGeom>
                <a:blipFill>
                  <a:blip r:embed="rId20"/>
                  <a:stretch>
                    <a:fillRect/>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D5139F94-E619-408F-BF03-18245F9819AD}"/>
                </a:ext>
              </a:extLst>
            </p:cNvPr>
            <p:cNvCxnSpPr>
              <a:cxnSpLocks/>
            </p:cNvCxnSpPr>
            <p:nvPr/>
          </p:nvCxnSpPr>
          <p:spPr>
            <a:xfrm>
              <a:off x="2756628" y="3732140"/>
              <a:ext cx="659982" cy="1856390"/>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1485798-7471-40E4-8B4C-BC3C1D993965}"/>
                </a:ext>
              </a:extLst>
            </p:cNvPr>
            <p:cNvCxnSpPr>
              <a:cxnSpLocks/>
            </p:cNvCxnSpPr>
            <p:nvPr/>
          </p:nvCxnSpPr>
          <p:spPr>
            <a:xfrm flipH="1">
              <a:off x="3692966" y="3732140"/>
              <a:ext cx="611712" cy="1846450"/>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CE731DA-C30C-42CE-B297-95E8CADDB8ED}"/>
                </a:ext>
              </a:extLst>
            </p:cNvPr>
            <p:cNvCxnSpPr>
              <a:cxnSpLocks/>
              <a:stCxn id="6" idx="6"/>
              <a:endCxn id="11" idx="2"/>
            </p:cNvCxnSpPr>
            <p:nvPr/>
          </p:nvCxnSpPr>
          <p:spPr>
            <a:xfrm>
              <a:off x="2980886" y="3428998"/>
              <a:ext cx="1112316" cy="1"/>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24095BA8-941C-4547-9C3C-977BBD434AF5}"/>
                    </a:ext>
                  </a:extLst>
                </p:cNvPr>
                <p:cNvSpPr/>
                <p:nvPr/>
              </p:nvSpPr>
              <p:spPr>
                <a:xfrm>
                  <a:off x="5842697" y="4234648"/>
                  <a:ext cx="67470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𝑇</m:t>
                        </m:r>
                      </m:oMath>
                    </m:oMathPara>
                  </a14:m>
                  <a:endParaRPr lang="zh-CN" altLang="en-US" sz="3200" dirty="0"/>
                </a:p>
              </p:txBody>
            </p:sp>
          </mc:Choice>
          <mc:Fallback xmlns="">
            <p:sp>
              <p:nvSpPr>
                <p:cNvPr id="15" name="椭圆 14">
                  <a:extLst>
                    <a:ext uri="{FF2B5EF4-FFF2-40B4-BE49-F238E27FC236}">
                      <a16:creationId xmlns:a16="http://schemas.microsoft.com/office/drawing/2014/main" id="{24095BA8-941C-4547-9C3C-977BBD434AF5}"/>
                    </a:ext>
                  </a:extLst>
                </p:cNvPr>
                <p:cNvSpPr>
                  <a:spLocks noRot="1" noChangeAspect="1" noMove="1" noResize="1" noEditPoints="1" noAdjustHandles="1" noChangeArrowheads="1" noChangeShapeType="1" noTextEdit="1"/>
                </p:cNvSpPr>
                <p:nvPr/>
              </p:nvSpPr>
              <p:spPr>
                <a:xfrm>
                  <a:off x="5842697" y="4234648"/>
                  <a:ext cx="674703" cy="674703"/>
                </a:xfrm>
                <a:prstGeom prst="ellipse">
                  <a:avLst/>
                </a:prstGeom>
                <a:blipFill>
                  <a:blip r:embed="rId21"/>
                  <a:stretch>
                    <a:fillRect/>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C114C436-131F-4F53-B147-6AD966674604}"/>
                </a:ext>
              </a:extLst>
            </p:cNvPr>
            <p:cNvCxnSpPr>
              <a:cxnSpLocks/>
              <a:stCxn id="11" idx="6"/>
              <a:endCxn id="15" idx="1"/>
            </p:cNvCxnSpPr>
            <p:nvPr/>
          </p:nvCxnSpPr>
          <p:spPr>
            <a:xfrm>
              <a:off x="4767905" y="3429000"/>
              <a:ext cx="1173600" cy="904456"/>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7FADDB1-9D82-4135-854C-A43C52000BE1}"/>
                </a:ext>
              </a:extLst>
            </p:cNvPr>
            <p:cNvCxnSpPr>
              <a:cxnSpLocks/>
              <a:stCxn id="8" idx="6"/>
              <a:endCxn id="15" idx="3"/>
            </p:cNvCxnSpPr>
            <p:nvPr/>
          </p:nvCxnSpPr>
          <p:spPr>
            <a:xfrm flipV="1">
              <a:off x="3890662" y="4810543"/>
              <a:ext cx="2050844" cy="1073132"/>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8C971C9-94D2-4443-B422-52C483C5369A}"/>
                    </a:ext>
                  </a:extLst>
                </p:cNvPr>
                <p:cNvSpPr txBox="1"/>
                <p:nvPr/>
              </p:nvSpPr>
              <p:spPr>
                <a:xfrm>
                  <a:off x="2742423" y="4333455"/>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6</m:t>
                        </m:r>
                      </m:oMath>
                    </m:oMathPara>
                  </a14:m>
                  <a:endParaRPr lang="zh-CN" altLang="en-US" sz="3200" dirty="0"/>
                </a:p>
              </p:txBody>
            </p:sp>
          </mc:Choice>
          <mc:Fallback xmlns="">
            <p:sp>
              <p:nvSpPr>
                <p:cNvPr id="38" name="文本框 37">
                  <a:extLst>
                    <a:ext uri="{FF2B5EF4-FFF2-40B4-BE49-F238E27FC236}">
                      <a16:creationId xmlns:a16="http://schemas.microsoft.com/office/drawing/2014/main" id="{47B10CE0-6F09-4A5F-BB1B-C09C4C2D55A9}"/>
                    </a:ext>
                  </a:extLst>
                </p:cNvPr>
                <p:cNvSpPr txBox="1">
                  <a:spLocks noRot="1" noChangeAspect="1" noMove="1" noResize="1" noEditPoints="1" noAdjustHandles="1" noChangeArrowheads="1" noChangeShapeType="1" noTextEdit="1"/>
                </p:cNvSpPr>
                <p:nvPr/>
              </p:nvSpPr>
              <p:spPr>
                <a:xfrm>
                  <a:off x="2742423" y="4333455"/>
                  <a:ext cx="279309" cy="416523"/>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5FB5CC-A2FD-47A6-83E4-8EAE901F10F4}"/>
                    </a:ext>
                  </a:extLst>
                </p:cNvPr>
                <p:cNvSpPr txBox="1"/>
                <p:nvPr/>
              </p:nvSpPr>
              <p:spPr>
                <a:xfrm>
                  <a:off x="1304977" y="3523878"/>
                  <a:ext cx="471842"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10</m:t>
                        </m:r>
                      </m:oMath>
                    </m:oMathPara>
                  </a14:m>
                  <a:endParaRPr lang="zh-CN" altLang="en-US" sz="3200" dirty="0"/>
                </a:p>
              </p:txBody>
            </p:sp>
          </mc:Choice>
          <mc:Fallback xmlns="">
            <p:sp>
              <p:nvSpPr>
                <p:cNvPr id="20" name="文本框 19">
                  <a:extLst>
                    <a:ext uri="{FF2B5EF4-FFF2-40B4-BE49-F238E27FC236}">
                      <a16:creationId xmlns:a16="http://schemas.microsoft.com/office/drawing/2014/main" id="{2D6B20D1-69AA-42FE-BCDD-0A6A13C07616}"/>
                    </a:ext>
                  </a:extLst>
                </p:cNvPr>
                <p:cNvSpPr txBox="1">
                  <a:spLocks noRot="1" noChangeAspect="1" noMove="1" noResize="1" noEditPoints="1" noAdjustHandles="1" noChangeArrowheads="1" noChangeShapeType="1" noTextEdit="1"/>
                </p:cNvSpPr>
                <p:nvPr/>
              </p:nvSpPr>
              <p:spPr>
                <a:xfrm>
                  <a:off x="1304977" y="3523878"/>
                  <a:ext cx="471842" cy="41652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96118D2-38EF-4E20-BEAF-0A87A174DA0D}"/>
                    </a:ext>
                  </a:extLst>
                </p:cNvPr>
                <p:cNvSpPr txBox="1"/>
                <p:nvPr/>
              </p:nvSpPr>
              <p:spPr>
                <a:xfrm>
                  <a:off x="1994068" y="5289275"/>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2</m:t>
                        </m:r>
                      </m:oMath>
                    </m:oMathPara>
                  </a14:m>
                  <a:endParaRPr lang="zh-CN" altLang="en-US" sz="3200" dirty="0"/>
                </a:p>
              </p:txBody>
            </p:sp>
          </mc:Choice>
          <mc:Fallback xmlns="">
            <p:sp>
              <p:nvSpPr>
                <p:cNvPr id="22" name="文本框 21">
                  <a:extLst>
                    <a:ext uri="{FF2B5EF4-FFF2-40B4-BE49-F238E27FC236}">
                      <a16:creationId xmlns:a16="http://schemas.microsoft.com/office/drawing/2014/main" id="{0CB102AD-2B87-4A29-A552-179A4A47BAF5}"/>
                    </a:ext>
                  </a:extLst>
                </p:cNvPr>
                <p:cNvSpPr txBox="1">
                  <a:spLocks noRot="1" noChangeAspect="1" noMove="1" noResize="1" noEditPoints="1" noAdjustHandles="1" noChangeArrowheads="1" noChangeShapeType="1" noTextEdit="1"/>
                </p:cNvSpPr>
                <p:nvPr/>
              </p:nvSpPr>
              <p:spPr>
                <a:xfrm>
                  <a:off x="1994068" y="5289275"/>
                  <a:ext cx="279309" cy="41652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9054BD3-2862-4A94-9C76-3533F7D6A626}"/>
                    </a:ext>
                  </a:extLst>
                </p:cNvPr>
                <p:cNvSpPr txBox="1"/>
                <p:nvPr/>
              </p:nvSpPr>
              <p:spPr>
                <a:xfrm>
                  <a:off x="4052356" y="4333454"/>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3</m:t>
                        </m:r>
                      </m:oMath>
                    </m:oMathPara>
                  </a14:m>
                  <a:endParaRPr lang="zh-CN" altLang="en-US" sz="3200" dirty="0"/>
                </a:p>
              </p:txBody>
            </p:sp>
          </mc:Choice>
          <mc:Fallback xmlns="">
            <p:sp>
              <p:nvSpPr>
                <p:cNvPr id="27" name="文本框 26">
                  <a:extLst>
                    <a:ext uri="{FF2B5EF4-FFF2-40B4-BE49-F238E27FC236}">
                      <a16:creationId xmlns:a16="http://schemas.microsoft.com/office/drawing/2014/main" id="{B4BAAA1B-5E3A-4601-85F0-40AC5B9D7891}"/>
                    </a:ext>
                  </a:extLst>
                </p:cNvPr>
                <p:cNvSpPr txBox="1">
                  <a:spLocks noRot="1" noChangeAspect="1" noMove="1" noResize="1" noEditPoints="1" noAdjustHandles="1" noChangeArrowheads="1" noChangeShapeType="1" noTextEdit="1"/>
                </p:cNvSpPr>
                <p:nvPr/>
              </p:nvSpPr>
              <p:spPr>
                <a:xfrm>
                  <a:off x="4052356" y="4333454"/>
                  <a:ext cx="279309" cy="416523"/>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CBBE6A9-C072-4CB4-948E-FAC1362C00F7}"/>
                    </a:ext>
                  </a:extLst>
                </p:cNvPr>
                <p:cNvSpPr txBox="1"/>
                <p:nvPr/>
              </p:nvSpPr>
              <p:spPr>
                <a:xfrm>
                  <a:off x="4801121" y="5296750"/>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5</m:t>
                        </m:r>
                      </m:oMath>
                    </m:oMathPara>
                  </a14:m>
                  <a:endParaRPr lang="zh-CN" altLang="en-US" sz="3200" dirty="0"/>
                </a:p>
              </p:txBody>
            </p:sp>
          </mc:Choice>
          <mc:Fallback xmlns="">
            <p:sp>
              <p:nvSpPr>
                <p:cNvPr id="28" name="文本框 27">
                  <a:extLst>
                    <a:ext uri="{FF2B5EF4-FFF2-40B4-BE49-F238E27FC236}">
                      <a16:creationId xmlns:a16="http://schemas.microsoft.com/office/drawing/2014/main" id="{0B6ADEE5-87AB-45B2-B311-873F42BD6035}"/>
                    </a:ext>
                  </a:extLst>
                </p:cNvPr>
                <p:cNvSpPr txBox="1">
                  <a:spLocks noRot="1" noChangeAspect="1" noMove="1" noResize="1" noEditPoints="1" noAdjustHandles="1" noChangeArrowheads="1" noChangeShapeType="1" noTextEdit="1"/>
                </p:cNvSpPr>
                <p:nvPr/>
              </p:nvSpPr>
              <p:spPr>
                <a:xfrm>
                  <a:off x="4801121" y="5296750"/>
                  <a:ext cx="279309" cy="416523"/>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07AF584-667F-473F-AB3A-BAA2C4762D2C}"/>
                    </a:ext>
                  </a:extLst>
                </p:cNvPr>
                <p:cNvSpPr txBox="1"/>
                <p:nvPr/>
              </p:nvSpPr>
              <p:spPr>
                <a:xfrm>
                  <a:off x="5388166" y="3523878"/>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8</m:t>
                        </m:r>
                      </m:oMath>
                    </m:oMathPara>
                  </a14:m>
                  <a:endParaRPr lang="zh-CN" altLang="en-US" sz="3200" dirty="0"/>
                </a:p>
              </p:txBody>
            </p:sp>
          </mc:Choice>
          <mc:Fallback xmlns="">
            <p:sp>
              <p:nvSpPr>
                <p:cNvPr id="29" name="文本框 28">
                  <a:extLst>
                    <a:ext uri="{FF2B5EF4-FFF2-40B4-BE49-F238E27FC236}">
                      <a16:creationId xmlns:a16="http://schemas.microsoft.com/office/drawing/2014/main" id="{6BAF5553-C005-4AC8-85F2-18D0AEAB242C}"/>
                    </a:ext>
                  </a:extLst>
                </p:cNvPr>
                <p:cNvSpPr txBox="1">
                  <a:spLocks noRot="1" noChangeAspect="1" noMove="1" noResize="1" noEditPoints="1" noAdjustHandles="1" noChangeArrowheads="1" noChangeShapeType="1" noTextEdit="1"/>
                </p:cNvSpPr>
                <p:nvPr/>
              </p:nvSpPr>
              <p:spPr>
                <a:xfrm>
                  <a:off x="5388166" y="3523878"/>
                  <a:ext cx="279309" cy="41652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1C9BDCC-5E79-4AC7-8FD5-82584C83ADB7}"/>
                    </a:ext>
                  </a:extLst>
                </p:cNvPr>
                <p:cNvSpPr txBox="1"/>
                <p:nvPr/>
              </p:nvSpPr>
              <p:spPr>
                <a:xfrm>
                  <a:off x="3341970" y="3020471"/>
                  <a:ext cx="279309" cy="416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6</m:t>
                        </m:r>
                      </m:oMath>
                    </m:oMathPara>
                  </a14:m>
                  <a:endParaRPr lang="zh-CN" altLang="en-US" sz="3200" dirty="0"/>
                </a:p>
              </p:txBody>
            </p:sp>
          </mc:Choice>
          <mc:Fallback xmlns="">
            <p:sp>
              <p:nvSpPr>
                <p:cNvPr id="30" name="文本框 29">
                  <a:extLst>
                    <a:ext uri="{FF2B5EF4-FFF2-40B4-BE49-F238E27FC236}">
                      <a16:creationId xmlns:a16="http://schemas.microsoft.com/office/drawing/2014/main" id="{148EFE68-8A13-4729-9404-DFE0656A57E1}"/>
                    </a:ext>
                  </a:extLst>
                </p:cNvPr>
                <p:cNvSpPr txBox="1">
                  <a:spLocks noRot="1" noChangeAspect="1" noMove="1" noResize="1" noEditPoints="1" noAdjustHandles="1" noChangeArrowheads="1" noChangeShapeType="1" noTextEdit="1"/>
                </p:cNvSpPr>
                <p:nvPr/>
              </p:nvSpPr>
              <p:spPr>
                <a:xfrm>
                  <a:off x="3341970" y="3020471"/>
                  <a:ext cx="279309" cy="416523"/>
                </a:xfrm>
                <a:prstGeom prst="rect">
                  <a:avLst/>
                </a:prstGeom>
                <a:blipFill>
                  <a:blip r:embed="rId28"/>
                  <a:stretch>
                    <a:fillRect/>
                  </a:stretch>
                </a:blipFill>
              </p:spPr>
              <p:txBody>
                <a:bodyPr/>
                <a:lstStyle/>
                <a:p>
                  <a:r>
                    <a:rPr lang="zh-CN" altLang="en-US">
                      <a:noFill/>
                    </a:rPr>
                    <a:t> </a:t>
                  </a:r>
                </a:p>
              </p:txBody>
            </p:sp>
          </mc:Fallback>
        </mc:AlternateContent>
      </p:grpSp>
      <p:cxnSp>
        <p:nvCxnSpPr>
          <p:cNvPr id="26" name="直接连接符 25">
            <a:extLst>
              <a:ext uri="{FF2B5EF4-FFF2-40B4-BE49-F238E27FC236}">
                <a16:creationId xmlns:a16="http://schemas.microsoft.com/office/drawing/2014/main" id="{B70E06E1-486B-4741-815F-4D233AC92729}"/>
              </a:ext>
            </a:extLst>
          </p:cNvPr>
          <p:cNvCxnSpPr>
            <a:stCxn id="15" idx="6"/>
          </p:cNvCxnSpPr>
          <p:nvPr/>
        </p:nvCxnSpPr>
        <p:spPr>
          <a:xfrm flipV="1">
            <a:off x="7945729" y="3806687"/>
            <a:ext cx="358011" cy="730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0F2A038-48DD-446F-BF37-A87B26D6EB58}"/>
              </a:ext>
            </a:extLst>
          </p:cNvPr>
          <p:cNvCxnSpPr/>
          <p:nvPr/>
        </p:nvCxnSpPr>
        <p:spPr>
          <a:xfrm flipV="1">
            <a:off x="0" y="3813991"/>
            <a:ext cx="358011" cy="730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椭圆 27">
            <a:hlinkClick r:id="rId29" action="ppaction://hlinksldjump"/>
            <a:extLst>
              <a:ext uri="{FF2B5EF4-FFF2-40B4-BE49-F238E27FC236}">
                <a16:creationId xmlns:a16="http://schemas.microsoft.com/office/drawing/2014/main" id="{8150D297-6F09-49DC-BAD9-21262E91DC11}"/>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556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Effect transition="in" filter="fade">
                                      <p:cBhvr>
                                        <p:cTn id="4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2A664-6998-43C8-9A02-AA1F2C98BA02}"/>
              </a:ext>
            </a:extLst>
          </p:cNvPr>
          <p:cNvSpPr>
            <a:spLocks noGrp="1"/>
          </p:cNvSpPr>
          <p:nvPr>
            <p:ph type="title"/>
          </p:nvPr>
        </p:nvSpPr>
        <p:spPr/>
        <p:txBody>
          <a:bodyPr/>
          <a:lstStyle/>
          <a:p>
            <a:r>
              <a:rPr lang="zh-CN" altLang="en-US" dirty="0"/>
              <a:t>解最小割</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537BC3-1010-4A96-9620-5640F2973E9D}"/>
                  </a:ext>
                </a:extLst>
              </p:cNvPr>
              <p:cNvSpPr>
                <a:spLocks noGrp="1"/>
              </p:cNvSpPr>
              <p:nvPr>
                <p:ph idx="1"/>
              </p:nvPr>
            </p:nvSpPr>
            <p:spPr/>
            <p:txBody>
              <a:bodyPr>
                <a:normAutofit lnSpcReduction="10000"/>
              </a:bodyPr>
              <a:lstStyle/>
              <a:p>
                <a:r>
                  <a:rPr lang="zh-CN" altLang="en-US" sz="2200" dirty="0">
                    <a:latin typeface="等线" panose="02010600030101010101" pitchFamily="2" charset="-122"/>
                    <a:ea typeface="等线" panose="02010600030101010101" pitchFamily="2" charset="-122"/>
                  </a:rPr>
                  <a:t>这个方法只能运用于某些特殊的图，但是对于一般的图，我们要怎么求解最小割呢？</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首先，对于一张图任意一组流和任意一组割，都满足流的容量不大于割的容量。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这是显然的，减少一条边一点流量，最多减少一点流量，要让</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没有路径，割的容量一定要不小于任意一组流的容量。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在</a:t>
                </a:r>
                <a14:m>
                  <m:oMath xmlns:m="http://schemas.openxmlformats.org/officeDocument/2006/math">
                    <m:r>
                      <a:rPr lang="en-US" altLang="zh-CN" sz="2200">
                        <a:latin typeface="Cambria Math" panose="02040503050406030204" pitchFamily="18" charset="0"/>
                        <a:ea typeface="等线" panose="02010600030101010101" pitchFamily="2" charset="-122"/>
                      </a:rPr>
                      <m:t>𝐹𝑜𝑟𝑑</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𝐹𝑢𝑙𝑘𝑒𝑟𝑠𝑜𝑛</m:t>
                    </m:r>
                  </m:oMath>
                </a14:m>
                <a:r>
                  <a:rPr lang="zh-CN" altLang="en-US" sz="2200" dirty="0">
                    <a:latin typeface="等线" panose="02010600030101010101" pitchFamily="2" charset="-122"/>
                    <a:ea typeface="等线" panose="02010600030101010101" pitchFamily="2" charset="-122"/>
                  </a:rPr>
                  <a:t>算法中，我们从</a:t>
                </a:r>
                <a14:m>
                  <m:oMath xmlns:m="http://schemas.openxmlformats.org/officeDocument/2006/math">
                    <m:r>
                      <a:rPr lang="en-US" altLang="zh-CN" sz="2200" dirty="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一直增广直到找不到路径为止，那么最后我们得到了一个残余网络，残余网络上</a:t>
                </a:r>
                <a14:m>
                  <m:oMath xmlns:m="http://schemas.openxmlformats.org/officeDocument/2006/math">
                    <m:r>
                      <a:rPr lang="en-US" altLang="zh-CN" sz="2200" dirty="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所处的连通块向外连的边全部被流满，这些边的容量和就是这个网络的一组流。同时，这些边构成了一组</a:t>
                </a:r>
                <a14:m>
                  <m:oMath xmlns:m="http://schemas.openxmlformats.org/officeDocument/2006/math">
                    <m:r>
                      <a:rPr lang="en-US" altLang="zh-CN" sz="2200">
                        <a:latin typeface="Cambria Math" panose="02040503050406030204" pitchFamily="18" charset="0"/>
                        <a:ea typeface="等线" panose="02010600030101010101" pitchFamily="2" charset="-122"/>
                      </a:rPr>
                      <m:t>𝑆</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割。</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那么，你得到了一组容量相同的流和割。</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根据前面的不等式，可知此时流达到上界，割达到下界。</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那么，这时的流就是最大流，割就是最小割。</a:t>
                </a:r>
              </a:p>
              <a:p>
                <a:endParaRPr lang="en-US" altLang="zh-CN" dirty="0"/>
              </a:p>
            </p:txBody>
          </p:sp>
        </mc:Choice>
        <mc:Fallback xmlns="">
          <p:sp>
            <p:nvSpPr>
              <p:cNvPr id="3" name="内容占位符 2">
                <a:extLst>
                  <a:ext uri="{FF2B5EF4-FFF2-40B4-BE49-F238E27FC236}">
                    <a16:creationId xmlns:a16="http://schemas.microsoft.com/office/drawing/2014/main" id="{FE537BC3-1010-4A96-9620-5640F2973E9D}"/>
                  </a:ext>
                </a:extLst>
              </p:cNvPr>
              <p:cNvSpPr>
                <a:spLocks noGrp="1" noRot="1" noChangeAspect="1" noMove="1" noResize="1" noEditPoints="1" noAdjustHandles="1" noChangeArrowheads="1" noChangeShapeType="1" noTextEdit="1"/>
              </p:cNvSpPr>
              <p:nvPr>
                <p:ph idx="1"/>
              </p:nvPr>
            </p:nvSpPr>
            <p:spPr>
              <a:blipFill>
                <a:blip r:embed="rId2"/>
                <a:stretch>
                  <a:fillRect l="-424" t="-2406" r="-3515" b="-902"/>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764DDC28-FE8A-46BC-A57E-DDB7DABBC644}"/>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267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D50FD-96B6-44CB-95F4-9582B7CB4902}"/>
              </a:ext>
            </a:extLst>
          </p:cNvPr>
          <p:cNvSpPr>
            <a:spLocks noGrp="1"/>
          </p:cNvSpPr>
          <p:nvPr>
            <p:ph type="title"/>
          </p:nvPr>
        </p:nvSpPr>
        <p:spPr/>
        <p:txBody>
          <a:bodyPr/>
          <a:lstStyle/>
          <a:p>
            <a:r>
              <a:rPr lang="zh-CN" altLang="en-US" dirty="0"/>
              <a:t>最大流最小割定理</a:t>
            </a:r>
          </a:p>
        </p:txBody>
      </p:sp>
      <p:sp>
        <p:nvSpPr>
          <p:cNvPr id="3" name="内容占位符 2">
            <a:extLst>
              <a:ext uri="{FF2B5EF4-FFF2-40B4-BE49-F238E27FC236}">
                <a16:creationId xmlns:a16="http://schemas.microsoft.com/office/drawing/2014/main" id="{F7F58ED3-A66C-4BFF-8F5F-876EF8484C83}"/>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最大流最小割定理：最大流等于最小割。</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那么，我们就可以利用最大流求解最小割。</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网络流问题中许多问题用最小割往往比最大流好理解。</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如果最大流不能解决问题，不妨试试最小割。</a:t>
            </a:r>
          </a:p>
          <a:p>
            <a:endParaRPr lang="en-US" altLang="zh-CN" dirty="0"/>
          </a:p>
        </p:txBody>
      </p:sp>
      <p:sp>
        <p:nvSpPr>
          <p:cNvPr id="4" name="椭圆 3">
            <a:hlinkClick r:id="rId2" action="ppaction://hlinksldjump"/>
            <a:extLst>
              <a:ext uri="{FF2B5EF4-FFF2-40B4-BE49-F238E27FC236}">
                <a16:creationId xmlns:a16="http://schemas.microsoft.com/office/drawing/2014/main" id="{DA5F0E8A-6552-457D-868D-A8555BB7C906}"/>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04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22F5B-E368-433A-8B60-A7B01C7F19DE}"/>
              </a:ext>
            </a:extLst>
          </p:cNvPr>
          <p:cNvSpPr>
            <a:spLocks noGrp="1"/>
          </p:cNvSpPr>
          <p:nvPr>
            <p:ph type="title"/>
          </p:nvPr>
        </p:nvSpPr>
        <p:spPr/>
        <p:txBody>
          <a:bodyPr/>
          <a:lstStyle/>
          <a:p>
            <a:r>
              <a:rPr lang="zh-CN" altLang="en-US" dirty="0"/>
              <a:t>定义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6CFA57-8373-4DE4-8540-1B321DFE1F2B}"/>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在网络流的基础上，每条边加上一个权值，单位流量费用为</a:t>
                </a:r>
                <a14:m>
                  <m:oMath xmlns:m="http://schemas.openxmlformats.org/officeDocument/2006/math">
                    <m:r>
                      <a:rPr lang="en-US" altLang="zh-CN" sz="2200" dirty="0">
                        <a:latin typeface="Cambria Math" panose="02040503050406030204" pitchFamily="18" charset="0"/>
                        <a:ea typeface="等线" panose="02010600030101010101" pitchFamily="2" charset="-122"/>
                      </a:rPr>
                      <m:t>𝑑</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𝑒</m:t>
                        </m:r>
                      </m:e>
                    </m:d>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现在你需要考虑的不仅是流量，还要考虑费用问题。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在最大化流量的同时花费最小的费用，这个问题叫做最小费用最大流问题。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求解最小费用最大流有两种方法：</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一种是先找到一种流法，再想办法把费用弄小；</a:t>
                </a:r>
                <a:endParaRPr lang="en-US" altLang="zh-CN" sz="2200" dirty="0">
                  <a:latin typeface="等线" panose="02010600030101010101" pitchFamily="2" charset="-122"/>
                  <a:ea typeface="等线" panose="02010600030101010101" pitchFamily="2" charset="-122"/>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另一种在保证费用最小的情况下找到需要的流量。</a:t>
                </a:r>
              </a:p>
              <a:p>
                <a:pPr algn="just">
                  <a:lnSpc>
                    <a:spcPct val="120000"/>
                  </a:lnSpc>
                </a:pPr>
                <a:r>
                  <a:rPr lang="zh-CN" altLang="en-US" sz="2200" dirty="0">
                    <a:latin typeface="等线" panose="02010600030101010101" pitchFamily="2" charset="-122"/>
                    <a:ea typeface="等线" panose="02010600030101010101" pitchFamily="2" charset="-122"/>
                    <a:sym typeface="+mn-ea"/>
                  </a:rPr>
                  <a:t>我们今天主要讲方法二。</a:t>
                </a:r>
              </a:p>
              <a:p>
                <a:endParaRPr lang="zh-CN" altLang="en-US" dirty="0"/>
              </a:p>
            </p:txBody>
          </p:sp>
        </mc:Choice>
        <mc:Fallback xmlns="">
          <p:sp>
            <p:nvSpPr>
              <p:cNvPr id="3" name="内容占位符 2">
                <a:extLst>
                  <a:ext uri="{FF2B5EF4-FFF2-40B4-BE49-F238E27FC236}">
                    <a16:creationId xmlns:a16="http://schemas.microsoft.com/office/drawing/2014/main" id="{8C6CFA57-8373-4DE4-8540-1B321DFE1F2B}"/>
                  </a:ext>
                </a:extLst>
              </p:cNvPr>
              <p:cNvSpPr>
                <a:spLocks noGrp="1" noRot="1" noChangeAspect="1" noMove="1" noResize="1" noEditPoints="1" noAdjustHandles="1" noChangeArrowheads="1" noChangeShapeType="1" noTextEdit="1"/>
              </p:cNvSpPr>
              <p:nvPr>
                <p:ph idx="1"/>
              </p:nvPr>
            </p:nvSpPr>
            <p:spPr>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D6027EBA-8802-422D-998B-4D8991111AFB}"/>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680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C8C6D-1FD8-4B4C-804C-A2DE3E6AE7E0}"/>
              </a:ext>
            </a:extLst>
          </p:cNvPr>
          <p:cNvSpPr>
            <a:spLocks noGrp="1"/>
          </p:cNvSpPr>
          <p:nvPr>
            <p:ph type="title"/>
          </p:nvPr>
        </p:nvSpPr>
        <p:spPr/>
        <p:txBody>
          <a:bodyPr/>
          <a:lstStyle/>
          <a:p>
            <a:r>
              <a:rPr lang="zh-CN" altLang="en-US" dirty="0"/>
              <a:t>求解最小费用最大流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09CA790-5FAB-440C-85F3-A1B3F1E4A9AE}"/>
                  </a:ext>
                </a:extLst>
              </p:cNvPr>
              <p:cNvSpPr>
                <a:spLocks noGrp="1"/>
              </p:cNvSpPr>
              <p:nvPr>
                <p:ph idx="1"/>
              </p:nvPr>
            </p:nvSpPr>
            <p:spPr/>
            <p:txBody>
              <a:bodyPr>
                <a:normAutofit/>
              </a:bodyPr>
              <a:lstStyle/>
              <a:p>
                <a:pPr algn="just">
                  <a:lnSpc>
                    <a:spcPct val="120000"/>
                  </a:lnSpc>
                </a:pPr>
                <a:r>
                  <a:rPr lang="zh-CN" altLang="en-US" sz="2200" dirty="0">
                    <a:latin typeface="等线" panose="02010600030101010101" pitchFamily="2" charset="-122"/>
                    <a:ea typeface="等线" panose="02010600030101010101" pitchFamily="2" charset="-122"/>
                    <a:sym typeface="+mn-ea"/>
                  </a:rPr>
                  <a:t>首先，流要流到汇点，我们就需要找到一条</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𝑆</m:t>
                    </m:r>
                  </m:oMath>
                </a14:m>
                <a:r>
                  <a:rPr lang="zh-CN" altLang="en-US" sz="2200" dirty="0">
                    <a:latin typeface="等线" panose="02010600030101010101" pitchFamily="2" charset="-122"/>
                    <a:ea typeface="等线" panose="02010600030101010101" pitchFamily="2" charset="-122"/>
                    <a:sym typeface="+mn-ea"/>
                  </a:rPr>
                  <a:t>到</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𝑇</m:t>
                    </m:r>
                  </m:oMath>
                </a14:m>
                <a:r>
                  <a:rPr lang="zh-CN" altLang="en-US" sz="2200" dirty="0">
                    <a:latin typeface="等线" panose="02010600030101010101" pitchFamily="2" charset="-122"/>
                    <a:ea typeface="等线" panose="02010600030101010101" pitchFamily="2" charset="-122"/>
                    <a:sym typeface="+mn-ea"/>
                  </a:rPr>
                  <a:t>的路径。</a:t>
                </a:r>
              </a:p>
              <a:p>
                <a:pPr algn="just">
                  <a:lnSpc>
                    <a:spcPct val="120000"/>
                  </a:lnSpc>
                </a:pPr>
                <a:r>
                  <a:rPr lang="zh-CN" altLang="en-US" sz="2200" dirty="0">
                    <a:latin typeface="等线" panose="02010600030101010101" pitchFamily="2" charset="-122"/>
                    <a:ea typeface="等线" panose="02010600030101010101" pitchFamily="2" charset="-122"/>
                    <a:sym typeface="+mn-ea"/>
                  </a:rPr>
                  <a:t>在这些路径中，我们挑选经过的单位流量费用和最小的路径，并往这条路径流最多的流量，总费用加上流量与总单位流量费用的乘积。</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和最大流一样，可能会出现退流的情况，这时每条边需要一个反向边，单位流量费用为原边单位流量费用的相反数。</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利用同</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𝐷𝑖𝑛𝑖𝑐</m:t>
                    </m:r>
                  </m:oMath>
                </a14:m>
                <a:r>
                  <a:rPr lang="zh-CN" altLang="en-US" sz="2200" dirty="0">
                    <a:latin typeface="等线" panose="02010600030101010101" pitchFamily="2" charset="-122"/>
                    <a:ea typeface="等线" panose="02010600030101010101" pitchFamily="2" charset="-122"/>
                    <a:sym typeface="+mn-ea"/>
                  </a:rPr>
                  <a:t>算法中增广路越来越长的方法，我们也可以证明我们挑选的路径的费用也会越来越大。</a:t>
                </a:r>
                <a:endParaRPr lang="en-US" altLang="zh-CN" sz="2200" dirty="0">
                  <a:latin typeface="等线" panose="02010600030101010101" pitchFamily="2" charset="-122"/>
                  <a:ea typeface="等线" panose="02010600030101010101" pitchFamily="2" charset="-122"/>
                  <a:sym typeface="+mn-ea"/>
                </a:endParaRPr>
              </a:p>
              <a:p>
                <a:pPr algn="just">
                  <a:lnSpc>
                    <a:spcPct val="120000"/>
                  </a:lnSpc>
                </a:pPr>
                <a:r>
                  <a:rPr lang="zh-CN" altLang="en-US" sz="2200" dirty="0">
                    <a:latin typeface="等线" panose="02010600030101010101" pitchFamily="2" charset="-122"/>
                    <a:ea typeface="等线" panose="02010600030101010101" pitchFamily="2" charset="-122"/>
                    <a:sym typeface="+mn-ea"/>
                  </a:rPr>
                  <a:t>选</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𝑆</m:t>
                    </m:r>
                  </m:oMath>
                </a14:m>
                <a:r>
                  <a:rPr lang="zh-CN" altLang="en-US" sz="2200" dirty="0">
                    <a:latin typeface="等线" panose="02010600030101010101" pitchFamily="2" charset="-122"/>
                    <a:ea typeface="等线" panose="02010600030101010101" pitchFamily="2" charset="-122"/>
                    <a:sym typeface="+mn-ea"/>
                  </a:rPr>
                  <a:t>到</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𝑇</m:t>
                    </m:r>
                  </m:oMath>
                </a14:m>
                <a:r>
                  <a:rPr lang="zh-CN" altLang="en-US" sz="2200" dirty="0">
                    <a:latin typeface="等线" panose="02010600030101010101" pitchFamily="2" charset="-122"/>
                    <a:ea typeface="等线" panose="02010600030101010101" pitchFamily="2" charset="-122"/>
                    <a:sym typeface="+mn-ea"/>
                  </a:rPr>
                  <a:t>单位流量费用和最小的路径，可以用最短路来实现。</a:t>
                </a:r>
              </a:p>
              <a:p>
                <a:endParaRPr lang="zh-CN" altLang="en-US" dirty="0"/>
              </a:p>
            </p:txBody>
          </p:sp>
        </mc:Choice>
        <mc:Fallback xmlns="">
          <p:sp>
            <p:nvSpPr>
              <p:cNvPr id="3" name="内容占位符 2">
                <a:extLst>
                  <a:ext uri="{FF2B5EF4-FFF2-40B4-BE49-F238E27FC236}">
                    <a16:creationId xmlns:a16="http://schemas.microsoft.com/office/drawing/2014/main" id="{A09CA790-5FAB-440C-85F3-A1B3F1E4A9AE}"/>
                  </a:ext>
                </a:extLst>
              </p:cNvPr>
              <p:cNvSpPr>
                <a:spLocks noGrp="1" noRot="1" noChangeAspect="1" noMove="1" noResize="1" noEditPoints="1" noAdjustHandles="1" noChangeArrowheads="1" noChangeShapeType="1" noTextEdit="1"/>
              </p:cNvSpPr>
              <p:nvPr>
                <p:ph idx="1"/>
              </p:nvPr>
            </p:nvSpPr>
            <p:spPr>
              <a:blipFill>
                <a:blip r:embed="rId2"/>
                <a:stretch>
                  <a:fillRect l="-424" r="-727"/>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81AF11E2-7258-429B-9EA5-52B2A2AEDA9E}"/>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718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EECD2-55DB-4B96-9EE1-FA5626FBC412}"/>
              </a:ext>
            </a:extLst>
          </p:cNvPr>
          <p:cNvSpPr>
            <a:spLocks noGrp="1"/>
          </p:cNvSpPr>
          <p:nvPr>
            <p:ph type="title"/>
          </p:nvPr>
        </p:nvSpPr>
        <p:spPr/>
        <p:txBody>
          <a:bodyPr/>
          <a:lstStyle/>
          <a:p>
            <a:r>
              <a:rPr lang="zh-CN" altLang="en-US" dirty="0"/>
              <a:t>最小割</a:t>
            </a:r>
          </a:p>
        </p:txBody>
      </p:sp>
      <p:sp>
        <p:nvSpPr>
          <p:cNvPr id="3" name="文本占位符 2">
            <a:extLst>
              <a:ext uri="{FF2B5EF4-FFF2-40B4-BE49-F238E27FC236}">
                <a16:creationId xmlns:a16="http://schemas.microsoft.com/office/drawing/2014/main" id="{79D675A6-06A5-437C-B6EB-86B7FDFC484E}"/>
              </a:ext>
            </a:extLst>
          </p:cNvPr>
          <p:cNvSpPr>
            <a:spLocks noGrp="1"/>
          </p:cNvSpPr>
          <p:nvPr>
            <p:ph type="body" idx="1"/>
          </p:nvPr>
        </p:nvSpPr>
        <p:spPr/>
        <p:txBody>
          <a:bodyPr/>
          <a:lstStyle/>
          <a:p>
            <a:r>
              <a:rPr lang="zh-CN" altLang="en-US" dirty="0"/>
              <a:t>同一模型，不同角度</a:t>
            </a:r>
          </a:p>
        </p:txBody>
      </p:sp>
    </p:spTree>
    <p:extLst>
      <p:ext uri="{BB962C8B-B14F-4D97-AF65-F5344CB8AC3E}">
        <p14:creationId xmlns:p14="http://schemas.microsoft.com/office/powerpoint/2010/main" val="259824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234C-47BF-4BB5-B951-F9D26E892B71}"/>
              </a:ext>
            </a:extLst>
          </p:cNvPr>
          <p:cNvSpPr>
            <a:spLocks noGrp="1"/>
          </p:cNvSpPr>
          <p:nvPr>
            <p:ph type="title"/>
          </p:nvPr>
        </p:nvSpPr>
        <p:spPr/>
        <p:txBody>
          <a:bodyPr/>
          <a:lstStyle/>
          <a:p>
            <a:r>
              <a:rPr lang="zh-CN" altLang="en-US" dirty="0"/>
              <a:t>求解最小费用最大流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3D432A-9744-4630-9EAF-671AE07A9AD5}"/>
                  </a:ext>
                </a:extLst>
              </p:cNvPr>
              <p:cNvSpPr>
                <a:spLocks noGrp="1"/>
              </p:cNvSpPr>
              <p:nvPr>
                <p:ph idx="1"/>
              </p:nvPr>
            </p:nvSpPr>
            <p:spPr/>
            <p:txBody>
              <a:bodyPr>
                <a:normAutofit/>
              </a:bodyPr>
              <a:lstStyle/>
              <a:p>
                <a:r>
                  <a:rPr lang="zh-CN" altLang="en-US" sz="2200" dirty="0">
                    <a:latin typeface="等线" panose="02010600030101010101" pitchFamily="2" charset="-122"/>
                    <a:ea typeface="等线" panose="02010600030101010101" pitchFamily="2" charset="-122"/>
                  </a:rPr>
                  <a:t>图中出现负环，</a:t>
                </a:r>
                <a14:m>
                  <m:oMath xmlns:m="http://schemas.openxmlformats.org/officeDocument/2006/math">
                    <m:r>
                      <a:rPr lang="en-US" altLang="zh-CN" sz="2200" dirty="0">
                        <a:latin typeface="Cambria Math" panose="02040503050406030204" pitchFamily="18" charset="0"/>
                        <a:ea typeface="等线" panose="02010600030101010101" pitchFamily="2" charset="-122"/>
                      </a:rPr>
                      <m:t>𝐷𝑖𝑗𝑘𝑠𝑡𝑟𝑎</m:t>
                    </m:r>
                  </m:oMath>
                </a14:m>
                <a:r>
                  <a:rPr lang="zh-CN" altLang="en-US" sz="2200" dirty="0">
                    <a:latin typeface="等线" panose="02010600030101010101" pitchFamily="2" charset="-122"/>
                    <a:ea typeface="等线" panose="02010600030101010101" pitchFamily="2" charset="-122"/>
                  </a:rPr>
                  <a:t>不管用了，要用</a:t>
                </a:r>
                <a14:m>
                  <m:oMath xmlns:m="http://schemas.openxmlformats.org/officeDocument/2006/math">
                    <m:r>
                      <a:rPr lang="en-US" altLang="zh-CN" sz="2200">
                        <a:latin typeface="Cambria Math" panose="02040503050406030204" pitchFamily="18" charset="0"/>
                        <a:ea typeface="等线" panose="02010600030101010101" pitchFamily="2" charset="-122"/>
                      </a:rPr>
                      <m:t>𝑆𝑃𝐹𝐴</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你可能会担心算法执行过程中遇到负环，其实还是可以利用</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𝐷𝑖𝑛𝑖𝑐</m:t>
                    </m:r>
                  </m:oMath>
                </a14:m>
                <a:r>
                  <a:rPr lang="zh-CN" altLang="en-US" sz="2200" dirty="0">
                    <a:latin typeface="等线" panose="02010600030101010101" pitchFamily="2" charset="-122"/>
                    <a:ea typeface="等线" panose="02010600030101010101" pitchFamily="2" charset="-122"/>
                    <a:sym typeface="+mn-ea"/>
                  </a:rPr>
                  <a:t>算法类似的证明，发现只要一开始没有负环，图中任意时刻都不会出现负环。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sym typeface="+mn-ea"/>
                  </a:rPr>
                  <a:t>所以，在建立费用流模型时，要注意不要建出负环，虽然可以处理，但是很麻烦。</a:t>
                </a:r>
                <a:endParaRPr lang="en-US" altLang="zh-CN" sz="2200" dirty="0">
                  <a:latin typeface="等线" panose="02010600030101010101" pitchFamily="2" charset="-122"/>
                  <a:ea typeface="等线" panose="02010600030101010101" pitchFamily="2" charset="-122"/>
                  <a:sym typeface="+mn-ea"/>
                </a:endParaRPr>
              </a:p>
              <a:p>
                <a:endParaRPr lang="zh-CN" altLang="en-US" dirty="0"/>
              </a:p>
            </p:txBody>
          </p:sp>
        </mc:Choice>
        <mc:Fallback xmlns="">
          <p:sp>
            <p:nvSpPr>
              <p:cNvPr id="3" name="内容占位符 2">
                <a:extLst>
                  <a:ext uri="{FF2B5EF4-FFF2-40B4-BE49-F238E27FC236}">
                    <a16:creationId xmlns:a16="http://schemas.microsoft.com/office/drawing/2014/main" id="{6F3D432A-9744-4630-9EAF-671AE07A9AD5}"/>
                  </a:ext>
                </a:extLst>
              </p:cNvPr>
              <p:cNvSpPr>
                <a:spLocks noGrp="1" noRot="1" noChangeAspect="1" noMove="1" noResize="1" noEditPoints="1" noAdjustHandles="1" noChangeArrowheads="1" noChangeShapeType="1" noTextEdit="1"/>
              </p:cNvSpPr>
              <p:nvPr>
                <p:ph idx="1"/>
              </p:nvPr>
            </p:nvSpPr>
            <p:spPr>
              <a:blipFill>
                <a:blip r:embed="rId2"/>
                <a:stretch>
                  <a:fillRect l="-424" t="-1805" r="-121"/>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ECBAF607-EF08-431B-97DC-E82A201B2916}"/>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857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1FB69-0A66-4F57-8C18-8D64E9F5B53A}"/>
              </a:ext>
            </a:extLst>
          </p:cNvPr>
          <p:cNvSpPr>
            <a:spLocks noGrp="1"/>
          </p:cNvSpPr>
          <p:nvPr>
            <p:ph type="title"/>
          </p:nvPr>
        </p:nvSpPr>
        <p:spPr/>
        <p:txBody>
          <a:bodyPr/>
          <a:lstStyle/>
          <a:p>
            <a:r>
              <a:rPr lang="zh-CN" altLang="en-US" dirty="0"/>
              <a:t>最小费用最大流算法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1B927B-AA41-410E-80E4-DF63CA345D1F}"/>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sym typeface="+mn-ea"/>
                  </a:rPr>
                  <a:t>这样我们就得到了求解最小费用最大流的算法：</a:t>
                </a:r>
                <a:endParaRPr lang="en-US" altLang="zh-CN" sz="2200" dirty="0">
                  <a:latin typeface="等线" panose="02010600030101010101" pitchFamily="2" charset="-122"/>
                  <a:ea typeface="等线" panose="02010600030101010101" pitchFamily="2" charset="-122"/>
                  <a:sym typeface="+mn-ea"/>
                </a:endParaRPr>
              </a:p>
              <a:p>
                <a:r>
                  <a:rPr lang="en-US" altLang="zh-CN" sz="2200" dirty="0">
                    <a:latin typeface="等线" panose="02010600030101010101" pitchFamily="2" charset="-122"/>
                    <a:ea typeface="等线" panose="02010600030101010101" pitchFamily="2" charset="-122"/>
                    <a:sym typeface="+mn-ea"/>
                  </a:rPr>
                  <a:t>1.</a:t>
                </a:r>
                <a:r>
                  <a:rPr lang="zh-CN" altLang="en-US" sz="2200" dirty="0">
                    <a:latin typeface="等线" panose="02010600030101010101" pitchFamily="2" charset="-122"/>
                    <a:ea typeface="等线" panose="02010600030101010101" pitchFamily="2" charset="-122"/>
                    <a:sym typeface="+mn-ea"/>
                  </a:rPr>
                  <a:t>找到一条从</a:t>
                </a:r>
                <a14:m>
                  <m:oMath xmlns:m="http://schemas.openxmlformats.org/officeDocument/2006/math">
                    <m:r>
                      <a:rPr lang="en-US" altLang="zh-CN" sz="2200">
                        <a:latin typeface="Cambria Math" panose="02040503050406030204" pitchFamily="18" charset="0"/>
                        <a:ea typeface="等线" panose="02010600030101010101" pitchFamily="2" charset="-122"/>
                        <a:sym typeface="+mn-ea"/>
                      </a:rPr>
                      <m:t>𝑆</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单位流量费用和最小的路径。</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还原出路径，找到路径上容量最小的边。</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计算费用，调整路径上的边及其反边的容量。</a:t>
                </a:r>
                <a:endParaRPr lang="en-US" altLang="zh-CN" sz="2200" dirty="0">
                  <a:latin typeface="等线" panose="02010600030101010101" pitchFamily="2" charset="-122"/>
                  <a:ea typeface="等线" panose="02010600030101010101" pitchFamily="2" charset="-122"/>
                </a:endParaRPr>
              </a:p>
              <a:p>
                <a:r>
                  <a:rPr lang="en-US" altLang="zh-CN" sz="2200" dirty="0">
                    <a:latin typeface="等线" panose="02010600030101010101" pitchFamily="2" charset="-122"/>
                    <a:ea typeface="等线" panose="02010600030101010101" pitchFamily="2" charset="-122"/>
                  </a:rPr>
                  <a:t>4.</a:t>
                </a:r>
                <a:r>
                  <a:rPr lang="zh-CN" altLang="en-US" sz="2200" dirty="0">
                    <a:latin typeface="等线" panose="02010600030101010101" pitchFamily="2" charset="-122"/>
                    <a:ea typeface="等线" panose="02010600030101010101" pitchFamily="2" charset="-122"/>
                  </a:rPr>
                  <a:t>重复</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r>
                      <a:rPr lang="en-US" altLang="zh-CN" sz="2200" dirty="0">
                        <a:latin typeface="Cambria Math" panose="02040503050406030204" pitchFamily="18" charset="0"/>
                        <a:ea typeface="等线" panose="02010600030101010101" pitchFamily="2" charset="-122"/>
                      </a:rPr>
                      <m:t>3</m:t>
                    </m:r>
                  </m:oMath>
                </a14:m>
                <a:r>
                  <a:rPr lang="zh-CN" altLang="en-US" sz="2200" dirty="0">
                    <a:latin typeface="等线" panose="02010600030101010101" pitchFamily="2" charset="-122"/>
                    <a:ea typeface="等线" panose="02010600030101010101" pitchFamily="2" charset="-122"/>
                  </a:rPr>
                  <a:t>过程，知道找不到</a:t>
                </a:r>
                <a14:m>
                  <m:oMath xmlns:m="http://schemas.openxmlformats.org/officeDocument/2006/math">
                    <m:r>
                      <a:rPr lang="en-US" altLang="zh-CN" sz="2200">
                        <a:latin typeface="Cambria Math" panose="02040503050406030204" pitchFamily="18" charset="0"/>
                        <a:ea typeface="等线" panose="02010600030101010101" pitchFamily="2" charset="-122"/>
                        <a:sym typeface="+mn-ea"/>
                      </a:rPr>
                      <m:t>𝑆</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的路径。</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这个算法主体是最短路，所以好像并没有什么名字。</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假设流量为</a:t>
                </a:r>
                <a14:m>
                  <m:oMath xmlns:m="http://schemas.openxmlformats.org/officeDocument/2006/math">
                    <m:r>
                      <a:rPr lang="en-US" altLang="zh-CN" sz="2200">
                        <a:latin typeface="Cambria Math" panose="02040503050406030204" pitchFamily="18" charset="0"/>
                        <a:ea typeface="等线" panose="02010600030101010101" pitchFamily="2" charset="-122"/>
                      </a:rPr>
                      <m:t>𝑓</m:t>
                    </m:r>
                  </m:oMath>
                </a14:m>
                <a:r>
                  <a:rPr lang="zh-CN" altLang="en-US" sz="2200" dirty="0">
                    <a:latin typeface="等线" panose="02010600030101010101" pitchFamily="2" charset="-122"/>
                    <a:ea typeface="等线" panose="02010600030101010101" pitchFamily="2" charset="-122"/>
                  </a:rPr>
                  <a:t>，那么最多增广</a:t>
                </a:r>
                <a14:m>
                  <m:oMath xmlns:m="http://schemas.openxmlformats.org/officeDocument/2006/math">
                    <m:r>
                      <a:rPr lang="en-US" altLang="zh-CN" sz="2200">
                        <a:latin typeface="Cambria Math" panose="02040503050406030204" pitchFamily="18" charset="0"/>
                        <a:ea typeface="等线" panose="02010600030101010101" pitchFamily="2" charset="-122"/>
                      </a:rPr>
                      <m:t>𝑓</m:t>
                    </m:r>
                  </m:oMath>
                </a14:m>
                <a:r>
                  <a:rPr lang="zh-CN" altLang="en-US" sz="2200" dirty="0">
                    <a:latin typeface="等线" panose="02010600030101010101" pitchFamily="2" charset="-122"/>
                    <a:ea typeface="等线" panose="02010600030101010101" pitchFamily="2" charset="-122"/>
                  </a:rPr>
                  <a:t>次，时间复杂度就是</a:t>
                </a:r>
                <a14:m>
                  <m:oMath xmlns:m="http://schemas.openxmlformats.org/officeDocument/2006/math">
                    <m:r>
                      <a:rPr lang="zh-CN" altLang="en-US" sz="2200">
                        <a:latin typeface="Cambria Math" panose="02040503050406030204" pitchFamily="18" charset="0"/>
                        <a:ea typeface="等线" panose="02010600030101010101" pitchFamily="2" charset="-122"/>
                      </a:rPr>
                      <m:t>𝛩</m:t>
                    </m:r>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𝑓𝑚𝑛</m:t>
                        </m:r>
                      </m:e>
                    </m:d>
                  </m:oMath>
                </a14:m>
                <a:r>
                  <a:rPr lang="zh-CN" altLang="en-US" sz="2200" dirty="0">
                    <a:latin typeface="等线" panose="02010600030101010101" pitchFamily="2" charset="-122"/>
                    <a:ea typeface="等线" panose="02010600030101010101" pitchFamily="2" charset="-122"/>
                  </a:rPr>
                  <a:t>。</a:t>
                </a:r>
              </a:p>
              <a:p>
                <a:endParaRPr lang="en-US" altLang="zh-CN" dirty="0">
                  <a:sym typeface="+mn-ea"/>
                </a:endParaRPr>
              </a:p>
            </p:txBody>
          </p:sp>
        </mc:Choice>
        <mc:Fallback xmlns="">
          <p:sp>
            <p:nvSpPr>
              <p:cNvPr id="3" name="内容占位符 2">
                <a:extLst>
                  <a:ext uri="{FF2B5EF4-FFF2-40B4-BE49-F238E27FC236}">
                    <a16:creationId xmlns:a16="http://schemas.microsoft.com/office/drawing/2014/main" id="{CD1B927B-AA41-410E-80E4-DF63CA345D1F}"/>
                  </a:ext>
                </a:extLst>
              </p:cNvPr>
              <p:cNvSpPr>
                <a:spLocks noGrp="1" noRot="1" noChangeAspect="1" noMove="1" noResize="1" noEditPoints="1" noAdjustHandles="1" noChangeArrowheads="1" noChangeShapeType="1" noTextEdit="1"/>
              </p:cNvSpPr>
              <p:nvPr>
                <p:ph idx="1"/>
              </p:nvPr>
            </p:nvSpPr>
            <p:spPr>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5E898EF2-3C83-4803-8DD3-C717A36AF84A}"/>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71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5B7D3-B02E-4EA4-987E-E65E9FB5B609}"/>
              </a:ext>
            </a:extLst>
          </p:cNvPr>
          <p:cNvSpPr>
            <a:spLocks noGrp="1"/>
          </p:cNvSpPr>
          <p:nvPr>
            <p:ph type="title"/>
          </p:nvPr>
        </p:nvSpPr>
        <p:spPr/>
        <p:txBody>
          <a:bodyPr/>
          <a:lstStyle/>
          <a:p>
            <a:r>
              <a:rPr lang="zh-CN" altLang="en-US" dirty="0"/>
              <a:t>最小费用最大流算法</a:t>
            </a:r>
          </a:p>
        </p:txBody>
      </p:sp>
      <p:sp>
        <p:nvSpPr>
          <p:cNvPr id="3" name="内容占位符 2">
            <a:extLst>
              <a:ext uri="{FF2B5EF4-FFF2-40B4-BE49-F238E27FC236}">
                <a16:creationId xmlns:a16="http://schemas.microsoft.com/office/drawing/2014/main" id="{9455B31B-8315-47EA-81C7-43DFA805F373}"/>
              </a:ext>
            </a:extLst>
          </p:cNvPr>
          <p:cNvSpPr>
            <a:spLocks noGrp="1"/>
          </p:cNvSpPr>
          <p:nvPr>
            <p:ph idx="1"/>
          </p:nvPr>
        </p:nvSpPr>
        <p:spPr/>
        <p:txBody>
          <a:bodyPr>
            <a:normAutofit fontScale="85000" lnSpcReduction="20000"/>
          </a:bodyPr>
          <a:lstStyle/>
          <a:p>
            <a:pPr marL="0" indent="0">
              <a:buNone/>
            </a:pPr>
            <a:r>
              <a:rPr lang="en-US" altLang="zh-CN" dirty="0">
                <a:solidFill>
                  <a:srgbClr val="00B050"/>
                </a:solidFill>
                <a:latin typeface="Consolas" panose="020B0609020204030204" pitchFamily="49" charset="0"/>
              </a:rPr>
              <a:t>#include&lt;algorithm&gt;</a:t>
            </a:r>
          </a:p>
          <a:p>
            <a:pPr marL="0" indent="0">
              <a:buNone/>
            </a:pPr>
            <a:r>
              <a:rPr lang="en-US" altLang="zh-CN" dirty="0">
                <a:solidFill>
                  <a:srgbClr val="00B050"/>
                </a:solidFill>
                <a:latin typeface="Consolas" panose="020B0609020204030204" pitchFamily="49" charset="0"/>
              </a:rPr>
              <a:t>#include&lt;</a:t>
            </a:r>
            <a:r>
              <a:rPr lang="en-US" altLang="zh-CN" dirty="0" err="1">
                <a:solidFill>
                  <a:srgbClr val="00B050"/>
                </a:solidFill>
                <a:latin typeface="Consolas" panose="020B0609020204030204" pitchFamily="49" charset="0"/>
              </a:rPr>
              <a:t>cstdio</a:t>
            </a:r>
            <a:r>
              <a:rPr lang="en-US" altLang="zh-CN" dirty="0">
                <a:solidFill>
                  <a:srgbClr val="00B050"/>
                </a:solidFill>
                <a:latin typeface="Consolas" panose="020B0609020204030204" pitchFamily="49" charset="0"/>
              </a:rPr>
              <a:t>&gt;</a:t>
            </a:r>
          </a:p>
          <a:p>
            <a:pPr marL="0" indent="0">
              <a:buNone/>
            </a:pPr>
            <a:r>
              <a:rPr lang="en-US" altLang="zh-CN" dirty="0">
                <a:solidFill>
                  <a:srgbClr val="00B050"/>
                </a:solidFill>
                <a:latin typeface="Consolas" panose="020B0609020204030204" pitchFamily="49" charset="0"/>
              </a:rPr>
              <a:t>#include&lt;</a:t>
            </a:r>
            <a:r>
              <a:rPr lang="en-US" altLang="zh-CN" dirty="0" err="1">
                <a:solidFill>
                  <a:srgbClr val="00B050"/>
                </a:solidFill>
                <a:latin typeface="Consolas" panose="020B0609020204030204" pitchFamily="49" charset="0"/>
              </a:rPr>
              <a:t>cstring</a:t>
            </a:r>
            <a:r>
              <a:rPr lang="en-US" altLang="zh-CN" dirty="0">
                <a:solidFill>
                  <a:srgbClr val="00B050"/>
                </a:solidFill>
                <a:latin typeface="Consolas" panose="020B0609020204030204" pitchFamily="49" charset="0"/>
              </a:rPr>
              <a:t>&gt;</a:t>
            </a:r>
          </a:p>
          <a:p>
            <a:pPr marL="0" indent="0">
              <a:buNone/>
            </a:pPr>
            <a:r>
              <a:rPr lang="en-US" altLang="zh-CN" dirty="0">
                <a:solidFill>
                  <a:srgbClr val="00B050"/>
                </a:solidFill>
                <a:latin typeface="Consolas" panose="020B0609020204030204" pitchFamily="49" charset="0"/>
              </a:rPr>
              <a:t>#define M 405</a:t>
            </a:r>
          </a:p>
          <a:p>
            <a:pPr marL="0" indent="0">
              <a:buNone/>
            </a:pPr>
            <a:r>
              <a:rPr lang="en-US" altLang="zh-CN" dirty="0">
                <a:solidFill>
                  <a:srgbClr val="00B050"/>
                </a:solidFill>
                <a:latin typeface="Consolas" panose="020B0609020204030204" pitchFamily="49" charset="0"/>
              </a:rPr>
              <a:t>#define N 205</a:t>
            </a:r>
          </a:p>
          <a:p>
            <a:pPr marL="0" indent="0">
              <a:buNone/>
            </a:pPr>
            <a:r>
              <a:rPr lang="en-US" altLang="zh-CN" b="1" dirty="0">
                <a:latin typeface="Consolas" panose="020B0609020204030204" pitchFamily="49" charset="0"/>
              </a:rPr>
              <a:t>using</a:t>
            </a:r>
            <a:r>
              <a:rPr lang="en-US" altLang="zh-CN" dirty="0">
                <a:latin typeface="Consolas" panose="020B0609020204030204" pitchFamily="49" charset="0"/>
              </a:rPr>
              <a:t> </a:t>
            </a:r>
            <a:r>
              <a:rPr lang="en-US" altLang="zh-CN" b="1" dirty="0">
                <a:latin typeface="Consolas" panose="020B0609020204030204" pitchFamily="49" charset="0"/>
              </a:rPr>
              <a:t>namespace</a:t>
            </a:r>
            <a:r>
              <a:rPr lang="en-US" altLang="zh-CN" dirty="0">
                <a:latin typeface="Consolas" panose="020B0609020204030204" pitchFamily="49" charset="0"/>
              </a:rPr>
              <a:t> std</a:t>
            </a:r>
            <a:r>
              <a:rPr lang="en-US" altLang="zh-CN" b="1" dirty="0">
                <a:solidFill>
                  <a:srgbClr val="FF0000"/>
                </a:solidFill>
                <a:latin typeface="Consolas" panose="020B0609020204030204" pitchFamily="49" charset="0"/>
              </a:rPr>
              <a:t>;</a:t>
            </a:r>
          </a:p>
          <a:p>
            <a:pPr marL="0" indent="0">
              <a:buNone/>
            </a:pPr>
            <a:endParaRPr lang="en-US" altLang="zh-CN" dirty="0">
              <a:latin typeface="Consolas" panose="020B0609020204030204" pitchFamily="49" charset="0"/>
            </a:endParaRPr>
          </a:p>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next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pri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a:t>
            </a:r>
            <a:r>
              <a:rPr lang="en-US" altLang="zh-CN" b="1" dirty="0">
                <a:solidFill>
                  <a:srgbClr val="FF0000"/>
                </a:solidFill>
                <a:latin typeface="Consolas" panose="020B0609020204030204" pitchFamily="49" charset="0"/>
              </a:rPr>
              <a:t>];</a:t>
            </a:r>
          </a:p>
          <a:p>
            <a:pPr marL="0" indent="0">
              <a:buNone/>
            </a:pP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运用边表存储边的信息，分别为链头、边表指针、终点、容量和单位流量费用</a:t>
            </a:r>
            <a:endParaRPr lang="en-US" altLang="zh-CN" b="1" dirty="0">
              <a:solidFill>
                <a:srgbClr val="FF0000"/>
              </a:solidFill>
              <a:latin typeface="Consolas" panose="020B0609020204030204" pitchFamily="49" charset="0"/>
            </a:endParaRPr>
          </a:p>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n</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m</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S</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flow</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cost</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点数、边数、源汇点编号、总流量、总费用和边表头指针</a:t>
            </a:r>
            <a:endParaRPr lang="en-US" altLang="zh-CN" b="1" dirty="0">
              <a:solidFill>
                <a:srgbClr val="FF0000"/>
              </a:solidFill>
              <a:latin typeface="Consolas" panose="020B0609020204030204" pitchFamily="49" charset="0"/>
            </a:endParaRPr>
          </a:p>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dis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q</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l</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r</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fro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bool</a:t>
            </a:r>
            <a:r>
              <a:rPr lang="en-US" altLang="zh-CN" dirty="0">
                <a:latin typeface="Consolas" panose="020B0609020204030204" pitchFamily="49" charset="0"/>
              </a:rPr>
              <a:t> </a:t>
            </a:r>
            <a:r>
              <a:rPr lang="en-US" altLang="zh-CN" dirty="0" err="1">
                <a:latin typeface="Consolas" panose="020B0609020204030204" pitchFamily="49" charset="0"/>
              </a:rPr>
              <a:t>inq</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跑</a:t>
            </a:r>
            <a:r>
              <a:rPr lang="en-US" altLang="zh-CN" i="1" dirty="0" err="1">
                <a:solidFill>
                  <a:srgbClr val="008FF0"/>
                </a:solidFill>
                <a:latin typeface="Consolas" panose="020B0609020204030204" pitchFamily="49" charset="0"/>
              </a:rPr>
              <a:t>spfa</a:t>
            </a:r>
            <a:r>
              <a:rPr lang="zh-CN" altLang="en-US" i="1" dirty="0">
                <a:solidFill>
                  <a:srgbClr val="008FF0"/>
                </a:solidFill>
                <a:latin typeface="Consolas" panose="020B0609020204030204" pitchFamily="49" charset="0"/>
              </a:rPr>
              <a:t>需要记录每个点是否在队列中</a:t>
            </a:r>
            <a:endParaRPr lang="en-US" altLang="zh-CN" b="1" dirty="0">
              <a:solidFill>
                <a:srgbClr val="FF0000"/>
              </a:solidFill>
              <a:latin typeface="Consolas" panose="020B0609020204030204" pitchFamily="49" charset="0"/>
            </a:endParaRPr>
          </a:p>
          <a:p>
            <a:pPr marL="0" indent="0">
              <a:buNone/>
            </a:pP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跑</a:t>
            </a:r>
            <a:r>
              <a:rPr lang="en-US" altLang="zh-CN" i="1" dirty="0" err="1">
                <a:solidFill>
                  <a:srgbClr val="008FF0"/>
                </a:solidFill>
                <a:latin typeface="Consolas" panose="020B0609020204030204" pitchFamily="49" charset="0"/>
              </a:rPr>
              <a:t>spfa</a:t>
            </a:r>
            <a:r>
              <a:rPr lang="zh-CN" altLang="en-US" i="1" dirty="0">
                <a:solidFill>
                  <a:srgbClr val="008FF0"/>
                </a:solidFill>
                <a:latin typeface="Consolas" panose="020B0609020204030204" pitchFamily="49" charset="0"/>
              </a:rPr>
              <a:t>需要记录的每个点的最短路信息、循环队列、队头队尾和每个点在最短路上的来源</a:t>
            </a:r>
            <a:endParaRPr lang="en-US" altLang="zh-CN" b="1" dirty="0">
              <a:solidFill>
                <a:srgbClr val="FF0000"/>
              </a:solidFill>
              <a:latin typeface="Consolas" panose="020B0609020204030204" pitchFamily="49" charset="0"/>
            </a:endParaRPr>
          </a:p>
          <a:p>
            <a:pPr marL="0" indent="0">
              <a:buNone/>
            </a:pPr>
            <a:endParaRPr lang="zh-CN" altLang="en-US" dirty="0">
              <a:latin typeface="Consolas" panose="020B0609020204030204" pitchFamily="49" charset="0"/>
            </a:endParaRPr>
          </a:p>
        </p:txBody>
      </p:sp>
      <p:sp>
        <p:nvSpPr>
          <p:cNvPr id="4" name="椭圆 3">
            <a:hlinkClick r:id="rId2" action="ppaction://hlinksldjump"/>
            <a:extLst>
              <a:ext uri="{FF2B5EF4-FFF2-40B4-BE49-F238E27FC236}">
                <a16:creationId xmlns:a16="http://schemas.microsoft.com/office/drawing/2014/main" id="{3BF7037D-0AC0-4CF2-8172-19B606F83D64}"/>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2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121A3-3C0F-4305-916D-1173CA68F017}"/>
              </a:ext>
            </a:extLst>
          </p:cNvPr>
          <p:cNvSpPr>
            <a:spLocks noGrp="1"/>
          </p:cNvSpPr>
          <p:nvPr>
            <p:ph type="title"/>
          </p:nvPr>
        </p:nvSpPr>
        <p:spPr/>
        <p:txBody>
          <a:bodyPr/>
          <a:lstStyle/>
          <a:p>
            <a:r>
              <a:rPr lang="zh-CN" altLang="en-US" dirty="0"/>
              <a:t>最小费用最大流算法</a:t>
            </a:r>
          </a:p>
        </p:txBody>
      </p:sp>
      <p:sp>
        <p:nvSpPr>
          <p:cNvPr id="3" name="内容占位符 2">
            <a:extLst>
              <a:ext uri="{FF2B5EF4-FFF2-40B4-BE49-F238E27FC236}">
                <a16:creationId xmlns:a16="http://schemas.microsoft.com/office/drawing/2014/main" id="{407CF48F-5BC2-47B1-8824-BAF6A91D5546}"/>
              </a:ext>
            </a:extLst>
          </p:cNvPr>
          <p:cNvSpPr>
            <a:spLocks noGrp="1"/>
          </p:cNvSpPr>
          <p:nvPr>
            <p:ph idx="1"/>
          </p:nvPr>
        </p:nvSpPr>
        <p:spPr/>
        <p:txBody>
          <a:bodyPr>
            <a:normAutofit fontScale="55000" lnSpcReduction="20000"/>
          </a:bodyPr>
          <a:lstStyle/>
          <a:p>
            <a:pPr marL="0" indent="0">
              <a:buNone/>
            </a:pPr>
            <a:r>
              <a:rPr lang="en-US" altLang="zh-CN" b="1" dirty="0">
                <a:latin typeface="Consolas" panose="020B0609020204030204" pitchFamily="49" charset="0"/>
              </a:rPr>
              <a:t>inline</a:t>
            </a:r>
            <a:r>
              <a:rPr lang="en-US" altLang="zh-CN" dirty="0">
                <a:latin typeface="Consolas" panose="020B0609020204030204" pitchFamily="49" charset="0"/>
              </a:rPr>
              <a:t> </a:t>
            </a:r>
            <a:r>
              <a:rPr lang="en-US" altLang="zh-CN" b="1" dirty="0">
                <a:latin typeface="Consolas" panose="020B0609020204030204" pitchFamily="49" charset="0"/>
              </a:rPr>
              <a:t>bool</a:t>
            </a:r>
            <a:r>
              <a:rPr lang="en-US" altLang="zh-CN" dirty="0">
                <a:latin typeface="Consolas" panose="020B0609020204030204" pitchFamily="49" charset="0"/>
              </a:rPr>
              <a:t> </a:t>
            </a:r>
            <a:r>
              <a:rPr lang="en-US" altLang="zh-CN" dirty="0" err="1">
                <a:latin typeface="Consolas" panose="020B0609020204030204" pitchFamily="49" charset="0"/>
              </a:rPr>
              <a:t>spfa</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en-US" altLang="zh-CN" i="1" dirty="0" err="1">
                <a:solidFill>
                  <a:srgbClr val="008FF0"/>
                </a:solidFill>
                <a:latin typeface="Consolas" panose="020B0609020204030204" pitchFamily="49" charset="0"/>
              </a:rPr>
              <a:t>spfa</a:t>
            </a:r>
            <a:r>
              <a:rPr lang="zh-CN" altLang="en-US" i="1" dirty="0">
                <a:solidFill>
                  <a:srgbClr val="008FF0"/>
                </a:solidFill>
                <a:latin typeface="Consolas" panose="020B0609020204030204" pitchFamily="49" charset="0"/>
              </a:rPr>
              <a:t>求最短路</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memset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dis</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0x3f</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sizeof</a:t>
            </a:r>
            <a:r>
              <a:rPr lang="en-US" altLang="zh-CN" dirty="0">
                <a:latin typeface="Consolas" panose="020B0609020204030204" pitchFamily="49" charset="0"/>
              </a:rPr>
              <a:t> dis</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inq</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S</a:t>
            </a:r>
            <a:r>
              <a:rPr lang="en-US" altLang="zh-CN" b="1" dirty="0">
                <a:solidFill>
                  <a:srgbClr val="FF0000"/>
                </a:solidFill>
                <a:latin typeface="Consolas" panose="020B0609020204030204" pitchFamily="49" charset="0"/>
              </a:rPr>
              <a:t>]=</a:t>
            </a:r>
            <a:r>
              <a:rPr lang="en-US" altLang="zh-CN" b="1" dirty="0" err="1">
                <a:latin typeface="Consolas" panose="020B0609020204030204" pitchFamily="49" charset="0"/>
              </a:rPr>
              <a:t>true</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q</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S</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l</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初始化，将</a:t>
            </a:r>
            <a:r>
              <a:rPr lang="en-US" altLang="zh-CN" i="1" dirty="0">
                <a:solidFill>
                  <a:srgbClr val="008FF0"/>
                </a:solidFill>
                <a:latin typeface="Consolas" panose="020B0609020204030204" pitchFamily="49" charset="0"/>
              </a:rPr>
              <a:t>S</a:t>
            </a:r>
            <a:r>
              <a:rPr lang="zh-CN" altLang="en-US" i="1" dirty="0">
                <a:solidFill>
                  <a:srgbClr val="008FF0"/>
                </a:solidFill>
                <a:latin typeface="Consolas" panose="020B0609020204030204" pitchFamily="49" charset="0"/>
              </a:rPr>
              <a:t>设为起点，加入队列</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while</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循环队列中有元素的判定</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int</a:t>
            </a:r>
            <a:r>
              <a:rPr lang="en-US" altLang="zh-CN" dirty="0">
                <a:latin typeface="Consolas" panose="020B0609020204030204" pitchFamily="49" charset="0"/>
              </a:rPr>
              <a:t> u</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q</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l</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inq</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false</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将队列中第一个点抽出来</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for</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next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枚举出边</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if</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]&amp;&amp;</a:t>
            </a:r>
            <a:r>
              <a:rPr lang="en-US" altLang="zh-CN" dirty="0">
                <a:latin typeface="Consolas" panose="020B0609020204030204" pitchFamily="49" charset="0"/>
              </a:rPr>
              <a:t>dis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pri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]&lt;</a:t>
            </a:r>
            <a:r>
              <a:rPr lang="en-US" altLang="zh-CN" dirty="0">
                <a:latin typeface="Consolas" panose="020B0609020204030204" pitchFamily="49" charset="0"/>
              </a:rPr>
              <a:t>dis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判断是否能更新最短路</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fro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dis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dis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pri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记录点是从哪条边来的，并更新最短路</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if</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inq</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q</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N</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r</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如果其不在队列则加入队列</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dis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0x3f3f3f3f</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如果源点能走到汇点，那么汇点的最短路应该是有限的，如果无限就终止算法</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endParaRPr lang="zh-CN" altLang="en-US" b="1" dirty="0">
              <a:solidFill>
                <a:srgbClr val="FF0000"/>
              </a:solidFill>
              <a:latin typeface="Consolas" panose="020B0609020204030204" pitchFamily="49" charset="0"/>
            </a:endParaRPr>
          </a:p>
        </p:txBody>
      </p:sp>
      <p:sp>
        <p:nvSpPr>
          <p:cNvPr id="4" name="椭圆 3">
            <a:hlinkClick r:id="rId2" action="ppaction://hlinksldjump"/>
            <a:extLst>
              <a:ext uri="{FF2B5EF4-FFF2-40B4-BE49-F238E27FC236}">
                <a16:creationId xmlns:a16="http://schemas.microsoft.com/office/drawing/2014/main" id="{3F63726F-E095-402C-9649-EA25BF576EF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632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CB073-145B-4FE3-B0FF-51710D328E6A}"/>
              </a:ext>
            </a:extLst>
          </p:cNvPr>
          <p:cNvSpPr>
            <a:spLocks noGrp="1"/>
          </p:cNvSpPr>
          <p:nvPr>
            <p:ph type="title"/>
          </p:nvPr>
        </p:nvSpPr>
        <p:spPr/>
        <p:txBody>
          <a:bodyPr/>
          <a:lstStyle/>
          <a:p>
            <a:r>
              <a:rPr lang="zh-CN" altLang="en-US" dirty="0"/>
              <a:t>最小费用最大流算法</a:t>
            </a:r>
          </a:p>
        </p:txBody>
      </p:sp>
      <p:sp>
        <p:nvSpPr>
          <p:cNvPr id="3" name="内容占位符 2">
            <a:extLst>
              <a:ext uri="{FF2B5EF4-FFF2-40B4-BE49-F238E27FC236}">
                <a16:creationId xmlns:a16="http://schemas.microsoft.com/office/drawing/2014/main" id="{06428CEE-8081-42F5-A2CB-675745E77056}"/>
              </a:ext>
            </a:extLst>
          </p:cNvPr>
          <p:cNvSpPr>
            <a:spLocks noGrp="1"/>
          </p:cNvSpPr>
          <p:nvPr>
            <p:ph idx="1"/>
          </p:nvPr>
        </p:nvSpPr>
        <p:spPr/>
        <p:txBody>
          <a:bodyPr>
            <a:normAutofit fontScale="85000" lnSpcReduction="20000"/>
          </a:bodyPr>
          <a:lstStyle/>
          <a:p>
            <a:pPr marL="0" indent="0">
              <a:buNone/>
            </a:pPr>
            <a:r>
              <a:rPr lang="en-US" altLang="zh-CN" b="1" dirty="0">
                <a:latin typeface="Consolas" panose="020B0609020204030204" pitchFamily="49" charset="0"/>
              </a:rPr>
              <a:t>inline</a:t>
            </a:r>
            <a:r>
              <a:rPr lang="en-US" altLang="zh-CN" dirty="0">
                <a:latin typeface="Consolas" panose="020B0609020204030204" pitchFamily="49" charset="0"/>
              </a:rPr>
              <a:t> </a:t>
            </a:r>
            <a:r>
              <a:rPr lang="en-US" altLang="zh-CN" b="1" dirty="0">
                <a:latin typeface="Consolas" panose="020B0609020204030204" pitchFamily="49" charset="0"/>
              </a:rPr>
              <a:t>void</a:t>
            </a:r>
            <a:r>
              <a:rPr lang="en-US" altLang="zh-CN" dirty="0">
                <a:latin typeface="Consolas" panose="020B0609020204030204" pitchFamily="49" charset="0"/>
              </a:rPr>
              <a:t> find</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还原</a:t>
            </a:r>
            <a:r>
              <a:rPr lang="en-US" altLang="zh-CN" i="1" dirty="0">
                <a:solidFill>
                  <a:srgbClr val="008FF0"/>
                </a:solidFill>
                <a:latin typeface="Consolas" panose="020B0609020204030204" pitchFamily="49" charset="0"/>
              </a:rPr>
              <a:t>S</a:t>
            </a:r>
            <a:r>
              <a:rPr lang="zh-CN" altLang="en-US" i="1" dirty="0">
                <a:solidFill>
                  <a:srgbClr val="008FF0"/>
                </a:solidFill>
                <a:latin typeface="Consolas" panose="020B0609020204030204" pitchFamily="49" charset="0"/>
              </a:rPr>
              <a:t>到</a:t>
            </a:r>
            <a:r>
              <a:rPr lang="en-US" altLang="zh-CN" i="1" dirty="0">
                <a:solidFill>
                  <a:srgbClr val="008FF0"/>
                </a:solidFill>
                <a:latin typeface="Consolas" panose="020B0609020204030204" pitchFamily="49" charset="0"/>
              </a:rPr>
              <a:t>T</a:t>
            </a:r>
            <a:r>
              <a:rPr lang="zh-CN" altLang="en-US" i="1" dirty="0">
                <a:solidFill>
                  <a:srgbClr val="008FF0"/>
                </a:solidFill>
                <a:latin typeface="Consolas" panose="020B0609020204030204" pitchFamily="49" charset="0"/>
              </a:rPr>
              <a:t>的路径并更新答案</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int</a:t>
            </a:r>
            <a:r>
              <a:rPr lang="en-US" altLang="zh-CN" dirty="0">
                <a:latin typeface="Consolas" panose="020B0609020204030204" pitchFamily="49" charset="0"/>
              </a:rPr>
              <a:t> f</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0x7fffffff</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对最短路上的每条边取容量最小值</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for</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S</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fro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f</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min</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f</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fro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其来源边反边的终点为来源点</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for</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S</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fro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fro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f</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fro</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f</a:t>
            </a:r>
            <a:r>
              <a:rPr lang="en-US" altLang="zh-CN"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flow</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f</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cost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f</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dis</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对最短路上的每条边减少容量，反边增加容量</a:t>
            </a:r>
            <a:endParaRPr lang="en-US" altLang="zh-CN" b="1" dirty="0">
              <a:solidFill>
                <a:srgbClr val="FF0000"/>
              </a:solidFill>
              <a:latin typeface="Consolas" panose="020B0609020204030204" pitchFamily="49" charset="0"/>
            </a:endParaRPr>
          </a:p>
          <a:p>
            <a:pPr marL="0" indent="0">
              <a:buNone/>
            </a:pP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将当前查找到的流加入总流量，费用加入总费用中</a:t>
            </a:r>
            <a:endParaRPr lang="en-US" altLang="zh-CN" b="1" dirty="0">
              <a:solidFill>
                <a:srgbClr val="FF0000"/>
              </a:solidFill>
              <a:latin typeface="Consolas" panose="020B0609020204030204" pitchFamily="49" charset="0"/>
            </a:endParaRPr>
          </a:p>
          <a:p>
            <a:pPr marL="0" indent="0">
              <a:buNone/>
            </a:pPr>
            <a:r>
              <a:rPr lang="en-US" altLang="zh-CN" b="1" dirty="0">
                <a:latin typeface="Consolas" panose="020B0609020204030204" pitchFamily="49" charset="0"/>
              </a:rPr>
              <a:t>inline</a:t>
            </a:r>
            <a:r>
              <a:rPr lang="en-US" altLang="zh-CN" dirty="0">
                <a:latin typeface="Consolas" panose="020B0609020204030204" pitchFamily="49" charset="0"/>
              </a:rPr>
              <a:t> </a:t>
            </a:r>
            <a:r>
              <a:rPr lang="en-US" altLang="zh-CN" b="1" dirty="0">
                <a:latin typeface="Consolas" panose="020B0609020204030204" pitchFamily="49" charset="0"/>
              </a:rPr>
              <a:t>void</a:t>
            </a:r>
            <a:r>
              <a:rPr lang="en-US" altLang="zh-CN" dirty="0">
                <a:latin typeface="Consolas" panose="020B0609020204030204" pitchFamily="49" charset="0"/>
              </a:rPr>
              <a:t> add</a:t>
            </a:r>
            <a:r>
              <a:rPr lang="en-US" altLang="zh-CN"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u</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v</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w</a:t>
            </a:r>
            <a:r>
              <a:rPr lang="en-US" altLang="zh-CN" b="1" dirty="0" err="1">
                <a:solidFill>
                  <a:srgbClr val="FF0000"/>
                </a:solidFill>
                <a:latin typeface="Consolas" panose="020B0609020204030204" pitchFamily="49" charset="0"/>
              </a:rPr>
              <a:t>,</a:t>
            </a:r>
            <a:r>
              <a:rPr lang="en-US" altLang="zh-CN" b="1" dirty="0" err="1">
                <a:latin typeface="Consolas" panose="020B0609020204030204" pitchFamily="49" charset="0"/>
              </a:rPr>
              <a:t>int</a:t>
            </a:r>
            <a:r>
              <a:rPr lang="en-US" altLang="zh-CN" dirty="0">
                <a:latin typeface="Consolas" panose="020B0609020204030204" pitchFamily="49" charset="0"/>
              </a:rPr>
              <a:t> x</a:t>
            </a:r>
            <a:r>
              <a:rPr lang="en-US" altLang="zh-CN" b="1" dirty="0">
                <a:solidFill>
                  <a:srgbClr val="FF0000"/>
                </a:solidFill>
                <a:latin typeface="Consolas" panose="020B0609020204030204" pitchFamily="49" charset="0"/>
              </a:rPr>
              <a:t>)</a:t>
            </a:r>
          </a:p>
          <a:p>
            <a:pPr marL="0" indent="0">
              <a:buNone/>
            </a:pP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建立从</a:t>
            </a:r>
            <a:r>
              <a:rPr lang="en-US" altLang="zh-CN" i="1" dirty="0">
                <a:solidFill>
                  <a:srgbClr val="008FF0"/>
                </a:solidFill>
                <a:latin typeface="Consolas" panose="020B0609020204030204" pitchFamily="49" charset="0"/>
              </a:rPr>
              <a:t>u</a:t>
            </a:r>
            <a:r>
              <a:rPr lang="zh-CN" altLang="en-US" i="1" dirty="0">
                <a:solidFill>
                  <a:srgbClr val="008FF0"/>
                </a:solidFill>
                <a:latin typeface="Consolas" panose="020B0609020204030204" pitchFamily="49" charset="0"/>
              </a:rPr>
              <a:t>到</a:t>
            </a:r>
            <a:r>
              <a:rPr lang="en-US" altLang="zh-CN" i="1" dirty="0">
                <a:solidFill>
                  <a:srgbClr val="008FF0"/>
                </a:solidFill>
                <a:latin typeface="Consolas" panose="020B0609020204030204" pitchFamily="49" charset="0"/>
              </a:rPr>
              <a:t>v</a:t>
            </a:r>
            <a:r>
              <a:rPr lang="zh-CN" altLang="en-US" i="1" dirty="0">
                <a:solidFill>
                  <a:srgbClr val="008FF0"/>
                </a:solidFill>
                <a:latin typeface="Consolas" panose="020B0609020204030204" pitchFamily="49" charset="0"/>
              </a:rPr>
              <a:t>容量为</a:t>
            </a:r>
            <a:r>
              <a:rPr lang="en-US" altLang="zh-CN" i="1" dirty="0">
                <a:solidFill>
                  <a:srgbClr val="008FF0"/>
                </a:solidFill>
                <a:latin typeface="Consolas" panose="020B0609020204030204" pitchFamily="49" charset="0"/>
              </a:rPr>
              <a:t>w</a:t>
            </a:r>
            <a:r>
              <a:rPr lang="zh-CN" altLang="en-US" i="1" dirty="0">
                <a:solidFill>
                  <a:srgbClr val="008FF0"/>
                </a:solidFill>
                <a:latin typeface="Consolas" panose="020B0609020204030204" pitchFamily="49" charset="0"/>
              </a:rPr>
              <a:t>费用为</a:t>
            </a:r>
            <a:r>
              <a:rPr lang="en-US" altLang="zh-CN" i="1" dirty="0">
                <a:solidFill>
                  <a:srgbClr val="008FF0"/>
                </a:solidFill>
                <a:latin typeface="Consolas" panose="020B0609020204030204" pitchFamily="49" charset="0"/>
              </a:rPr>
              <a:t>x</a:t>
            </a:r>
            <a:r>
              <a:rPr lang="zh-CN" altLang="en-US" i="1" dirty="0">
                <a:solidFill>
                  <a:srgbClr val="008FF0"/>
                </a:solidFill>
                <a:latin typeface="Consolas" panose="020B0609020204030204" pitchFamily="49" charset="0"/>
              </a:rPr>
              <a:t>的边</a:t>
            </a:r>
            <a:endParaRPr lang="en-US" altLang="zh-CN"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next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v</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w</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pri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x</a:t>
            </a:r>
            <a:r>
              <a:rPr lang="en-US" altLang="zh-CN" b="1" dirty="0">
                <a:solidFill>
                  <a:srgbClr val="FF0000"/>
                </a:solidFill>
                <a:latin typeface="Consolas" panose="020B0609020204030204" pitchFamily="49" charset="0"/>
              </a:rPr>
              <a:t>;</a:t>
            </a:r>
            <a:endParaRPr lang="en-US" altLang="zh-CN" i="1" dirty="0">
              <a:solidFill>
                <a:srgbClr val="008FF0"/>
              </a:solidFill>
              <a:latin typeface="Consolas" panose="020B0609020204030204" pitchFamily="49" charset="0"/>
            </a:endParaRPr>
          </a:p>
          <a:p>
            <a:pPr marL="0" indent="0">
              <a:buNone/>
            </a:pPr>
            <a:r>
              <a:rPr lang="en-US" altLang="zh-CN" dirty="0">
                <a:latin typeface="Consolas" panose="020B0609020204030204" pitchFamily="49" charset="0"/>
              </a:rPr>
              <a:t>    next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v</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head</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v</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t</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to</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err="1">
                <a:latin typeface="Consolas" panose="020B0609020204030204" pitchFamily="49" charset="0"/>
              </a:rPr>
              <a:t>u</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cap</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0</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pri</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t</a:t>
            </a:r>
            <a:r>
              <a:rPr lang="en-US" altLang="zh-CN" b="1" dirty="0">
                <a:solidFill>
                  <a:srgbClr val="FF0000"/>
                </a:solidFill>
                <a:latin typeface="Consolas" panose="020B0609020204030204" pitchFamily="49" charset="0"/>
              </a:rPr>
              <a:t>]=-</a:t>
            </a:r>
            <a:r>
              <a:rPr lang="en-US" altLang="zh-CN" dirty="0">
                <a:latin typeface="Consolas" panose="020B0609020204030204" pitchFamily="49" charset="0"/>
              </a:rPr>
              <a:t>x</a:t>
            </a:r>
            <a:r>
              <a:rPr lang="en-US" altLang="zh-CN" b="1" dirty="0">
                <a:solidFill>
                  <a:srgbClr val="FF0000"/>
                </a:solidFill>
                <a:latin typeface="Consolas" panose="020B0609020204030204" pitchFamily="49" charset="0"/>
              </a:rPr>
              <a:t>;</a:t>
            </a:r>
          </a:p>
          <a:p>
            <a:pPr marL="0" indent="0">
              <a:buNone/>
            </a:pPr>
            <a:r>
              <a:rPr lang="en-US" altLang="zh-CN" b="1" dirty="0">
                <a:solidFill>
                  <a:srgbClr val="FF0000"/>
                </a:solidFill>
                <a:latin typeface="Consolas" panose="020B0609020204030204" pitchFamily="49" charset="0"/>
              </a:rPr>
              <a:t>}</a:t>
            </a:r>
            <a:r>
              <a:rPr lang="en-US" altLang="zh-CN" i="1" dirty="0">
                <a:solidFill>
                  <a:srgbClr val="008FF0"/>
                </a:solidFill>
                <a:latin typeface="Consolas" panose="020B0609020204030204" pitchFamily="49" charset="0"/>
              </a:rPr>
              <a:t>//</a:t>
            </a:r>
            <a:r>
              <a:rPr lang="zh-CN" altLang="en-US" i="1" dirty="0">
                <a:solidFill>
                  <a:srgbClr val="008FF0"/>
                </a:solidFill>
                <a:latin typeface="Consolas" panose="020B0609020204030204" pitchFamily="49" charset="0"/>
              </a:rPr>
              <a:t>建立从</a:t>
            </a:r>
            <a:r>
              <a:rPr lang="en-US" altLang="zh-CN" i="1" dirty="0">
                <a:solidFill>
                  <a:srgbClr val="008FF0"/>
                </a:solidFill>
                <a:latin typeface="Consolas" panose="020B0609020204030204" pitchFamily="49" charset="0"/>
              </a:rPr>
              <a:t>v</a:t>
            </a:r>
            <a:r>
              <a:rPr lang="zh-CN" altLang="en-US" i="1" dirty="0">
                <a:solidFill>
                  <a:srgbClr val="008FF0"/>
                </a:solidFill>
                <a:latin typeface="Consolas" panose="020B0609020204030204" pitchFamily="49" charset="0"/>
              </a:rPr>
              <a:t>到</a:t>
            </a:r>
            <a:r>
              <a:rPr lang="en-US" altLang="zh-CN" i="1" dirty="0">
                <a:solidFill>
                  <a:srgbClr val="008FF0"/>
                </a:solidFill>
                <a:latin typeface="Consolas" panose="020B0609020204030204" pitchFamily="49" charset="0"/>
              </a:rPr>
              <a:t>u</a:t>
            </a:r>
            <a:r>
              <a:rPr lang="zh-CN" altLang="en-US" i="1" dirty="0">
                <a:solidFill>
                  <a:srgbClr val="008FF0"/>
                </a:solidFill>
                <a:latin typeface="Consolas" panose="020B0609020204030204" pitchFamily="49" charset="0"/>
              </a:rPr>
              <a:t>容量为</a:t>
            </a:r>
            <a:r>
              <a:rPr lang="en-US" altLang="zh-CN" i="1" dirty="0">
                <a:solidFill>
                  <a:srgbClr val="008FF0"/>
                </a:solidFill>
                <a:latin typeface="Consolas" panose="020B0609020204030204" pitchFamily="49" charset="0"/>
              </a:rPr>
              <a:t>0</a:t>
            </a:r>
            <a:r>
              <a:rPr lang="zh-CN" altLang="en-US" i="1" dirty="0">
                <a:solidFill>
                  <a:srgbClr val="008FF0"/>
                </a:solidFill>
                <a:latin typeface="Consolas" panose="020B0609020204030204" pitchFamily="49" charset="0"/>
              </a:rPr>
              <a:t>费用为</a:t>
            </a:r>
            <a:r>
              <a:rPr lang="en-US" altLang="zh-CN" i="1" dirty="0">
                <a:solidFill>
                  <a:srgbClr val="008FF0"/>
                </a:solidFill>
                <a:latin typeface="Consolas" panose="020B0609020204030204" pitchFamily="49" charset="0"/>
              </a:rPr>
              <a:t>-x</a:t>
            </a:r>
            <a:r>
              <a:rPr lang="zh-CN" altLang="en-US" i="1" dirty="0">
                <a:solidFill>
                  <a:srgbClr val="008FF0"/>
                </a:solidFill>
                <a:latin typeface="Consolas" panose="020B0609020204030204" pitchFamily="49" charset="0"/>
              </a:rPr>
              <a:t>的反边</a:t>
            </a:r>
            <a:endParaRPr lang="en-US" altLang="zh-CN" b="1" dirty="0">
              <a:solidFill>
                <a:srgbClr val="FF0000"/>
              </a:solidFill>
              <a:latin typeface="Consolas" panose="020B0609020204030204" pitchFamily="49" charset="0"/>
            </a:endParaRPr>
          </a:p>
          <a:p>
            <a:pPr marL="0" indent="0">
              <a:buNone/>
            </a:pPr>
            <a:endParaRPr lang="zh-CN" altLang="en-US" b="1" dirty="0">
              <a:solidFill>
                <a:srgbClr val="FF0000"/>
              </a:solidFill>
              <a:latin typeface="Consolas" panose="020B0609020204030204" pitchFamily="49" charset="0"/>
            </a:endParaRPr>
          </a:p>
        </p:txBody>
      </p:sp>
      <p:sp>
        <p:nvSpPr>
          <p:cNvPr id="4" name="椭圆 3">
            <a:hlinkClick r:id="rId2" action="ppaction://hlinksldjump"/>
            <a:extLst>
              <a:ext uri="{FF2B5EF4-FFF2-40B4-BE49-F238E27FC236}">
                <a16:creationId xmlns:a16="http://schemas.microsoft.com/office/drawing/2014/main" id="{E8ED5DBB-94CE-45F4-88BD-EBD9981F5DA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996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C8F29-8088-4F11-AB51-AF3F009D6CCA}"/>
              </a:ext>
            </a:extLst>
          </p:cNvPr>
          <p:cNvSpPr>
            <a:spLocks noGrp="1"/>
          </p:cNvSpPr>
          <p:nvPr>
            <p:ph type="title"/>
          </p:nvPr>
        </p:nvSpPr>
        <p:spPr/>
        <p:txBody>
          <a:bodyPr/>
          <a:lstStyle/>
          <a:p>
            <a:r>
              <a:rPr lang="zh-CN" altLang="en-US" dirty="0"/>
              <a:t>最小费用最大流算法</a:t>
            </a:r>
          </a:p>
        </p:txBody>
      </p:sp>
      <p:sp>
        <p:nvSpPr>
          <p:cNvPr id="3" name="内容占位符 2">
            <a:extLst>
              <a:ext uri="{FF2B5EF4-FFF2-40B4-BE49-F238E27FC236}">
                <a16:creationId xmlns:a16="http://schemas.microsoft.com/office/drawing/2014/main" id="{4BA5C9C0-5F83-4110-BC46-7C6AFAD9F66F}"/>
              </a:ext>
            </a:extLst>
          </p:cNvPr>
          <p:cNvSpPr>
            <a:spLocks noGrp="1"/>
          </p:cNvSpPr>
          <p:nvPr>
            <p:ph idx="1"/>
          </p:nvPr>
        </p:nvSpPr>
        <p:spPr/>
        <p:txBody>
          <a:bodyPr>
            <a:normAutofit fontScale="77500" lnSpcReduction="20000"/>
          </a:bodyPr>
          <a:lstStyle/>
          <a:p>
            <a:pPr marL="0" indent="0">
              <a:buNone/>
            </a:pPr>
            <a:r>
              <a:rPr lang="en-US" altLang="zh-CN" b="1" dirty="0">
                <a:latin typeface="Consolas" panose="020B0609020204030204" pitchFamily="49" charset="0"/>
              </a:rPr>
              <a:t>int</a:t>
            </a:r>
            <a:r>
              <a:rPr lang="en-US" altLang="zh-CN" dirty="0">
                <a:latin typeface="Consolas" panose="020B0609020204030204" pitchFamily="49" charset="0"/>
              </a:rPr>
              <a:t> main</a:t>
            </a:r>
            <a:r>
              <a:rPr lang="en-US" altLang="zh-CN" b="1" dirty="0">
                <a:solidFill>
                  <a:srgbClr val="FF0000"/>
                </a:solidFill>
                <a:latin typeface="Consolas" panose="020B0609020204030204" pitchFamily="49" charset="0"/>
              </a:rPr>
              <a:t>()</a:t>
            </a:r>
          </a:p>
          <a:p>
            <a:pPr marL="0" indent="0">
              <a:buNone/>
            </a:pP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scanf</a:t>
            </a:r>
            <a:r>
              <a:rPr lang="en-US" altLang="zh-CN" sz="2100" b="1" dirty="0">
                <a:solidFill>
                  <a:srgbClr val="FF0000"/>
                </a:solidFill>
                <a:latin typeface="Consolas" panose="020B0609020204030204" pitchFamily="49" charset="0"/>
              </a:rPr>
              <a:t>(</a:t>
            </a:r>
            <a:r>
              <a:rPr lang="en-US" altLang="zh-CN" b="1" dirty="0">
                <a:solidFill>
                  <a:srgbClr val="1630EE"/>
                </a:solidFill>
                <a:latin typeface="Consolas" panose="020B0609020204030204" pitchFamily="49" charset="0"/>
              </a:rPr>
              <a:t>“%</a:t>
            </a:r>
            <a:r>
              <a:rPr lang="en-US" altLang="zh-CN" b="1" dirty="0" err="1">
                <a:solidFill>
                  <a:srgbClr val="1630EE"/>
                </a:solidFill>
                <a:latin typeface="Consolas" panose="020B0609020204030204" pitchFamily="49" charset="0"/>
              </a:rPr>
              <a:t>d%d%d%d</a:t>
            </a:r>
            <a:r>
              <a:rPr lang="en-US" altLang="zh-CN" b="1" dirty="0">
                <a:solidFill>
                  <a:srgbClr val="1630EE"/>
                </a:solidFill>
                <a:latin typeface="Consolas" panose="020B0609020204030204" pitchFamily="49" charset="0"/>
              </a:rPr>
              <a:t>”</a:t>
            </a:r>
            <a:r>
              <a:rPr lang="en-US" altLang="zh-CN" sz="2100" b="1" dirty="0">
                <a:solidFill>
                  <a:srgbClr val="FF0000"/>
                </a:solidFill>
                <a:latin typeface="Consolas" panose="020B0609020204030204" pitchFamily="49" charset="0"/>
              </a:rPr>
              <a:t>,&amp;</a:t>
            </a:r>
            <a:r>
              <a:rPr lang="en-US" altLang="zh-CN" dirty="0" err="1">
                <a:latin typeface="Consolas" panose="020B0609020204030204" pitchFamily="49" charset="0"/>
              </a:rPr>
              <a:t>n</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m</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S</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T</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输入点数的边数，源点编号和汇点编号</a:t>
            </a:r>
            <a:endParaRPr lang="en-US" altLang="zh-CN" sz="2100" i="1" dirty="0">
              <a:solidFill>
                <a:srgbClr val="008FF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for</a:t>
            </a:r>
            <a:r>
              <a:rPr lang="en-US" altLang="zh-CN" sz="2100" b="1" dirty="0">
                <a:solidFill>
                  <a:srgbClr val="FF0000"/>
                </a:solidFill>
                <a:latin typeface="Consolas" panose="020B0609020204030204" pitchFamily="49" charset="0"/>
              </a:rPr>
              <a:t>(</a:t>
            </a:r>
            <a:r>
              <a:rPr lang="en-US" altLang="zh-CN" b="1" dirty="0">
                <a:latin typeface="Consolas" panose="020B0609020204030204" pitchFamily="49" charset="0"/>
              </a:rPr>
              <a:t>int</a:t>
            </a:r>
            <a:r>
              <a:rPr lang="en-US" altLang="zh-CN" dirty="0">
                <a:latin typeface="Consolas" panose="020B0609020204030204" pitchFamily="49" charset="0"/>
              </a:rPr>
              <a:t> </a:t>
            </a:r>
            <a:r>
              <a:rPr lang="en-US" altLang="zh-CN" dirty="0" err="1">
                <a:latin typeface="Consolas" panose="020B0609020204030204" pitchFamily="49" charset="0"/>
              </a:rPr>
              <a:t>i</a:t>
            </a:r>
            <a:r>
              <a:rPr lang="en-US" altLang="zh-CN" sz="2100" b="1" dirty="0">
                <a:solidFill>
                  <a:srgbClr val="FF0000"/>
                </a:solidFill>
                <a:latin typeface="Consolas" panose="020B0609020204030204" pitchFamily="49" charset="0"/>
              </a:rPr>
              <a:t>=</a:t>
            </a:r>
            <a:r>
              <a:rPr lang="en-US" altLang="zh-CN" dirty="0">
                <a:solidFill>
                  <a:srgbClr val="7030A0"/>
                </a:solidFill>
                <a:latin typeface="Consolas" panose="020B0609020204030204" pitchFamily="49" charset="0"/>
              </a:rPr>
              <a:t>1</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u</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v</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w</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x</a:t>
            </a:r>
            <a:r>
              <a:rPr lang="en-US" altLang="zh-CN" sz="2100" b="1" dirty="0">
                <a:solidFill>
                  <a:srgbClr val="FF0000"/>
                </a:solidFill>
                <a:latin typeface="Consolas" panose="020B0609020204030204" pitchFamily="49" charset="0"/>
              </a:rPr>
              <a:t>;</a:t>
            </a:r>
            <a:r>
              <a:rPr lang="en-US" altLang="zh-CN" dirty="0">
                <a:latin typeface="Consolas" panose="020B0609020204030204" pitchFamily="49" charset="0"/>
              </a:rPr>
              <a:t>i</a:t>
            </a:r>
            <a:r>
              <a:rPr lang="en-US" altLang="zh-CN" sz="2100" b="1" dirty="0">
                <a:solidFill>
                  <a:srgbClr val="FF0000"/>
                </a:solidFill>
                <a:latin typeface="Consolas" panose="020B0609020204030204" pitchFamily="49" charset="0"/>
              </a:rPr>
              <a:t>&lt;=</a:t>
            </a:r>
            <a:r>
              <a:rPr lang="en-US" altLang="zh-CN" dirty="0" err="1">
                <a:latin typeface="Consolas" panose="020B0609020204030204" pitchFamily="49" charset="0"/>
              </a:rPr>
              <a:t>m</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i</a:t>
            </a: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sz="2100" b="1" dirty="0">
                <a:solidFill>
                  <a:srgbClr val="FF0000"/>
                </a:solidFill>
                <a:latin typeface="Consolas" panose="020B0609020204030204" pitchFamily="49" charset="0"/>
              </a:rPr>
              <a:t>{</a:t>
            </a: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scanf</a:t>
            </a:r>
            <a:r>
              <a:rPr lang="en-US" altLang="zh-CN" sz="2100" b="1" dirty="0">
                <a:solidFill>
                  <a:srgbClr val="FF0000"/>
                </a:solidFill>
                <a:latin typeface="Consolas" panose="020B0609020204030204" pitchFamily="49" charset="0"/>
              </a:rPr>
              <a:t>(</a:t>
            </a:r>
            <a:r>
              <a:rPr lang="en-US" altLang="zh-CN" b="1" dirty="0">
                <a:solidFill>
                  <a:srgbClr val="1630EE"/>
                </a:solidFill>
                <a:latin typeface="Consolas" panose="020B0609020204030204" pitchFamily="49" charset="0"/>
              </a:rPr>
              <a:t>“%</a:t>
            </a:r>
            <a:r>
              <a:rPr lang="en-US" altLang="zh-CN" b="1" dirty="0" err="1">
                <a:solidFill>
                  <a:srgbClr val="1630EE"/>
                </a:solidFill>
                <a:latin typeface="Consolas" panose="020B0609020204030204" pitchFamily="49" charset="0"/>
              </a:rPr>
              <a:t>d%d%d%d</a:t>
            </a:r>
            <a:r>
              <a:rPr lang="en-US" altLang="zh-CN" b="1" dirty="0">
                <a:solidFill>
                  <a:srgbClr val="1630EE"/>
                </a:solidFill>
                <a:latin typeface="Consolas" panose="020B0609020204030204" pitchFamily="49" charset="0"/>
              </a:rPr>
              <a:t>”</a:t>
            </a:r>
            <a:r>
              <a:rPr lang="en-US" altLang="zh-CN" sz="2100" b="1" dirty="0">
                <a:solidFill>
                  <a:srgbClr val="FF0000"/>
                </a:solidFill>
                <a:latin typeface="Consolas" panose="020B0609020204030204" pitchFamily="49" charset="0"/>
              </a:rPr>
              <a:t>,&amp;</a:t>
            </a:r>
            <a:r>
              <a:rPr lang="en-US" altLang="zh-CN" dirty="0" err="1">
                <a:latin typeface="Consolas" panose="020B0609020204030204" pitchFamily="49" charset="0"/>
              </a:rPr>
              <a:t>u</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v</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w</a:t>
            </a:r>
            <a:r>
              <a:rPr lang="en-US" altLang="zh-CN" sz="2100" b="1" dirty="0" err="1">
                <a:solidFill>
                  <a:srgbClr val="FF0000"/>
                </a:solidFill>
                <a:latin typeface="Consolas" panose="020B0609020204030204" pitchFamily="49" charset="0"/>
              </a:rPr>
              <a:t>,&amp;</a:t>
            </a:r>
            <a:r>
              <a:rPr lang="en-US" altLang="zh-CN" dirty="0" err="1">
                <a:latin typeface="Consolas" panose="020B0609020204030204" pitchFamily="49" charset="0"/>
              </a:rPr>
              <a:t>x</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输入起点、终点、容量和单位流量费用</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add</a:t>
            </a:r>
            <a:r>
              <a:rPr lang="en-US" altLang="zh-CN" sz="2100" b="1" dirty="0">
                <a:solidFill>
                  <a:srgbClr val="FF0000"/>
                </a:solidFill>
                <a:latin typeface="Consolas" panose="020B0609020204030204" pitchFamily="49" charset="0"/>
              </a:rPr>
              <a:t>(</a:t>
            </a:r>
            <a:r>
              <a:rPr lang="en-US" altLang="zh-CN" dirty="0" err="1">
                <a:latin typeface="Consolas" panose="020B0609020204030204" pitchFamily="49" charset="0"/>
              </a:rPr>
              <a:t>u</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v</a:t>
            </a:r>
            <a:r>
              <a:rPr lang="en-US" altLang="zh-CN" sz="2100" b="1" dirty="0" err="1">
                <a:solidFill>
                  <a:srgbClr val="FF0000"/>
                </a:solidFill>
                <a:latin typeface="Consolas" panose="020B0609020204030204" pitchFamily="49" charset="0"/>
              </a:rPr>
              <a:t>,</a:t>
            </a:r>
            <a:r>
              <a:rPr lang="en-US" altLang="zh-CN" dirty="0" err="1">
                <a:latin typeface="Consolas" panose="020B0609020204030204" pitchFamily="49" charset="0"/>
              </a:rPr>
              <a:t>w</a:t>
            </a:r>
            <a:r>
              <a:rPr lang="en-US" altLang="zh-CN" b="1" dirty="0" err="1">
                <a:solidFill>
                  <a:srgbClr val="FF0000"/>
                </a:solidFill>
                <a:latin typeface="Consolas" panose="020B0609020204030204" pitchFamily="49" charset="0"/>
              </a:rPr>
              <a:t>,</a:t>
            </a:r>
            <a:r>
              <a:rPr lang="en-US" altLang="zh-CN" dirty="0" err="1">
                <a:latin typeface="Consolas" panose="020B0609020204030204" pitchFamily="49" charset="0"/>
              </a:rPr>
              <a:t>x</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建边</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sz="2100" b="1" dirty="0">
                <a:solidFill>
                  <a:srgbClr val="FF0000"/>
                </a:solidFill>
                <a:latin typeface="Consolas" panose="020B0609020204030204" pitchFamily="49" charset="0"/>
              </a:rPr>
              <a:t>}</a:t>
            </a:r>
          </a:p>
          <a:p>
            <a:pPr marL="0" indent="0">
              <a:buNone/>
            </a:pPr>
            <a:r>
              <a:rPr lang="en-US" altLang="zh-CN" sz="2100" b="1" dirty="0">
                <a:solidFill>
                  <a:srgbClr val="FF0000"/>
                </a:solidFill>
                <a:latin typeface="Consolas" panose="020B0609020204030204" pitchFamily="49" charset="0"/>
              </a:rPr>
              <a:t>    </a:t>
            </a:r>
            <a:r>
              <a:rPr lang="en-US" altLang="zh-CN" sz="2100" b="1" dirty="0">
                <a:latin typeface="Consolas" panose="020B0609020204030204" pitchFamily="49" charset="0"/>
              </a:rPr>
              <a:t>while</a:t>
            </a:r>
            <a:r>
              <a:rPr lang="en-US" altLang="zh-CN" sz="2100" b="1" dirty="0">
                <a:solidFill>
                  <a:srgbClr val="FF0000"/>
                </a:solidFill>
                <a:latin typeface="Consolas" panose="020B0609020204030204" pitchFamily="49" charset="0"/>
              </a:rPr>
              <a:t>(</a:t>
            </a:r>
            <a:r>
              <a:rPr lang="en-US" altLang="zh-CN" sz="2100" dirty="0" err="1">
                <a:latin typeface="Consolas" panose="020B0609020204030204" pitchFamily="49" charset="0"/>
              </a:rPr>
              <a:t>spfa</a:t>
            </a:r>
            <a:r>
              <a:rPr lang="en-US" altLang="zh-CN" sz="2100" b="1" dirty="0">
                <a:solidFill>
                  <a:srgbClr val="FF0000"/>
                </a:solidFill>
                <a:latin typeface="Consolas" panose="020B0609020204030204" pitchFamily="49" charset="0"/>
              </a:rPr>
              <a:t>())</a:t>
            </a:r>
            <a:r>
              <a:rPr lang="en-US" altLang="zh-CN" sz="2100" dirty="0">
                <a:latin typeface="Consolas" panose="020B0609020204030204" pitchFamily="49" charset="0"/>
              </a:rPr>
              <a:t>find</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如果能找到增广路，就沿着费用最小的增广路更新答案</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dirty="0" err="1">
                <a:latin typeface="Consolas" panose="020B0609020204030204" pitchFamily="49" charset="0"/>
              </a:rPr>
              <a:t>printf</a:t>
            </a:r>
            <a:r>
              <a:rPr lang="en-US" altLang="zh-CN" sz="2100" b="1" dirty="0">
                <a:solidFill>
                  <a:srgbClr val="FF0000"/>
                </a:solidFill>
                <a:latin typeface="Consolas" panose="020B0609020204030204" pitchFamily="49" charset="0"/>
              </a:rPr>
              <a:t>(</a:t>
            </a:r>
            <a:r>
              <a:rPr lang="en-US" altLang="zh-CN" sz="2100" b="1" dirty="0">
                <a:solidFill>
                  <a:srgbClr val="1630EE"/>
                </a:solidFill>
                <a:latin typeface="Consolas" panose="020B0609020204030204" pitchFamily="49" charset="0"/>
              </a:rPr>
              <a:t>“</a:t>
            </a:r>
            <a:r>
              <a:rPr lang="en-US" altLang="zh-CN" b="1" dirty="0">
                <a:solidFill>
                  <a:srgbClr val="1630EE"/>
                </a:solidFill>
                <a:latin typeface="Consolas" panose="020B0609020204030204" pitchFamily="49" charset="0"/>
              </a:rPr>
              <a:t>%d %d\n”</a:t>
            </a:r>
            <a:r>
              <a:rPr lang="en-US" altLang="zh-CN" sz="2100" b="1" dirty="0">
                <a:solidFill>
                  <a:srgbClr val="FF0000"/>
                </a:solidFill>
                <a:latin typeface="Consolas" panose="020B0609020204030204" pitchFamily="49" charset="0"/>
              </a:rPr>
              <a:t>,</a:t>
            </a:r>
            <a:r>
              <a:rPr lang="en-US" altLang="zh-CN" dirty="0" err="1">
                <a:latin typeface="Consolas" panose="020B0609020204030204" pitchFamily="49" charset="0"/>
              </a:rPr>
              <a:t>flow</a:t>
            </a:r>
            <a:r>
              <a:rPr lang="en-US" altLang="zh-CN" sz="2100" b="1" dirty="0" err="1">
                <a:solidFill>
                  <a:srgbClr val="FF0000"/>
                </a:solidFill>
                <a:latin typeface="Consolas" panose="020B0609020204030204" pitchFamily="49" charset="0"/>
              </a:rPr>
              <a:t>,</a:t>
            </a:r>
            <a:r>
              <a:rPr lang="en-US" altLang="zh-CN" sz="2100" dirty="0" err="1">
                <a:latin typeface="Consolas" panose="020B0609020204030204" pitchFamily="49" charset="0"/>
              </a:rPr>
              <a:t>cost</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输出最大流和最小费用</a:t>
            </a:r>
            <a:endParaRPr lang="en-US" altLang="zh-CN" sz="2100" b="1" dirty="0">
              <a:solidFill>
                <a:srgbClr val="FF0000"/>
              </a:solidFill>
              <a:latin typeface="Consolas" panose="020B0609020204030204" pitchFamily="49" charset="0"/>
            </a:endParaRPr>
          </a:p>
          <a:p>
            <a:pPr marL="0" indent="0">
              <a:buNone/>
            </a:pPr>
            <a:r>
              <a:rPr lang="en-US" altLang="zh-CN" dirty="0">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a:t>
            </a:r>
            <a:r>
              <a:rPr lang="en-US" altLang="zh-CN" dirty="0">
                <a:solidFill>
                  <a:srgbClr val="7030A0"/>
                </a:solidFill>
                <a:latin typeface="Consolas" panose="020B0609020204030204" pitchFamily="49" charset="0"/>
              </a:rPr>
              <a:t>0</a:t>
            </a:r>
            <a:r>
              <a:rPr lang="en-US" altLang="zh-CN" sz="2100" b="1" dirty="0">
                <a:solidFill>
                  <a:srgbClr val="FF0000"/>
                </a:solidFill>
                <a:latin typeface="Consolas" panose="020B0609020204030204" pitchFamily="49" charset="0"/>
              </a:rPr>
              <a:t>;</a:t>
            </a:r>
            <a:r>
              <a:rPr lang="en-US" altLang="zh-CN" sz="2100" i="1" dirty="0">
                <a:solidFill>
                  <a:srgbClr val="008FF0"/>
                </a:solidFill>
                <a:latin typeface="Consolas" panose="020B0609020204030204" pitchFamily="49" charset="0"/>
              </a:rPr>
              <a:t>//</a:t>
            </a:r>
            <a:r>
              <a:rPr lang="zh-CN" altLang="en-US" sz="2100" i="1" dirty="0">
                <a:solidFill>
                  <a:srgbClr val="008FF0"/>
                </a:solidFill>
                <a:latin typeface="Consolas" panose="020B0609020204030204" pitchFamily="49" charset="0"/>
              </a:rPr>
              <a:t>结束程序</a:t>
            </a:r>
            <a:endParaRPr lang="en-US" altLang="zh-CN" sz="2100" b="1" dirty="0">
              <a:solidFill>
                <a:srgbClr val="FF0000"/>
              </a:solidFill>
              <a:latin typeface="Consolas" panose="020B0609020204030204" pitchFamily="49" charset="0"/>
            </a:endParaRPr>
          </a:p>
          <a:p>
            <a:pPr marL="0" indent="0">
              <a:buNone/>
            </a:pPr>
            <a:r>
              <a:rPr lang="en-US" altLang="zh-CN" sz="2100" b="1" dirty="0">
                <a:solidFill>
                  <a:srgbClr val="FF0000"/>
                </a:solidFill>
                <a:latin typeface="Consolas" panose="020B0609020204030204" pitchFamily="49" charset="0"/>
              </a:rPr>
              <a:t>}</a:t>
            </a:r>
          </a:p>
          <a:p>
            <a:endParaRPr lang="zh-CN" altLang="en-US" dirty="0"/>
          </a:p>
        </p:txBody>
      </p:sp>
      <p:sp>
        <p:nvSpPr>
          <p:cNvPr id="4" name="椭圆 3">
            <a:hlinkClick r:id="rId2" action="ppaction://hlinksldjump"/>
            <a:extLst>
              <a:ext uri="{FF2B5EF4-FFF2-40B4-BE49-F238E27FC236}">
                <a16:creationId xmlns:a16="http://schemas.microsoft.com/office/drawing/2014/main" id="{8C555B73-B441-41F8-8BCD-CD5E055A8739}"/>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774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132DF27-5A31-48E1-9860-F3D85C6CA2B7}"/>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i="1" dirty="0" smtClean="0">
                          <a:latin typeface="Cambria Math" panose="02040503050406030204" pitchFamily="18" charset="0"/>
                          <a:sym typeface="+mn-ea"/>
                        </a:rPr>
                        <m:t>𝐷𝑟𝑎𝑖𝑛𝑎𝑔𝑒</m:t>
                      </m:r>
                      <m:r>
                        <a:rPr lang="zh-CN" altLang="en-US" i="1" dirty="0" smtClean="0">
                          <a:latin typeface="Cambria Math" panose="02040503050406030204" pitchFamily="18" charset="0"/>
                          <a:sym typeface="+mn-ea"/>
                        </a:rPr>
                        <m:t> </m:t>
                      </m:r>
                      <m:r>
                        <a:rPr lang="zh-CN" altLang="en-US" i="1" dirty="0" smtClean="0">
                          <a:latin typeface="Cambria Math" panose="02040503050406030204" pitchFamily="18" charset="0"/>
                          <a:sym typeface="+mn-ea"/>
                        </a:rPr>
                        <m:t>𝐷𝑖𝑡𝑐h𝑒𝑠</m:t>
                      </m:r>
                    </m:oMath>
                  </m:oMathPara>
                </a14:m>
                <a:endParaRPr lang="zh-CN" altLang="en-US" dirty="0"/>
              </a:p>
            </p:txBody>
          </p:sp>
        </mc:Choice>
        <mc:Fallback xmlns="">
          <p:sp>
            <p:nvSpPr>
              <p:cNvPr id="2" name="标题 1">
                <a:extLst>
                  <a:ext uri="{FF2B5EF4-FFF2-40B4-BE49-F238E27FC236}">
                    <a16:creationId xmlns:a16="http://schemas.microsoft.com/office/drawing/2014/main" id="{E132DF27-5A31-48E1-9860-F3D85C6CA2B7}"/>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F646D17B-F2E4-4179-8BAE-6037B87D64A8}"/>
              </a:ext>
            </a:extLst>
          </p:cNvPr>
          <p:cNvSpPr>
            <a:spLocks noGrp="1"/>
          </p:cNvSpPr>
          <p:nvPr>
            <p:ph idx="1"/>
          </p:nvPr>
        </p:nvSpPr>
        <p:spPr/>
        <p:txBody>
          <a:bodyPr>
            <a:normAutofit fontScale="92500" lnSpcReduction="10000"/>
          </a:bodyPr>
          <a:lstStyle/>
          <a:p>
            <a:pPr algn="just">
              <a:lnSpc>
                <a:spcPct val="120000"/>
              </a:lnSpc>
            </a:pPr>
            <a:r>
              <a:rPr lang="zh-CN" altLang="en-US" sz="2200" dirty="0">
                <a:latin typeface="等线" panose="02010600030101010101" pitchFamily="2" charset="-122"/>
                <a:ea typeface="等线" panose="02010600030101010101" pitchFamily="2" charset="-122"/>
                <a:sym typeface="+mn-ea"/>
              </a:rPr>
              <a:t>在农夫约翰的农场上，每逢下雨，贝茜最喜欢的三叶草地就积聚了一潭水。这意味着草地被水淹没了，并且小草要继续生长还要花相当长一段时间。因此，农夫约翰修建了一套排水系统来使贝茜的草地免除被大水淹没的烦恼（不用担心，雨水会流向附近的一条小溪）。作为一名一流的技师，农夫约翰已经在每条排水沟的一端安上了控制器，这样他可以控制流入排水沟的水流量。 </a:t>
            </a:r>
          </a:p>
          <a:p>
            <a:pPr algn="just">
              <a:lnSpc>
                <a:spcPct val="120000"/>
              </a:lnSpc>
            </a:pPr>
            <a:r>
              <a:rPr lang="zh-CN" altLang="en-US" sz="2200" dirty="0">
                <a:latin typeface="等线" panose="02010600030101010101" pitchFamily="2" charset="-122"/>
                <a:ea typeface="等线" panose="02010600030101010101" pitchFamily="2" charset="-122"/>
                <a:sym typeface="+mn-ea"/>
              </a:rPr>
              <a:t>农夫约翰知道每一条排水沟每分钟可以流过的水量，和排水系统的准确布局（起点为水潭而终点为小溪的一张网）。需要注意的是，有些时候从一处到另一处不只有一条排水沟。</a:t>
            </a:r>
          </a:p>
          <a:p>
            <a:pPr algn="just">
              <a:lnSpc>
                <a:spcPct val="120000"/>
              </a:lnSpc>
            </a:pPr>
            <a:r>
              <a:rPr lang="zh-CN" altLang="en-US" sz="2200" dirty="0">
                <a:latin typeface="等线" panose="02010600030101010101" pitchFamily="2" charset="-122"/>
                <a:ea typeface="等线" panose="02010600030101010101" pitchFamily="2" charset="-122"/>
                <a:sym typeface="+mn-ea"/>
              </a:rPr>
              <a:t>根据这些信息，计算从水潭排水到小溪的最大流量。对于给出的每条排水沟，雨水只能沿着一个方向流动，注意可能会出现雨水环形流动的情形。</a:t>
            </a:r>
          </a:p>
          <a:p>
            <a:endParaRPr lang="zh-CN" altLang="en-US" dirty="0"/>
          </a:p>
        </p:txBody>
      </p:sp>
      <p:sp>
        <p:nvSpPr>
          <p:cNvPr id="4" name="椭圆 3">
            <a:hlinkClick r:id="rId3" action="ppaction://hlinksldjump"/>
            <a:extLst>
              <a:ext uri="{FF2B5EF4-FFF2-40B4-BE49-F238E27FC236}">
                <a16:creationId xmlns:a16="http://schemas.microsoft.com/office/drawing/2014/main" id="{5B9F7240-3B2E-4BD2-9586-047E665D9E1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354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112B8B0-D8B8-42C0-B58F-D2E8B067470C}"/>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i="1" dirty="0">
                          <a:latin typeface="Cambria Math" panose="02040503050406030204" pitchFamily="18" charset="0"/>
                          <a:sym typeface="+mn-ea"/>
                        </a:rPr>
                        <m:t>𝐷𝑟𝑎𝑖𝑛𝑎𝑔𝑒</m:t>
                      </m:r>
                      <m:r>
                        <a:rPr lang="zh-CN" altLang="en-US" i="1" dirty="0">
                          <a:latin typeface="Cambria Math" panose="02040503050406030204" pitchFamily="18" charset="0"/>
                          <a:sym typeface="+mn-ea"/>
                        </a:rPr>
                        <m:t> </m:t>
                      </m:r>
                      <m:r>
                        <a:rPr lang="zh-CN" altLang="en-US" i="1" dirty="0">
                          <a:latin typeface="Cambria Math" panose="02040503050406030204" pitchFamily="18" charset="0"/>
                          <a:sym typeface="+mn-ea"/>
                        </a:rPr>
                        <m:t>𝐷𝑖𝑡𝑐h𝑒𝑠</m:t>
                      </m:r>
                    </m:oMath>
                  </m:oMathPara>
                </a14:m>
                <a:endParaRPr lang="zh-CN" altLang="en-US" dirty="0"/>
              </a:p>
            </p:txBody>
          </p:sp>
        </mc:Choice>
        <mc:Fallback xmlns="">
          <p:sp>
            <p:nvSpPr>
              <p:cNvPr id="2" name="标题 1">
                <a:extLst>
                  <a:ext uri="{FF2B5EF4-FFF2-40B4-BE49-F238E27FC236}">
                    <a16:creationId xmlns:a16="http://schemas.microsoft.com/office/drawing/2014/main" id="{5112B8B0-D8B8-42C0-B58F-D2E8B067470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C6F27EB-A4D0-45A9-83D6-8C5B87023D76}"/>
                  </a:ext>
                </a:extLst>
              </p:cNvPr>
              <p:cNvSpPr>
                <a:spLocks noGrp="1"/>
              </p:cNvSpPr>
              <p:nvPr>
                <p:ph idx="1"/>
              </p:nvPr>
            </p:nvSpPr>
            <p:spPr/>
            <p:txBody>
              <a:bodyPr>
                <a:normAutofit/>
              </a:bodyPr>
              <a:lstStyle/>
              <a:p>
                <a:pPr algn="just">
                  <a:lnSpc>
                    <a:spcPct val="120000"/>
                  </a:lnSpc>
                </a:pPr>
                <a:r>
                  <a:rPr lang="zh-CN" altLang="en-US" sz="2200" dirty="0">
                    <a:latin typeface="等线" panose="02010600030101010101" pitchFamily="2" charset="-122"/>
                    <a:ea typeface="等线" panose="02010600030101010101" pitchFamily="2" charset="-122"/>
                    <a:sym typeface="+mn-ea"/>
                  </a:rPr>
                  <a:t>第一行: 两个用空格分开的整数</a:t>
                </a:r>
                <a14:m>
                  <m:oMath xmlns:m="http://schemas.openxmlformats.org/officeDocument/2006/math">
                    <m:r>
                      <a:rPr lang="zh-CN" altLang="en-US" sz="2200" dirty="0">
                        <a:latin typeface="Cambria Math" panose="02040503050406030204" pitchFamily="18" charset="0"/>
                        <a:ea typeface="等线" panose="02010600030101010101" pitchFamily="2" charset="-122"/>
                        <a:sym typeface="+mn-ea"/>
                      </a:rPr>
                      <m:t>𝑁</m:t>
                    </m:r>
                    <m:d>
                      <m:dPr>
                        <m:ctrlPr>
                          <a:rPr lang="en-US" altLang="zh-CN" sz="2200" i="1" dirty="0">
                            <a:latin typeface="Cambria Math" panose="02040503050406030204" pitchFamily="18" charset="0"/>
                            <a:ea typeface="等线" panose="02010600030101010101" pitchFamily="2" charset="-122"/>
                            <a:sym typeface="+mn-ea"/>
                          </a:rPr>
                        </m:ctrlPr>
                      </m:dPr>
                      <m:e>
                        <m:r>
                          <a:rPr lang="en-US" altLang="zh-CN" sz="2200" dirty="0">
                            <a:latin typeface="Cambria Math" panose="02040503050406030204" pitchFamily="18" charset="0"/>
                            <a:ea typeface="等线" panose="02010600030101010101" pitchFamily="2" charset="-122"/>
                            <a:sym typeface="+mn-ea"/>
                          </a:rPr>
                          <m:t>0≤</m:t>
                        </m:r>
                        <m:r>
                          <a:rPr lang="en-US" altLang="zh-CN" sz="2200" dirty="0">
                            <a:latin typeface="Cambria Math" panose="02040503050406030204" pitchFamily="18" charset="0"/>
                            <a:ea typeface="等线" panose="02010600030101010101" pitchFamily="2" charset="-122"/>
                            <a:sym typeface="+mn-ea"/>
                          </a:rPr>
                          <m:t>𝑁</m:t>
                        </m:r>
                        <m:r>
                          <a:rPr lang="en-US" altLang="zh-CN" sz="2200" dirty="0">
                            <a:latin typeface="Cambria Math" panose="02040503050406030204" pitchFamily="18" charset="0"/>
                            <a:ea typeface="等线" panose="02010600030101010101" pitchFamily="2" charset="-122"/>
                            <a:sym typeface="+mn-ea"/>
                          </a:rPr>
                          <m:t>≤200</m:t>
                        </m:r>
                      </m:e>
                    </m:d>
                  </m:oMath>
                </a14:m>
                <a:r>
                  <a:rPr lang="zh-CN" altLang="en-US" sz="2200" dirty="0">
                    <a:latin typeface="等线" panose="02010600030101010101" pitchFamily="2" charset="-122"/>
                    <a:ea typeface="等线" panose="02010600030101010101" pitchFamily="2" charset="-122"/>
                    <a:sym typeface="+mn-ea"/>
                  </a:rPr>
                  <a:t>和</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𝑀</m:t>
                    </m:r>
                    <m:d>
                      <m:dPr>
                        <m:ctrlPr>
                          <a:rPr lang="en-US" altLang="zh-CN" sz="2200" i="1" dirty="0">
                            <a:latin typeface="Cambria Math" panose="02040503050406030204" pitchFamily="18" charset="0"/>
                            <a:ea typeface="等线" panose="02010600030101010101" pitchFamily="2" charset="-122"/>
                            <a:sym typeface="+mn-ea"/>
                          </a:rPr>
                        </m:ctrlPr>
                      </m:dPr>
                      <m:e>
                        <m:r>
                          <a:rPr lang="en-US" altLang="zh-CN" sz="2200" dirty="0">
                            <a:latin typeface="Cambria Math" panose="02040503050406030204" pitchFamily="18" charset="0"/>
                            <a:ea typeface="等线" panose="02010600030101010101" pitchFamily="2" charset="-122"/>
                            <a:sym typeface="+mn-ea"/>
                          </a:rPr>
                          <m:t>0≤</m:t>
                        </m:r>
                        <m:r>
                          <a:rPr lang="en-US" altLang="zh-CN" sz="2200" dirty="0">
                            <a:latin typeface="Cambria Math" panose="02040503050406030204" pitchFamily="18" charset="0"/>
                            <a:ea typeface="等线" panose="02010600030101010101" pitchFamily="2" charset="-122"/>
                            <a:sym typeface="+mn-ea"/>
                          </a:rPr>
                          <m:t>𝑀</m:t>
                        </m:r>
                        <m:r>
                          <a:rPr lang="en-US" altLang="zh-CN" sz="2200" dirty="0">
                            <a:latin typeface="Cambria Math" panose="02040503050406030204" pitchFamily="18" charset="0"/>
                            <a:ea typeface="等线" panose="02010600030101010101" pitchFamily="2" charset="-122"/>
                            <a:sym typeface="+mn-ea"/>
                          </a:rPr>
                          <m:t>≤200</m:t>
                        </m:r>
                      </m:e>
                    </m:d>
                  </m:oMath>
                </a14:m>
                <a:r>
                  <a:rPr lang="zh-CN" altLang="en-US" sz="2200" dirty="0">
                    <a:latin typeface="等线" panose="02010600030101010101" pitchFamily="2" charset="-122"/>
                    <a:ea typeface="等线" panose="02010600030101010101" pitchFamily="2" charset="-122"/>
                    <a:sym typeface="+mn-ea"/>
                  </a:rPr>
                  <a:t>。</a:t>
                </a:r>
                <a14:m>
                  <m:oMath xmlns:m="http://schemas.openxmlformats.org/officeDocument/2006/math">
                    <m:r>
                      <a:rPr lang="zh-CN" altLang="en-US" sz="2200" dirty="0">
                        <a:latin typeface="Cambria Math" panose="02040503050406030204" pitchFamily="18" charset="0"/>
                        <a:ea typeface="等线" panose="02010600030101010101" pitchFamily="2" charset="-122"/>
                        <a:sym typeface="+mn-ea"/>
                      </a:rPr>
                      <m:t>𝑁</m:t>
                    </m:r>
                  </m:oMath>
                </a14:m>
                <a:r>
                  <a:rPr lang="zh-CN" altLang="en-US" sz="2200" dirty="0">
                    <a:latin typeface="等线" panose="02010600030101010101" pitchFamily="2" charset="-122"/>
                    <a:ea typeface="等线" panose="02010600030101010101" pitchFamily="2" charset="-122"/>
                    <a:sym typeface="+mn-ea"/>
                  </a:rPr>
                  <a:t>是农夫约翰已经挖好的排水沟的数量，</a:t>
                </a:r>
                <a14:m>
                  <m:oMath xmlns:m="http://schemas.openxmlformats.org/officeDocument/2006/math">
                    <m:r>
                      <a:rPr lang="zh-CN" altLang="en-US" sz="2200" dirty="0">
                        <a:latin typeface="Cambria Math" panose="02040503050406030204" pitchFamily="18" charset="0"/>
                        <a:ea typeface="等线" panose="02010600030101010101" pitchFamily="2" charset="-122"/>
                        <a:sym typeface="+mn-ea"/>
                      </a:rPr>
                      <m:t>𝑀</m:t>
                    </m:r>
                  </m:oMath>
                </a14:m>
                <a:r>
                  <a:rPr lang="zh-CN" altLang="en-US" sz="2200" dirty="0">
                    <a:latin typeface="等线" panose="02010600030101010101" pitchFamily="2" charset="-122"/>
                    <a:ea typeface="等线" panose="02010600030101010101" pitchFamily="2" charset="-122"/>
                    <a:sym typeface="+mn-ea"/>
                  </a:rPr>
                  <a:t>是排水沟交叉点的数量。交点</a:t>
                </a:r>
                <a14:m>
                  <m:oMath xmlns:m="http://schemas.openxmlformats.org/officeDocument/2006/math">
                    <m:r>
                      <a:rPr lang="zh-CN" altLang="en-US" sz="2200" dirty="0">
                        <a:latin typeface="Cambria Math" panose="02040503050406030204" pitchFamily="18" charset="0"/>
                        <a:ea typeface="等线" panose="02010600030101010101" pitchFamily="2" charset="-122"/>
                        <a:sym typeface="+mn-ea"/>
                      </a:rPr>
                      <m:t>1</m:t>
                    </m:r>
                  </m:oMath>
                </a14:m>
                <a:r>
                  <a:rPr lang="zh-CN" altLang="en-US" sz="2200" dirty="0">
                    <a:latin typeface="等线" panose="02010600030101010101" pitchFamily="2" charset="-122"/>
                    <a:ea typeface="等线" panose="02010600030101010101" pitchFamily="2" charset="-122"/>
                    <a:sym typeface="+mn-ea"/>
                  </a:rPr>
                  <a:t>是水潭，交点</a:t>
                </a:r>
                <a14:m>
                  <m:oMath xmlns:m="http://schemas.openxmlformats.org/officeDocument/2006/math">
                    <m:r>
                      <a:rPr lang="en-US" altLang="zh-CN" sz="2200" dirty="0">
                        <a:latin typeface="Cambria Math" panose="02040503050406030204" pitchFamily="18" charset="0"/>
                        <a:ea typeface="等线" panose="02010600030101010101" pitchFamily="2" charset="-122"/>
                        <a:sym typeface="+mn-ea"/>
                      </a:rPr>
                      <m:t>𝑁</m:t>
                    </m:r>
                  </m:oMath>
                </a14:m>
                <a:r>
                  <a:rPr lang="zh-CN" altLang="en-US" sz="2200" dirty="0">
                    <a:latin typeface="等线" panose="02010600030101010101" pitchFamily="2" charset="-122"/>
                    <a:ea typeface="等线" panose="02010600030101010101" pitchFamily="2" charset="-122"/>
                    <a:sym typeface="+mn-ea"/>
                  </a:rPr>
                  <a:t>是小溪。 </a:t>
                </a:r>
              </a:p>
              <a:p>
                <a:pPr algn="just">
                  <a:lnSpc>
                    <a:spcPct val="120000"/>
                  </a:lnSpc>
                </a:pPr>
                <a:r>
                  <a:rPr lang="zh-CN" altLang="en-US" sz="2200" dirty="0">
                    <a:latin typeface="等线" panose="02010600030101010101" pitchFamily="2" charset="-122"/>
                    <a:ea typeface="等线" panose="02010600030101010101" pitchFamily="2" charset="-122"/>
                    <a:sym typeface="+mn-ea"/>
                  </a:rPr>
                  <a:t>第二行到第</a:t>
                </a:r>
                <a14:m>
                  <m:oMath xmlns:m="http://schemas.openxmlformats.org/officeDocument/2006/math">
                    <m:d>
                      <m:dPr>
                        <m:ctrlPr>
                          <a:rPr lang="en-US" altLang="zh-CN" sz="2200" i="1">
                            <a:latin typeface="Cambria Math" panose="02040503050406030204" pitchFamily="18" charset="0"/>
                            <a:ea typeface="等线" panose="02010600030101010101" pitchFamily="2" charset="-122"/>
                            <a:sym typeface="+mn-ea"/>
                          </a:rPr>
                        </m:ctrlPr>
                      </m:dPr>
                      <m:e>
                        <m:r>
                          <a:rPr lang="en-US" altLang="zh-CN" sz="2200">
                            <a:latin typeface="Cambria Math" panose="02040503050406030204" pitchFamily="18" charset="0"/>
                            <a:ea typeface="等线" panose="02010600030101010101" pitchFamily="2" charset="-122"/>
                            <a:sym typeface="+mn-ea"/>
                          </a:rPr>
                          <m:t>𝑁</m:t>
                        </m:r>
                        <m:r>
                          <a:rPr lang="en-US" altLang="zh-CN" sz="2200">
                            <a:latin typeface="Cambria Math" panose="02040503050406030204" pitchFamily="18" charset="0"/>
                            <a:ea typeface="等线" panose="02010600030101010101" pitchFamily="2" charset="-122"/>
                            <a:sym typeface="+mn-ea"/>
                          </a:rPr>
                          <m:t>+1</m:t>
                        </m:r>
                      </m:e>
                    </m:d>
                  </m:oMath>
                </a14:m>
                <a:r>
                  <a:rPr lang="zh-CN" altLang="en-US" sz="2200" dirty="0">
                    <a:latin typeface="等线" panose="02010600030101010101" pitchFamily="2" charset="-122"/>
                    <a:ea typeface="等线" panose="02010600030101010101" pitchFamily="2" charset="-122"/>
                    <a:sym typeface="+mn-ea"/>
                  </a:rPr>
                  <a:t>行: 每行有三个整数，</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𝑆</m:t>
                        </m:r>
                      </m:e>
                      <m:sub>
                        <m:r>
                          <a:rPr lang="en-US" altLang="zh-CN" sz="2200">
                            <a:latin typeface="Cambria Math" panose="02040503050406030204" pitchFamily="18" charset="0"/>
                            <a:ea typeface="等线" panose="02010600030101010101" pitchFamily="2" charset="-122"/>
                            <a:sym typeface="+mn-ea"/>
                          </a:rPr>
                          <m:t>𝑖</m:t>
                        </m:r>
                      </m:sub>
                    </m:sSub>
                    <m:r>
                      <a:rPr lang="en-US" altLang="zh-CN" sz="2200">
                        <a:latin typeface="Cambria Math" panose="02040503050406030204" pitchFamily="18" charset="0"/>
                        <a:ea typeface="等线" panose="02010600030101010101" pitchFamily="2" charset="-122"/>
                        <a:sym typeface="+mn-ea"/>
                      </a:rPr>
                      <m:t>,</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𝐸</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和</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𝐶</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𝑆</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和</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𝐸</m:t>
                        </m:r>
                      </m:e>
                      <m:sub>
                        <m:r>
                          <a:rPr lang="en-US" altLang="zh-CN" sz="2200">
                            <a:latin typeface="Cambria Math" panose="02040503050406030204" pitchFamily="18" charset="0"/>
                            <a:ea typeface="等线" panose="02010600030101010101" pitchFamily="2" charset="-122"/>
                            <a:sym typeface="+mn-ea"/>
                          </a:rPr>
                          <m:t>𝑖</m:t>
                        </m:r>
                      </m:sub>
                    </m:sSub>
                    <m:d>
                      <m:dPr>
                        <m:ctrlPr>
                          <a:rPr lang="en-US" altLang="zh-CN" sz="2200" i="1">
                            <a:latin typeface="Cambria Math" panose="02040503050406030204" pitchFamily="18" charset="0"/>
                            <a:ea typeface="等线" panose="02010600030101010101" pitchFamily="2" charset="-122"/>
                            <a:sym typeface="+mn-ea"/>
                          </a:rPr>
                        </m:ctrlPr>
                      </m:dPr>
                      <m:e>
                        <m:r>
                          <a:rPr lang="en-US" altLang="zh-CN" sz="2200">
                            <a:latin typeface="Cambria Math" panose="02040503050406030204" pitchFamily="18" charset="0"/>
                            <a:ea typeface="等线" panose="02010600030101010101" pitchFamily="2" charset="-122"/>
                            <a:sym typeface="+mn-ea"/>
                          </a:rPr>
                          <m:t>1≤</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𝑆</m:t>
                            </m:r>
                          </m:e>
                          <m:sub>
                            <m:r>
                              <a:rPr lang="en-US" altLang="zh-CN" sz="2200">
                                <a:latin typeface="Cambria Math" panose="02040503050406030204" pitchFamily="18" charset="0"/>
                                <a:ea typeface="等线" panose="02010600030101010101" pitchFamily="2" charset="-122"/>
                                <a:sym typeface="+mn-ea"/>
                              </a:rPr>
                              <m:t>𝑖</m:t>
                            </m:r>
                          </m:sub>
                        </m:sSub>
                        <m:r>
                          <a:rPr lang="en-US" altLang="zh-CN" sz="2200">
                            <a:latin typeface="Cambria Math" panose="02040503050406030204" pitchFamily="18" charset="0"/>
                            <a:ea typeface="等线" panose="02010600030101010101" pitchFamily="2" charset="-122"/>
                            <a:sym typeface="+mn-ea"/>
                          </a:rPr>
                          <m:t>,</m:t>
                        </m:r>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𝐸</m:t>
                            </m:r>
                          </m:e>
                          <m:sub>
                            <m:r>
                              <a:rPr lang="en-US" altLang="zh-CN" sz="2200">
                                <a:latin typeface="Cambria Math" panose="02040503050406030204" pitchFamily="18" charset="0"/>
                                <a:ea typeface="等线" panose="02010600030101010101" pitchFamily="2" charset="-122"/>
                                <a:sym typeface="+mn-ea"/>
                              </a:rPr>
                              <m:t>𝑖</m:t>
                            </m:r>
                          </m:sub>
                        </m:sSub>
                        <m:r>
                          <a:rPr lang="en-US" altLang="zh-CN" sz="2200">
                            <a:latin typeface="Cambria Math" panose="02040503050406030204" pitchFamily="18" charset="0"/>
                            <a:ea typeface="等线" panose="02010600030101010101" pitchFamily="2" charset="-122"/>
                            <a:sym typeface="+mn-ea"/>
                          </a:rPr>
                          <m:t>≤</m:t>
                        </m:r>
                        <m:r>
                          <a:rPr lang="en-US" altLang="zh-CN" sz="2200">
                            <a:latin typeface="Cambria Math" panose="02040503050406030204" pitchFamily="18" charset="0"/>
                            <a:ea typeface="等线" panose="02010600030101010101" pitchFamily="2" charset="-122"/>
                            <a:sym typeface="+mn-ea"/>
                          </a:rPr>
                          <m:t>𝑁</m:t>
                        </m:r>
                      </m:e>
                    </m:d>
                  </m:oMath>
                </a14:m>
                <a:r>
                  <a:rPr lang="zh-CN" altLang="en-US" sz="2200" dirty="0">
                    <a:latin typeface="等线" panose="02010600030101010101" pitchFamily="2" charset="-122"/>
                    <a:ea typeface="等线" panose="02010600030101010101" pitchFamily="2" charset="-122"/>
                    <a:sym typeface="+mn-ea"/>
                  </a:rPr>
                  <a:t>指明排水沟两端的交点，雨水从</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𝑆</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流向</a:t>
                </a:r>
                <a14:m>
                  <m:oMath xmlns:m="http://schemas.openxmlformats.org/officeDocument/2006/math">
                    <m:sSub>
                      <m:sSubPr>
                        <m:ctrlPr>
                          <a:rPr lang="en-US" altLang="zh-CN" sz="2200" i="1">
                            <a:latin typeface="Cambria Math" panose="02040503050406030204" pitchFamily="18" charset="0"/>
                            <a:ea typeface="等线" panose="02010600030101010101" pitchFamily="2" charset="-122"/>
                            <a:sym typeface="+mn-ea"/>
                          </a:rPr>
                        </m:ctrlPr>
                      </m:sSubPr>
                      <m:e>
                        <m:r>
                          <a:rPr lang="en-US" altLang="zh-CN" sz="2200">
                            <a:latin typeface="Cambria Math" panose="02040503050406030204" pitchFamily="18" charset="0"/>
                            <a:ea typeface="等线" panose="02010600030101010101" pitchFamily="2" charset="-122"/>
                            <a:sym typeface="+mn-ea"/>
                          </a:rPr>
                          <m:t>𝐸</m:t>
                        </m:r>
                      </m:e>
                      <m:sub>
                        <m:r>
                          <a:rPr lang="en-US" altLang="zh-CN" sz="2200">
                            <a:latin typeface="Cambria Math" panose="02040503050406030204" pitchFamily="18" charset="0"/>
                            <a:ea typeface="等线" panose="02010600030101010101" pitchFamily="2" charset="-122"/>
                            <a:sym typeface="+mn-ea"/>
                          </a:rPr>
                          <m:t>𝑖</m:t>
                        </m:r>
                      </m:sub>
                    </m:sSub>
                  </m:oMath>
                </a14:m>
                <a:r>
                  <a:rPr lang="zh-CN" altLang="en-US" sz="2200" dirty="0">
                    <a:latin typeface="等线" panose="02010600030101010101" pitchFamily="2" charset="-122"/>
                    <a:ea typeface="等线" panose="02010600030101010101" pitchFamily="2" charset="-122"/>
                    <a:sym typeface="+mn-ea"/>
                  </a:rPr>
                  <a:t>。</a:t>
                </a:r>
                <a14:m>
                  <m:oMath xmlns:m="http://schemas.openxmlformats.org/officeDocument/2006/math">
                    <m:sSub>
                      <m:sSubPr>
                        <m:ctrlPr>
                          <a:rPr lang="en-US" altLang="zh-CN" sz="2200" i="1" dirty="0">
                            <a:latin typeface="Cambria Math" panose="02040503050406030204" pitchFamily="18" charset="0"/>
                            <a:ea typeface="等线" panose="02010600030101010101" pitchFamily="2" charset="-122"/>
                            <a:sym typeface="+mn-ea"/>
                          </a:rPr>
                        </m:ctrlPr>
                      </m:sSubPr>
                      <m:e>
                        <m:r>
                          <a:rPr lang="en-US" altLang="zh-CN" sz="2200" dirty="0">
                            <a:latin typeface="Cambria Math" panose="02040503050406030204" pitchFamily="18" charset="0"/>
                            <a:ea typeface="等线" panose="02010600030101010101" pitchFamily="2" charset="-122"/>
                            <a:sym typeface="+mn-ea"/>
                          </a:rPr>
                          <m:t>𝐶</m:t>
                        </m:r>
                      </m:e>
                      <m:sub>
                        <m:r>
                          <a:rPr lang="en-US" altLang="zh-CN" sz="2200" dirty="0">
                            <a:latin typeface="Cambria Math" panose="02040503050406030204" pitchFamily="18" charset="0"/>
                            <a:ea typeface="等线" panose="02010600030101010101" pitchFamily="2" charset="-122"/>
                            <a:sym typeface="+mn-ea"/>
                          </a:rPr>
                          <m:t>𝑖</m:t>
                        </m:r>
                      </m:sub>
                    </m:sSub>
                    <m:d>
                      <m:dPr>
                        <m:ctrlPr>
                          <a:rPr lang="en-US" altLang="zh-CN" sz="2200" i="1" dirty="0">
                            <a:latin typeface="Cambria Math" panose="02040503050406030204" pitchFamily="18" charset="0"/>
                            <a:ea typeface="等线" panose="02010600030101010101" pitchFamily="2" charset="-122"/>
                            <a:sym typeface="+mn-ea"/>
                          </a:rPr>
                        </m:ctrlPr>
                      </m:dPr>
                      <m:e>
                        <m:r>
                          <a:rPr lang="en-US" altLang="zh-CN" sz="2200" dirty="0">
                            <a:latin typeface="Cambria Math" panose="02040503050406030204" pitchFamily="18" charset="0"/>
                            <a:ea typeface="等线" panose="02010600030101010101" pitchFamily="2" charset="-122"/>
                            <a:sym typeface="+mn-ea"/>
                          </a:rPr>
                          <m:t>0≤</m:t>
                        </m:r>
                        <m:sSub>
                          <m:sSubPr>
                            <m:ctrlPr>
                              <a:rPr lang="en-US" altLang="zh-CN" sz="2200" i="1" dirty="0">
                                <a:latin typeface="Cambria Math" panose="02040503050406030204" pitchFamily="18" charset="0"/>
                                <a:ea typeface="等线" panose="02010600030101010101" pitchFamily="2" charset="-122"/>
                                <a:sym typeface="+mn-ea"/>
                              </a:rPr>
                            </m:ctrlPr>
                          </m:sSubPr>
                          <m:e>
                            <m:r>
                              <a:rPr lang="en-US" altLang="zh-CN" sz="2200" dirty="0">
                                <a:latin typeface="Cambria Math" panose="02040503050406030204" pitchFamily="18" charset="0"/>
                                <a:ea typeface="等线" panose="02010600030101010101" pitchFamily="2" charset="-122"/>
                                <a:sym typeface="+mn-ea"/>
                              </a:rPr>
                              <m:t>𝐶</m:t>
                            </m:r>
                          </m:e>
                          <m:sub>
                            <m:r>
                              <a:rPr lang="en-US" altLang="zh-CN" sz="2200" dirty="0">
                                <a:latin typeface="Cambria Math" panose="02040503050406030204" pitchFamily="18" charset="0"/>
                                <a:ea typeface="等线" panose="02010600030101010101" pitchFamily="2" charset="-122"/>
                                <a:sym typeface="+mn-ea"/>
                              </a:rPr>
                              <m:t>𝑖</m:t>
                            </m:r>
                          </m:sub>
                        </m:sSub>
                        <m:r>
                          <a:rPr lang="en-US" altLang="zh-CN" sz="2200" dirty="0">
                            <a:latin typeface="Cambria Math" panose="02040503050406030204" pitchFamily="18" charset="0"/>
                            <a:ea typeface="等线" panose="02010600030101010101" pitchFamily="2" charset="-122"/>
                            <a:sym typeface="+mn-ea"/>
                          </a:rPr>
                          <m:t>≤</m:t>
                        </m:r>
                        <m:sSup>
                          <m:sSupPr>
                            <m:ctrlPr>
                              <a:rPr lang="en-US" altLang="zh-CN" sz="2200" i="1" dirty="0">
                                <a:latin typeface="Cambria Math" panose="02040503050406030204" pitchFamily="18" charset="0"/>
                                <a:ea typeface="等线" panose="02010600030101010101" pitchFamily="2" charset="-122"/>
                                <a:sym typeface="+mn-ea"/>
                              </a:rPr>
                            </m:ctrlPr>
                          </m:sSupPr>
                          <m:e>
                            <m:r>
                              <a:rPr lang="en-US" altLang="zh-CN" sz="2200" dirty="0">
                                <a:latin typeface="Cambria Math" panose="02040503050406030204" pitchFamily="18" charset="0"/>
                                <a:ea typeface="等线" panose="02010600030101010101" pitchFamily="2" charset="-122"/>
                                <a:sym typeface="+mn-ea"/>
                              </a:rPr>
                              <m:t>10</m:t>
                            </m:r>
                          </m:e>
                          <m:sup>
                            <m:r>
                              <a:rPr lang="en-US" altLang="zh-CN" sz="2200" dirty="0">
                                <a:latin typeface="Cambria Math" panose="02040503050406030204" pitchFamily="18" charset="0"/>
                                <a:ea typeface="等线" panose="02010600030101010101" pitchFamily="2" charset="-122"/>
                                <a:sym typeface="+mn-ea"/>
                              </a:rPr>
                              <m:t>7</m:t>
                            </m:r>
                          </m:sup>
                        </m:sSup>
                      </m:e>
                    </m:d>
                  </m:oMath>
                </a14:m>
                <a:r>
                  <a:rPr lang="zh-CN" altLang="en-US" sz="2200" dirty="0">
                    <a:latin typeface="等线" panose="02010600030101010101" pitchFamily="2" charset="-122"/>
                    <a:ea typeface="等线" panose="02010600030101010101" pitchFamily="2" charset="-122"/>
                    <a:sym typeface="+mn-ea"/>
                  </a:rPr>
                  <a:t>是这条排水沟的最大容量。 </a:t>
                </a:r>
              </a:p>
              <a:p>
                <a:pPr algn="just">
                  <a:lnSpc>
                    <a:spcPct val="120000"/>
                  </a:lnSpc>
                </a:pPr>
                <a:r>
                  <a:rPr lang="zh-CN" altLang="en-US" sz="2200" dirty="0">
                    <a:latin typeface="等线" panose="02010600030101010101" pitchFamily="2" charset="-122"/>
                    <a:ea typeface="等线" panose="02010600030101010101" pitchFamily="2" charset="-122"/>
                    <a:sym typeface="+mn-ea"/>
                  </a:rPr>
                  <a:t>输出一个整数，即排水的最大流量。</a:t>
                </a:r>
                <a:endParaRPr lang="zh-CN" altLang="en-US" sz="22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BC6F27EB-A4D0-45A9-83D6-8C5B87023D76}"/>
                  </a:ext>
                </a:extLst>
              </p:cNvPr>
              <p:cNvSpPr>
                <a:spLocks noGrp="1" noRot="1" noChangeAspect="1" noMove="1" noResize="1" noEditPoints="1" noAdjustHandles="1" noChangeArrowheads="1" noChangeShapeType="1" noTextEdit="1"/>
              </p:cNvSpPr>
              <p:nvPr>
                <p:ph idx="1"/>
              </p:nvPr>
            </p:nvSpPr>
            <p:spPr>
              <a:blipFill>
                <a:blip r:embed="rId3"/>
                <a:stretch>
                  <a:fillRect l="-424" r="-727"/>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D8D4EC30-6D7B-42A3-96CF-F94A6F9206E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358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B043D29-8714-43FC-82F5-2B1232F60531}"/>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i="1" dirty="0">
                          <a:latin typeface="Cambria Math" panose="02040503050406030204" pitchFamily="18" charset="0"/>
                          <a:sym typeface="+mn-ea"/>
                        </a:rPr>
                        <m:t>𝐷𝑟𝑎𝑖𝑛𝑎𝑔𝑒</m:t>
                      </m:r>
                      <m:r>
                        <a:rPr lang="zh-CN" altLang="en-US" i="1" dirty="0">
                          <a:latin typeface="Cambria Math" panose="02040503050406030204" pitchFamily="18" charset="0"/>
                          <a:sym typeface="+mn-ea"/>
                        </a:rPr>
                        <m:t> </m:t>
                      </m:r>
                      <m:r>
                        <a:rPr lang="zh-CN" altLang="en-US" i="1" dirty="0">
                          <a:latin typeface="Cambria Math" panose="02040503050406030204" pitchFamily="18" charset="0"/>
                          <a:sym typeface="+mn-ea"/>
                        </a:rPr>
                        <m:t>𝐷𝑖𝑡𝑐h𝑒𝑠</m:t>
                      </m:r>
                    </m:oMath>
                  </m:oMathPara>
                </a14:m>
                <a:endParaRPr lang="zh-CN" altLang="en-US" dirty="0"/>
              </a:p>
            </p:txBody>
          </p:sp>
        </mc:Choice>
        <mc:Fallback xmlns="">
          <p:sp>
            <p:nvSpPr>
              <p:cNvPr id="2" name="标题 1">
                <a:extLst>
                  <a:ext uri="{FF2B5EF4-FFF2-40B4-BE49-F238E27FC236}">
                    <a16:creationId xmlns:a16="http://schemas.microsoft.com/office/drawing/2014/main" id="{9B043D29-8714-43FC-82F5-2B1232F60531}"/>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E205B52B-202F-453C-8392-2B0CD51D6A7A}"/>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这是一道最大流模板题。</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只要照着图中连边跑最大流即可。</a:t>
            </a:r>
            <a:endParaRPr lang="en-US" altLang="zh-CN" sz="2200" dirty="0">
              <a:latin typeface="等线" panose="02010600030101010101" pitchFamily="2" charset="-122"/>
              <a:ea typeface="等线" panose="02010600030101010101" pitchFamily="2" charset="-122"/>
            </a:endParaRPr>
          </a:p>
          <a:p>
            <a:endParaRPr lang="zh-CN" altLang="en-US" dirty="0"/>
          </a:p>
        </p:txBody>
      </p:sp>
      <p:sp>
        <p:nvSpPr>
          <p:cNvPr id="4" name="椭圆 3">
            <a:hlinkClick r:id="rId3" action="ppaction://hlinksldjump"/>
            <a:extLst>
              <a:ext uri="{FF2B5EF4-FFF2-40B4-BE49-F238E27FC236}">
                <a16:creationId xmlns:a16="http://schemas.microsoft.com/office/drawing/2014/main" id="{6EC7E789-3E7A-4E1E-B1C8-7E13316ADC5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145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3FD8651-1271-4D10-80F5-0DCC4B095F1E}"/>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𝐷𝑖𝑛𝑖𝑛𝑔</m:t>
                      </m:r>
                    </m:oMath>
                  </m:oMathPara>
                </a14:m>
                <a:endParaRPr lang="zh-CN" altLang="en-US" dirty="0"/>
              </a:p>
            </p:txBody>
          </p:sp>
        </mc:Choice>
        <mc:Fallback xmlns="">
          <p:sp>
            <p:nvSpPr>
              <p:cNvPr id="2" name="标题 1">
                <a:extLst>
                  <a:ext uri="{FF2B5EF4-FFF2-40B4-BE49-F238E27FC236}">
                    <a16:creationId xmlns:a16="http://schemas.microsoft.com/office/drawing/2014/main" id="{83FD8651-1271-4D10-80F5-0DCC4B095F1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789933-3150-45D5-B3CD-DCCBC46D404C}"/>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有</a:t>
                </a:r>
                <a14:m>
                  <m:oMath xmlns:m="http://schemas.openxmlformats.org/officeDocument/2006/math">
                    <m:r>
                      <a:rPr lang="en-US" altLang="zh-CN" sz="2200">
                        <a:latin typeface="Cambria Math" panose="02040503050406030204" pitchFamily="18" charset="0"/>
                        <a:ea typeface="等线" panose="02010600030101010101" pitchFamily="2" charset="-122"/>
                      </a:rPr>
                      <m:t>𝑁</m:t>
                    </m:r>
                  </m:oMath>
                </a14:m>
                <a:r>
                  <a:rPr lang="zh-CN" altLang="en-US" sz="2200" dirty="0">
                    <a:latin typeface="等线" panose="02010600030101010101" pitchFamily="2" charset="-122"/>
                    <a:ea typeface="等线" panose="02010600030101010101" pitchFamily="2" charset="-122"/>
                  </a:rPr>
                  <a:t>个人到餐厅吃饭，共有</a:t>
                </a:r>
                <a14:m>
                  <m:oMath xmlns:m="http://schemas.openxmlformats.org/officeDocument/2006/math">
                    <m:r>
                      <a:rPr lang="zh-CN" altLang="en-US" sz="2200" dirty="0">
                        <a:latin typeface="Cambria Math" panose="02040503050406030204" pitchFamily="18" charset="0"/>
                        <a:ea typeface="等线" panose="02010600030101010101" pitchFamily="2" charset="-122"/>
                      </a:rPr>
                      <m:t>𝐹</m:t>
                    </m:r>
                  </m:oMath>
                </a14:m>
                <a:r>
                  <a:rPr lang="zh-CN" altLang="en-US" sz="2200" dirty="0">
                    <a:latin typeface="等线" panose="02010600030101010101" pitchFamily="2" charset="-122"/>
                    <a:ea typeface="等线" panose="02010600030101010101" pitchFamily="2" charset="-122"/>
                  </a:rPr>
                  <a:t>种食物和</a:t>
                </a:r>
                <a14:m>
                  <m:oMath xmlns:m="http://schemas.openxmlformats.org/officeDocument/2006/math">
                    <m:r>
                      <a:rPr lang="zh-CN" altLang="en-US" sz="2200" dirty="0">
                        <a:latin typeface="Cambria Math" panose="02040503050406030204" pitchFamily="18" charset="0"/>
                        <a:ea typeface="等线" panose="02010600030101010101" pitchFamily="2" charset="-122"/>
                      </a:rPr>
                      <m:t>𝐷</m:t>
                    </m:r>
                  </m:oMath>
                </a14:m>
                <a:r>
                  <a:rPr lang="zh-CN" altLang="en-US" sz="2200" dirty="0">
                    <a:latin typeface="等线" panose="02010600030101010101" pitchFamily="2" charset="-122"/>
                    <a:ea typeface="等线" panose="02010600030101010101" pitchFamily="2" charset="-122"/>
                  </a:rPr>
                  <a:t>种饮料，每个人各自都有喜欢的食物和饮料，每种食物和饮料都只有一份，问最多能有几个人同时吃到喜欢的食物和饮料。</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a:latin typeface="Cambria Math" panose="02040503050406030204" pitchFamily="18" charset="0"/>
                        <a:ea typeface="等线" panose="02010600030101010101" pitchFamily="2" charset="-122"/>
                      </a:rPr>
                      <m:t>𝑁</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𝐹</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𝐷</m:t>
                    </m:r>
                    <m:r>
                      <a:rPr lang="en-US" altLang="zh-CN" sz="2200">
                        <a:latin typeface="Cambria Math" panose="02040503050406030204" pitchFamily="18" charset="0"/>
                        <a:ea typeface="等线" panose="02010600030101010101" pitchFamily="2" charset="-122"/>
                      </a:rPr>
                      <m:t>≤1</m:t>
                    </m:r>
                  </m:oMath>
                </a14:m>
                <a:r>
                  <a:rPr lang="en-US" altLang="zh-CN" sz="2200" dirty="0">
                    <a:latin typeface="等线" panose="02010600030101010101" pitchFamily="2" charset="-122"/>
                    <a:ea typeface="等线" panose="02010600030101010101" pitchFamily="2" charset="-122"/>
                  </a:rPr>
                  <a:t>00</a:t>
                </a:r>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25789933-3150-45D5-B3CD-DCCBC46D404C}"/>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3C816A04-A9F7-46B6-B558-10B9EA6E433B}"/>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39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31FBB-06CC-49A1-8A13-E498C82DB9CA}"/>
              </a:ext>
            </a:extLst>
          </p:cNvPr>
          <p:cNvSpPr>
            <a:spLocks noGrp="1"/>
          </p:cNvSpPr>
          <p:nvPr>
            <p:ph type="title"/>
          </p:nvPr>
        </p:nvSpPr>
        <p:spPr/>
        <p:txBody>
          <a:bodyPr/>
          <a:lstStyle/>
          <a:p>
            <a:r>
              <a:rPr lang="zh-CN" altLang="en-US" dirty="0"/>
              <a:t>最小割</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137B51-B557-4220-AEFD-263CE57DBD4D}"/>
                  </a:ext>
                </a:extLst>
              </p:cNvPr>
              <p:cNvSpPr>
                <a:spLocks noGrp="1"/>
              </p:cNvSpPr>
              <p:nvPr>
                <p:ph sz="half" idx="1"/>
              </p:nvPr>
            </p:nvSpPr>
            <p:spPr/>
            <p:txBody>
              <a:bodyPr/>
              <a:lstStyle/>
              <a:p>
                <a:r>
                  <a:rPr lang="zh-CN" altLang="en-US" dirty="0">
                    <a:hlinkClick r:id="rId2" action="ppaction://hlinksldjump"/>
                  </a:rPr>
                  <a:t>定义</a:t>
                </a:r>
                <a:endParaRPr lang="en-US" altLang="zh-CN" dirty="0"/>
              </a:p>
              <a:p>
                <a:r>
                  <a:rPr lang="zh-CN" altLang="en-US" dirty="0">
                    <a:hlinkClick r:id="rId3" action="ppaction://hlinksldjump"/>
                  </a:rPr>
                  <a:t>平面图最小割</a:t>
                </a:r>
                <a:endParaRPr lang="en-US" altLang="zh-CN" dirty="0"/>
              </a:p>
              <a:p>
                <a:r>
                  <a:rPr lang="zh-CN" altLang="en-US" dirty="0">
                    <a:hlinkClick r:id="rId4" action="ppaction://hlinksldjump"/>
                  </a:rPr>
                  <a:t>解最小割</a:t>
                </a:r>
                <a:endParaRPr lang="en-US" altLang="zh-CN" dirty="0"/>
              </a:p>
              <a:p>
                <a:r>
                  <a:rPr lang="zh-CN" altLang="en-US" dirty="0"/>
                  <a:t>例题</a:t>
                </a:r>
                <a:endParaRPr lang="en-US" altLang="zh-CN" dirty="0"/>
              </a:p>
              <a:p>
                <a:r>
                  <a:rPr lang="zh-CN" altLang="en-US" dirty="0"/>
                  <a:t>　</a:t>
                </a:r>
                <a:r>
                  <a:rPr lang="zh-CN" altLang="en-US" dirty="0">
                    <a:hlinkClick r:id="rId5" action="ppaction://hlinksldjump"/>
                  </a:rPr>
                  <a:t>二分图最小顶点覆盖</a:t>
                </a:r>
                <a:endParaRPr lang="en-US" altLang="zh-CN" dirty="0"/>
              </a:p>
              <a:p>
                <a:r>
                  <a:rPr lang="zh-CN" altLang="en-US" dirty="0"/>
                  <a:t>　</a:t>
                </a:r>
                <a:r>
                  <a:rPr lang="zh-CN" altLang="en-US" dirty="0">
                    <a:hlinkClick r:id="rId6" action="ppaction://hlinksldjump"/>
                  </a:rPr>
                  <a:t>二分图最大独立集</a:t>
                </a:r>
                <a:endParaRPr lang="en-US" altLang="zh-CN" dirty="0"/>
              </a:p>
              <a:p>
                <a:r>
                  <a:rPr lang="zh-CN" altLang="en-US" dirty="0"/>
                  <a:t>　</a:t>
                </a:r>
                <a:r>
                  <a:rPr lang="zh-CN" altLang="en-US" dirty="0">
                    <a:hlinkClick r:id="rId7" action="ppaction://hlinksldjump"/>
                  </a:rPr>
                  <a:t>二分图最大点权独立集</a:t>
                </a:r>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8" action="ppaction://hlinksldjump"/>
                      </a:rPr>
                      <m:t>𝐻𝑜𝑤</m:t>
                    </m:r>
                    <m:r>
                      <a:rPr lang="en-US" altLang="zh-CN" i="1" dirty="0" smtClean="0">
                        <a:latin typeface="Cambria Math" panose="02040503050406030204" pitchFamily="18" charset="0"/>
                        <a:hlinkClick r:id="rId8" action="ppaction://hlinksldjump"/>
                      </a:rPr>
                      <m:t> </m:t>
                    </m:r>
                    <m:r>
                      <a:rPr lang="en-US" altLang="zh-CN" i="1" dirty="0" smtClean="0">
                        <a:latin typeface="Cambria Math" panose="02040503050406030204" pitchFamily="18" charset="0"/>
                        <a:hlinkClick r:id="rId8" action="ppaction://hlinksldjump"/>
                      </a:rPr>
                      <m:t>𝑡𝑜</m:t>
                    </m:r>
                    <m:r>
                      <a:rPr lang="en-US" altLang="zh-CN" i="1" dirty="0" smtClean="0">
                        <a:latin typeface="Cambria Math" panose="02040503050406030204" pitchFamily="18" charset="0"/>
                        <a:hlinkClick r:id="rId8" action="ppaction://hlinksldjump"/>
                      </a:rPr>
                      <m:t> </m:t>
                    </m:r>
                    <m:r>
                      <a:rPr lang="en-US" altLang="zh-CN" i="1" dirty="0" smtClean="0">
                        <a:latin typeface="Cambria Math" panose="02040503050406030204" pitchFamily="18" charset="0"/>
                        <a:hlinkClick r:id="rId8" action="ppaction://hlinksldjump"/>
                      </a:rPr>
                      <m:t>𝑒𝑎𝑟𝑛</m:t>
                    </m:r>
                    <m:r>
                      <a:rPr lang="en-US" altLang="zh-CN" i="1" dirty="0" smtClean="0">
                        <a:latin typeface="Cambria Math" panose="02040503050406030204" pitchFamily="18" charset="0"/>
                        <a:hlinkClick r:id="rId8" action="ppaction://hlinksldjump"/>
                      </a:rPr>
                      <m:t> </m:t>
                    </m:r>
                    <m:r>
                      <a:rPr lang="en-US" altLang="zh-CN" i="1" dirty="0" smtClean="0">
                        <a:latin typeface="Cambria Math" panose="02040503050406030204" pitchFamily="18" charset="0"/>
                        <a:hlinkClick r:id="rId8" action="ppaction://hlinksldjump"/>
                      </a:rPr>
                      <m:t>𝑚𝑜𝑟𝑒</m:t>
                    </m:r>
                  </m:oMath>
                </a14:m>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9" action="ppaction://hlinksldjump"/>
                      </a:rPr>
                      <m:t>𝑜𝑟𝑑𝑒𝑟</m:t>
                    </m:r>
                  </m:oMath>
                </a14:m>
                <a:endParaRPr lang="en-US" altLang="zh-CN" dirty="0"/>
              </a:p>
            </p:txBody>
          </p:sp>
        </mc:Choice>
        <mc:Fallback xmlns="">
          <p:sp>
            <p:nvSpPr>
              <p:cNvPr id="3" name="内容占位符 2">
                <a:extLst>
                  <a:ext uri="{FF2B5EF4-FFF2-40B4-BE49-F238E27FC236}">
                    <a16:creationId xmlns:a16="http://schemas.microsoft.com/office/drawing/2014/main" id="{9A137B51-B557-4220-AEFD-263CE57DBD4D}"/>
                  </a:ext>
                </a:extLst>
              </p:cNvPr>
              <p:cNvSpPr>
                <a:spLocks noGrp="1" noRot="1" noChangeAspect="1" noMove="1" noResize="1" noEditPoints="1" noAdjustHandles="1" noChangeArrowheads="1" noChangeShapeType="1" noTextEdit="1"/>
              </p:cNvSpPr>
              <p:nvPr>
                <p:ph sz="half" idx="1"/>
              </p:nvPr>
            </p:nvSpPr>
            <p:spPr>
              <a:blipFill>
                <a:blip r:embed="rId10"/>
                <a:stretch>
                  <a:fillRect l="-641" t="-1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05E6886-6B88-4E96-9AB2-50C437633916}"/>
                  </a:ext>
                </a:extLst>
              </p:cNvPr>
              <p:cNvSpPr>
                <a:spLocks noGrp="1"/>
              </p:cNvSpPr>
              <p:nvPr>
                <p:ph sz="half" idx="2"/>
              </p:nvPr>
            </p:nvSpPr>
            <p:spPr/>
            <p:txBody>
              <a:bodyPr/>
              <a:lstStyle/>
              <a:p>
                <a:r>
                  <a:rPr lang="zh-CN" altLang="en-US" dirty="0"/>
                  <a:t>　</a:t>
                </a:r>
                <a14:m>
                  <m:oMath xmlns:m="http://schemas.openxmlformats.org/officeDocument/2006/math">
                    <m:r>
                      <a:rPr lang="en-US" altLang="zh-CN" b="0" i="1" smtClean="0">
                        <a:latin typeface="Cambria Math" panose="02040503050406030204" pitchFamily="18" charset="0"/>
                        <a:hlinkClick r:id="rId11" action="ppaction://hlinksldjump"/>
                      </a:rPr>
                      <m:t>𝐵𝑢𝑦𝑖𝑛𝑔</m:t>
                    </m:r>
                    <m:r>
                      <a:rPr lang="en-US" altLang="zh-CN" b="0" i="1" smtClean="0">
                        <a:latin typeface="Cambria Math" panose="02040503050406030204" pitchFamily="18" charset="0"/>
                        <a:hlinkClick r:id="rId11" action="ppaction://hlinksldjump"/>
                      </a:rPr>
                      <m:t> </m:t>
                    </m:r>
                    <m:r>
                      <a:rPr lang="en-US" altLang="zh-CN" b="0" i="1" smtClean="0">
                        <a:latin typeface="Cambria Math" panose="02040503050406030204" pitchFamily="18" charset="0"/>
                        <a:hlinkClick r:id="rId11" action="ppaction://hlinksldjump"/>
                      </a:rPr>
                      <m:t>𝑆𝑒𝑡𝑠</m:t>
                    </m:r>
                  </m:oMath>
                </a14:m>
                <a:endParaRPr lang="en-US" altLang="zh-CN" dirty="0"/>
              </a:p>
              <a:p>
                <a:r>
                  <a:rPr lang="zh-CN" altLang="en-US" dirty="0"/>
                  <a:t>　</a:t>
                </a:r>
                <a14:m>
                  <m:oMath xmlns:m="http://schemas.openxmlformats.org/officeDocument/2006/math">
                    <m:r>
                      <a:rPr lang="en-US" altLang="zh-CN" i="1" dirty="0">
                        <a:latin typeface="Cambria Math" panose="02040503050406030204" pitchFamily="18" charset="0"/>
                        <a:hlinkClick r:id="rId9" action="ppaction://hlinksldjump"/>
                      </a:rPr>
                      <m:t>𝐷𝑢𝑎𝑙</m:t>
                    </m:r>
                    <m:r>
                      <a:rPr lang="en-US" altLang="zh-CN" i="1" dirty="0">
                        <a:latin typeface="Cambria Math" panose="02040503050406030204" pitchFamily="18" charset="0"/>
                        <a:hlinkClick r:id="rId9" action="ppaction://hlinksldjump"/>
                      </a:rPr>
                      <m:t> </m:t>
                    </m:r>
                    <m:r>
                      <a:rPr lang="en-US" altLang="zh-CN" i="1" dirty="0">
                        <a:latin typeface="Cambria Math" panose="02040503050406030204" pitchFamily="18" charset="0"/>
                        <a:hlinkClick r:id="rId9" action="ppaction://hlinksldjump"/>
                      </a:rPr>
                      <m:t>𝐶𝑜𝑟𝑒</m:t>
                    </m:r>
                    <m:r>
                      <a:rPr lang="en-US" altLang="zh-CN" i="1" dirty="0">
                        <a:latin typeface="Cambria Math" panose="02040503050406030204" pitchFamily="18" charset="0"/>
                        <a:hlinkClick r:id="rId9" action="ppaction://hlinksldjump"/>
                      </a:rPr>
                      <m:t> </m:t>
                    </m:r>
                    <m:r>
                      <a:rPr lang="en-US" altLang="zh-CN" i="1" dirty="0">
                        <a:latin typeface="Cambria Math" panose="02040503050406030204" pitchFamily="18" charset="0"/>
                        <a:hlinkClick r:id="rId9" action="ppaction://hlinksldjump"/>
                      </a:rPr>
                      <m:t>𝐶𝑃𝑈</m:t>
                    </m:r>
                  </m:oMath>
                </a14:m>
                <a:endParaRPr lang="en-US" altLang="zh-CN" dirty="0"/>
              </a:p>
              <a:p>
                <a:r>
                  <a:rPr lang="zh-CN" altLang="en-US" dirty="0"/>
                  <a:t>　</a:t>
                </a:r>
                <a:r>
                  <a:rPr lang="zh-CN" altLang="en-US" dirty="0">
                    <a:hlinkClick r:id="rId12" action="ppaction://hlinksldjump"/>
                  </a:rPr>
                  <a:t>文理分科</a:t>
                </a:r>
                <a:endParaRPr lang="en-US" altLang="zh-CN" dirty="0"/>
              </a:p>
              <a:p>
                <a:r>
                  <a:rPr lang="zh-CN" altLang="en-US" dirty="0"/>
                  <a:t>　</a:t>
                </a:r>
                <a14:m>
                  <m:oMath xmlns:m="http://schemas.openxmlformats.org/officeDocument/2006/math">
                    <m:r>
                      <a:rPr lang="en-US" altLang="zh-CN" i="1" dirty="0" smtClean="0">
                        <a:latin typeface="Cambria Math" panose="02040503050406030204" pitchFamily="18" charset="0"/>
                        <a:hlinkClick r:id="rId13" action="ppaction://hlinksldjump"/>
                      </a:rPr>
                      <m:t>𝑅𝐼𝑁</m:t>
                    </m:r>
                  </m:oMath>
                </a14:m>
                <a:endParaRPr lang="zh-CN" altLang="en-US" dirty="0"/>
              </a:p>
            </p:txBody>
          </p:sp>
        </mc:Choice>
        <mc:Fallback xmlns="">
          <p:sp>
            <p:nvSpPr>
              <p:cNvPr id="4" name="内容占位符 3">
                <a:extLst>
                  <a:ext uri="{FF2B5EF4-FFF2-40B4-BE49-F238E27FC236}">
                    <a16:creationId xmlns:a16="http://schemas.microsoft.com/office/drawing/2014/main" id="{705E6886-6B88-4E96-9AB2-50C437633916}"/>
                  </a:ext>
                </a:extLst>
              </p:cNvPr>
              <p:cNvSpPr>
                <a:spLocks noGrp="1" noRot="1" noChangeAspect="1" noMove="1" noResize="1" noEditPoints="1" noAdjustHandles="1" noChangeArrowheads="1" noChangeShapeType="1" noTextEdit="1"/>
              </p:cNvSpPr>
              <p:nvPr>
                <p:ph sz="half" idx="2"/>
              </p:nvPr>
            </p:nvSpPr>
            <p:spPr>
              <a:blipFill>
                <a:blip r:embed="rId14"/>
                <a:stretch>
                  <a:fillRect l="-513"/>
                </a:stretch>
              </a:blipFill>
            </p:spPr>
            <p:txBody>
              <a:bodyPr/>
              <a:lstStyle/>
              <a:p>
                <a:r>
                  <a:rPr lang="zh-CN" altLang="en-US">
                    <a:noFill/>
                  </a:rPr>
                  <a:t> </a:t>
                </a:r>
              </a:p>
            </p:txBody>
          </p:sp>
        </mc:Fallback>
      </mc:AlternateContent>
      <p:sp>
        <p:nvSpPr>
          <p:cNvPr id="5" name="椭圆 4">
            <a:hlinkClick r:id="rId15" action="ppaction://hlinksldjump"/>
            <a:extLst>
              <a:ext uri="{FF2B5EF4-FFF2-40B4-BE49-F238E27FC236}">
                <a16:creationId xmlns:a16="http://schemas.microsoft.com/office/drawing/2014/main" id="{25AF0032-2C5D-45D4-94D4-E2AF0DC1F63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27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68D069D-1CF4-41B3-A42A-D3EA963B5BEC}"/>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𝐷𝑖𝑛𝑖𝑛𝑔</m:t>
                      </m:r>
                    </m:oMath>
                  </m:oMathPara>
                </a14:m>
                <a:endParaRPr lang="zh-CN" altLang="en-US" dirty="0"/>
              </a:p>
            </p:txBody>
          </p:sp>
        </mc:Choice>
        <mc:Fallback xmlns="">
          <p:sp>
            <p:nvSpPr>
              <p:cNvPr id="2" name="标题 1">
                <a:extLst>
                  <a:ext uri="{FF2B5EF4-FFF2-40B4-BE49-F238E27FC236}">
                    <a16:creationId xmlns:a16="http://schemas.microsoft.com/office/drawing/2014/main" id="{E68D069D-1CF4-41B3-A42A-D3EA963B5BE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4777B2-1E33-4302-BD77-772AEA06D073}"/>
                  </a:ext>
                </a:extLst>
              </p:cNvPr>
              <p:cNvSpPr>
                <a:spLocks noGrp="1"/>
              </p:cNvSpPr>
              <p:nvPr>
                <p:ph idx="1"/>
              </p:nvPr>
            </p:nvSpPr>
            <p:spPr/>
            <p:txBody>
              <a:bodyPr>
                <a:normAutofit/>
              </a:bodyPr>
              <a:lstStyle/>
              <a:p>
                <a:r>
                  <a:rPr lang="zh-CN" altLang="en-US" sz="2200" dirty="0">
                    <a:latin typeface="等线" panose="02010600030101010101" pitchFamily="2" charset="-122"/>
                    <a:ea typeface="等线" panose="02010600030101010101" pitchFamily="2" charset="-122"/>
                  </a:rPr>
                  <a:t>如何让一个人同时匹配上想要的食物和饮料？</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不如让食物匹配人，人匹配饮料。</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这样可以构造一条从</a:t>
                </a:r>
                <a14:m>
                  <m:oMath xmlns:m="http://schemas.openxmlformats.org/officeDocument/2006/math">
                    <m:r>
                      <a:rPr lang="en-US" altLang="zh-CN" sz="2200">
                        <a:latin typeface="Cambria Math" panose="02040503050406030204" pitchFamily="18" charset="0"/>
                        <a:ea typeface="等线" panose="02010600030101010101" pitchFamily="2" charset="-122"/>
                      </a:rPr>
                      <m:t>𝑆</m:t>
                    </m:r>
                    <m:r>
                      <a:rPr lang="en-US" altLang="zh-CN"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食物</a:t>
                </a:r>
                <a14:m>
                  <m:oMath xmlns:m="http://schemas.openxmlformats.org/officeDocument/2006/math">
                    <m:r>
                      <a:rPr lang="zh-CN" altLang="en-US" sz="2200" dirty="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人</a:t>
                </a:r>
                <a14:m>
                  <m:oMath xmlns:m="http://schemas.openxmlformats.org/officeDocument/2006/math">
                    <m:r>
                      <a:rPr lang="zh-CN" altLang="en-US" sz="2200" dirty="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饮料</a:t>
                </a:r>
                <a14:m>
                  <m:oMath xmlns:m="http://schemas.openxmlformats.org/officeDocument/2006/math">
                    <m:r>
                      <a:rPr lang="zh-CN" altLang="en-US"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的一条流。</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那么建图就是</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向所有食物连流量为</a:t>
                </a:r>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的边，每种食物向想要他的人连边，每个人向他想要的饮料连边，所有饮料向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但是这么做可能会出现多组食物通过一个人流向多组饮料的情况，我们要保证最多只有一点流量流过一个人。</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考虑将人一个点拆为入点和出点，入点向出点连</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点流量的边，这样就保证了最多只有一点流量流过一个人。</a:t>
                </a:r>
              </a:p>
            </p:txBody>
          </p:sp>
        </mc:Choice>
        <mc:Fallback xmlns="">
          <p:sp>
            <p:nvSpPr>
              <p:cNvPr id="3" name="内容占位符 2">
                <a:extLst>
                  <a:ext uri="{FF2B5EF4-FFF2-40B4-BE49-F238E27FC236}">
                    <a16:creationId xmlns:a16="http://schemas.microsoft.com/office/drawing/2014/main" id="{3E4777B2-1E33-4302-BD77-772AEA06D073}"/>
                  </a:ext>
                </a:extLst>
              </p:cNvPr>
              <p:cNvSpPr>
                <a:spLocks noGrp="1" noRot="1" noChangeAspect="1" noMove="1" noResize="1" noEditPoints="1" noAdjustHandles="1" noChangeArrowheads="1" noChangeShapeType="1" noTextEdit="1"/>
              </p:cNvSpPr>
              <p:nvPr>
                <p:ph idx="1"/>
              </p:nvPr>
            </p:nvSpPr>
            <p:spPr>
              <a:blipFill>
                <a:blip r:embed="rId3"/>
                <a:stretch>
                  <a:fillRect l="-424" t="-1805" r="-48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51049FA9-84AE-422E-9D03-F7AA92BD27CF}"/>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570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1129049-4543-475D-8410-888EC76A151E}"/>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𝑃𝑖𝑔</m:t>
                      </m:r>
                    </m:oMath>
                  </m:oMathPara>
                </a14:m>
                <a:endParaRPr lang="zh-CN" altLang="en-US" dirty="0"/>
              </a:p>
            </p:txBody>
          </p:sp>
        </mc:Choice>
        <mc:Fallback xmlns="">
          <p:sp>
            <p:nvSpPr>
              <p:cNvPr id="2" name="标题 1">
                <a:extLst>
                  <a:ext uri="{FF2B5EF4-FFF2-40B4-BE49-F238E27FC236}">
                    <a16:creationId xmlns:a16="http://schemas.microsoft.com/office/drawing/2014/main" id="{C1129049-4543-475D-8410-888EC76A151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685B6C-3CD6-4DE1-A09E-E54C949AC5D3}"/>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有</a:t>
                </a:r>
                <a14:m>
                  <m:oMath xmlns:m="http://schemas.openxmlformats.org/officeDocument/2006/math">
                    <m:r>
                      <a:rPr lang="en-US" altLang="zh-CN" sz="2200" dirty="0">
                        <a:latin typeface="Cambria Math" panose="02040503050406030204" pitchFamily="18" charset="0"/>
                        <a:ea typeface="等线" panose="02010600030101010101" pitchFamily="2" charset="-122"/>
                      </a:rPr>
                      <m:t>𝑚</m:t>
                    </m:r>
                  </m:oMath>
                </a14:m>
                <a:r>
                  <a:rPr lang="zh-CN" altLang="en-US" sz="2200" dirty="0">
                    <a:latin typeface="等线" panose="02010600030101010101" pitchFamily="2" charset="-122"/>
                    <a:ea typeface="等线" panose="02010600030101010101" pitchFamily="2" charset="-122"/>
                  </a:rPr>
                  <a:t>个猪圈，每个猪圈初始时有若干头猪。一开始所有猪圈都是关闭的。依次来了</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个顾客，每个顾客分别会打开指定的几个猪圈， 从中买若干头猪。 每个顾客分别都有他能够买的数量的上限。 每个顾客走后， 他打开的那些猪圈中的猪，都可以被任意地调换到其它开着的猪圈里， 然后所有猪圈重新关上。 问总共最多能卖出多少头猪。 </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zh-CN" altLang="en-US" sz="2200" dirty="0">
                        <a:latin typeface="Cambria Math" panose="02040503050406030204" pitchFamily="18" charset="0"/>
                        <a:ea typeface="等线" panose="02010600030101010101" pitchFamily="2" charset="-122"/>
                      </a:rPr>
                      <m:t>𝑛</m:t>
                    </m:r>
                    <m:r>
                      <a:rPr lang="zh-CN" altLang="en-US" sz="2200" dirty="0">
                        <a:latin typeface="Cambria Math" panose="02040503050406030204" pitchFamily="18" charset="0"/>
                        <a:ea typeface="等线" panose="02010600030101010101" pitchFamily="2" charset="-122"/>
                      </a:rPr>
                      <m:t>≤100,</m:t>
                    </m:r>
                    <m:r>
                      <a:rPr lang="zh-CN" altLang="en-US" sz="2200" dirty="0">
                        <a:latin typeface="Cambria Math" panose="02040503050406030204" pitchFamily="18" charset="0"/>
                        <a:ea typeface="等线" panose="02010600030101010101" pitchFamily="2" charset="-122"/>
                      </a:rPr>
                      <m:t>𝑚</m:t>
                    </m:r>
                    <m:r>
                      <a:rPr lang="zh-CN" altLang="en-US" sz="2200" dirty="0">
                        <a:latin typeface="Cambria Math" panose="02040503050406030204" pitchFamily="18" charset="0"/>
                        <a:ea typeface="等线" panose="02010600030101010101" pitchFamily="2" charset="-122"/>
                      </a:rPr>
                      <m:t>≤1000</m:t>
                    </m:r>
                  </m:oMath>
                </a14:m>
                <a:r>
                  <a:rPr lang="zh-CN" altLang="en-US" sz="2200" dirty="0">
                    <a:latin typeface="等线" panose="02010600030101010101" pitchFamily="2" charset="-122"/>
                    <a:ea typeface="等线" panose="02010600030101010101" pitchFamily="2" charset="-122"/>
                  </a:rPr>
                  <a:t>。</a:t>
                </a:r>
              </a:p>
              <a:p>
                <a:endParaRPr lang="zh-CN" altLang="en-US" dirty="0"/>
              </a:p>
            </p:txBody>
          </p:sp>
        </mc:Choice>
        <mc:Fallback xmlns="">
          <p:sp>
            <p:nvSpPr>
              <p:cNvPr id="3" name="内容占位符 2">
                <a:extLst>
                  <a:ext uri="{FF2B5EF4-FFF2-40B4-BE49-F238E27FC236}">
                    <a16:creationId xmlns:a16="http://schemas.microsoft.com/office/drawing/2014/main" id="{09685B6C-3CD6-4DE1-A09E-E54C949AC5D3}"/>
                  </a:ext>
                </a:extLst>
              </p:cNvPr>
              <p:cNvSpPr>
                <a:spLocks noGrp="1" noRot="1" noChangeAspect="1" noMove="1" noResize="1" noEditPoints="1" noAdjustHandles="1" noChangeArrowheads="1" noChangeShapeType="1" noTextEdit="1"/>
              </p:cNvSpPr>
              <p:nvPr>
                <p:ph idx="1"/>
              </p:nvPr>
            </p:nvSpPr>
            <p:spPr>
              <a:blipFill>
                <a:blip r:embed="rId3"/>
                <a:stretch>
                  <a:fillRect l="-424" t="-1805" r="-424"/>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F13C42A0-B1E2-4C4C-99B4-D10D28EBB61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158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12939B6-55CA-469B-9DD4-E9AEB3EB09EC}"/>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𝑃𝑖𝑔</m:t>
                      </m:r>
                    </m:oMath>
                  </m:oMathPara>
                </a14:m>
                <a:endParaRPr lang="zh-CN" altLang="en-US" dirty="0"/>
              </a:p>
            </p:txBody>
          </p:sp>
        </mc:Choice>
        <mc:Fallback xmlns="">
          <p:sp>
            <p:nvSpPr>
              <p:cNvPr id="2" name="标题 1">
                <a:extLst>
                  <a:ext uri="{FF2B5EF4-FFF2-40B4-BE49-F238E27FC236}">
                    <a16:creationId xmlns:a16="http://schemas.microsoft.com/office/drawing/2014/main" id="{812939B6-55CA-469B-9DD4-E9AEB3EB09E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FB7A05-A0FB-41EA-A3D4-84F40A38B942}"/>
                  </a:ext>
                </a:extLst>
              </p:cNvPr>
              <p:cNvSpPr>
                <a:spLocks noGrp="1"/>
              </p:cNvSpPr>
              <p:nvPr>
                <p:ph idx="1"/>
              </p:nvPr>
            </p:nvSpPr>
            <p:spPr/>
            <p:txBody>
              <a:bodyPr>
                <a:normAutofit fontScale="92500"/>
              </a:bodyPr>
              <a:lstStyle/>
              <a:p>
                <a:r>
                  <a:rPr lang="zh-CN" altLang="en-US" sz="2200" dirty="0">
                    <a:latin typeface="等线" panose="02010600030101010101" pitchFamily="2" charset="-122"/>
                    <a:ea typeface="等线" panose="02010600030101010101" pitchFamily="2" charset="-122"/>
                  </a:rPr>
                  <a:t>一个顾客就是一个节点，由于我们不能让所有操作相互影响，我们必须对每个猪圈的每个时间建立点。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每增加一个时间，我们就会新增</a:t>
                </a:r>
                <a14:m>
                  <m:oMath xmlns:m="http://schemas.openxmlformats.org/officeDocument/2006/math">
                    <m:d>
                      <m:dPr>
                        <m:ctrlPr>
                          <a:rPr lang="en-US" altLang="zh-CN" sz="2200" i="1">
                            <a:latin typeface="Cambria Math" panose="02040503050406030204" pitchFamily="18" charset="0"/>
                            <a:ea typeface="等线" panose="02010600030101010101" pitchFamily="2" charset="-122"/>
                          </a:rPr>
                        </m:ctrlPr>
                      </m:dPr>
                      <m:e>
                        <m:r>
                          <a:rPr lang="en-US" altLang="zh-CN" sz="2200">
                            <a:latin typeface="Cambria Math" panose="02040503050406030204" pitchFamily="18" charset="0"/>
                            <a:ea typeface="等线" panose="02010600030101010101" pitchFamily="2" charset="-122"/>
                          </a:rPr>
                          <m:t>𝑚</m:t>
                        </m:r>
                        <m:r>
                          <a:rPr lang="en-US" altLang="zh-CN" sz="2200">
                            <a:latin typeface="Cambria Math" panose="02040503050406030204" pitchFamily="18" charset="0"/>
                            <a:ea typeface="等线" panose="02010600030101010101" pitchFamily="2" charset="-122"/>
                          </a:rPr>
                          <m:t>+1</m:t>
                        </m:r>
                      </m:e>
                    </m:d>
                  </m:oMath>
                </a14:m>
                <a:r>
                  <a:rPr lang="zh-CN" altLang="en-US" sz="2200" dirty="0">
                    <a:latin typeface="等线" panose="02010600030101010101" pitchFamily="2" charset="-122"/>
                    <a:ea typeface="等线" panose="02010600030101010101" pitchFamily="2" charset="-122"/>
                  </a:rPr>
                  <a:t>个点，表示这一个时间段的</a:t>
                </a:r>
                <a14:m>
                  <m:oMath xmlns:m="http://schemas.openxmlformats.org/officeDocument/2006/math">
                    <m:r>
                      <a:rPr lang="en-US" altLang="zh-CN" sz="2200">
                        <a:latin typeface="Cambria Math" panose="02040503050406030204" pitchFamily="18" charset="0"/>
                        <a:ea typeface="等线" panose="02010600030101010101" pitchFamily="2" charset="-122"/>
                      </a:rPr>
                      <m:t>𝑚</m:t>
                    </m:r>
                  </m:oMath>
                </a14:m>
                <a:r>
                  <a:rPr lang="zh-CN" altLang="en-US" sz="2200" dirty="0">
                    <a:latin typeface="等线" panose="02010600030101010101" pitchFamily="2" charset="-122"/>
                    <a:ea typeface="等线" panose="02010600030101010101" pitchFamily="2" charset="-122"/>
                  </a:rPr>
                  <a:t>个猪圈的顾客。</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将一头猪从猪圈到卖出看成是从</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到</a:t>
                </a:r>
                <a14:m>
                  <m:oMath xmlns:m="http://schemas.openxmlformats.org/officeDocument/2006/math">
                    <m:r>
                      <a:rPr lang="en-US" altLang="zh-CN" sz="2200" dirty="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的一点流量，按照题意不难构出网络流模型：</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向第一层每个猪圈连一条一条边，容量为该猪圈初始容量；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顾客打开的猪圈向顾客连一条容量为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的边，表示这些猪被顾客挑了出来；</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顾客向下一层这些猪圈连一条容量为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的边，表示这些猪被顾客送回猪圈；</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顾客向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连一条边，容量为他购买猪的上限，表示这些猪被顾客买走；</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每层猪圈向下一层的猪圈连一条容量为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的边，表示猪圈中剩下的猪可以保存到下一时间。</a:t>
                </a:r>
              </a:p>
              <a:p>
                <a:endParaRPr lang="en-US" altLang="zh-CN" dirty="0"/>
              </a:p>
            </p:txBody>
          </p:sp>
        </mc:Choice>
        <mc:Fallback xmlns="">
          <p:sp>
            <p:nvSpPr>
              <p:cNvPr id="3" name="内容占位符 2">
                <a:extLst>
                  <a:ext uri="{FF2B5EF4-FFF2-40B4-BE49-F238E27FC236}">
                    <a16:creationId xmlns:a16="http://schemas.microsoft.com/office/drawing/2014/main" id="{5BFB7A05-A0FB-41EA-A3D4-84F40A38B942}"/>
                  </a:ext>
                </a:extLst>
              </p:cNvPr>
              <p:cNvSpPr>
                <a:spLocks noGrp="1" noRot="1" noChangeAspect="1" noMove="1" noResize="1" noEditPoints="1" noAdjustHandles="1" noChangeArrowheads="1" noChangeShapeType="1" noTextEdit="1"/>
              </p:cNvSpPr>
              <p:nvPr>
                <p:ph idx="1"/>
              </p:nvPr>
            </p:nvSpPr>
            <p:spPr>
              <a:blipFill>
                <a:blip r:embed="rId3"/>
                <a:stretch>
                  <a:fillRect l="-303" t="-1504" r="-364"/>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4752E67E-F992-4C42-9944-A623978A8DAF}"/>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024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61E2487-D731-414C-9405-3264DC613580}"/>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𝑃𝑖𝑔</m:t>
                      </m:r>
                    </m:oMath>
                  </m:oMathPara>
                </a14:m>
                <a:endParaRPr lang="zh-CN" altLang="en-US" dirty="0"/>
              </a:p>
            </p:txBody>
          </p:sp>
        </mc:Choice>
        <mc:Fallback xmlns="">
          <p:sp>
            <p:nvSpPr>
              <p:cNvPr id="2" name="标题 1">
                <a:extLst>
                  <a:ext uri="{FF2B5EF4-FFF2-40B4-BE49-F238E27FC236}">
                    <a16:creationId xmlns:a16="http://schemas.microsoft.com/office/drawing/2014/main" id="{061E2487-D731-414C-9405-3264DC61358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CA1C7E7-F5F8-4519-8C9F-102D4611F521}"/>
                  </a:ext>
                </a:extLst>
              </p:cNvPr>
              <p:cNvSpPr>
                <a:spLocks noGrp="1"/>
              </p:cNvSpPr>
              <p:nvPr>
                <p:ph idx="1"/>
              </p:nvPr>
            </p:nvSpPr>
            <p:spPr/>
            <p:txBody>
              <a:bodyPr>
                <a:normAutofit lnSpcReduction="10000"/>
              </a:bodyPr>
              <a:lstStyle/>
              <a:p>
                <a:r>
                  <a:rPr lang="zh-CN" altLang="en-US" sz="2200" dirty="0">
                    <a:latin typeface="等线" panose="02010600030101010101" pitchFamily="2" charset="-122"/>
                    <a:ea typeface="等线" panose="02010600030101010101" pitchFamily="2" charset="-122"/>
                  </a:rPr>
                  <a:t>这张图的最大流就是答案。</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但是，光光点数就有</a:t>
                </a:r>
                <a14:m>
                  <m:oMath xmlns:m="http://schemas.openxmlformats.org/officeDocument/2006/math">
                    <m:r>
                      <a:rPr lang="en-US" altLang="zh-CN" sz="2200">
                        <a:latin typeface="Cambria Math" panose="02040503050406030204" pitchFamily="18" charset="0"/>
                        <a:ea typeface="等线" panose="02010600030101010101" pitchFamily="2" charset="-122"/>
                      </a:rPr>
                      <m:t>𝑚𝑛</m:t>
                    </m:r>
                  </m:oMath>
                </a14:m>
                <a:r>
                  <a:rPr lang="zh-CN" altLang="en-US" sz="2200" dirty="0">
                    <a:latin typeface="等线" panose="02010600030101010101" pitchFamily="2" charset="-122"/>
                    <a:ea typeface="等线" panose="02010600030101010101" pitchFamily="2" charset="-122"/>
                  </a:rPr>
                  <a:t>个，边数则更多。</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我们需要优化这个建图方式。</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注意到如果一个猪圈连续几轮没有被打开，那么可以将它们合并起来。</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注意到如果两个猪圈同时被顾客打开，那么所有的猪就可以在两个猪圈中随意分配。</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这两个猪圈之后就相当于一个猪圈。</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那么，就可以直接将这两个猪圈合并成一个猪圈。</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所以，你只要新建一个新的猪圈，把两个猪圈的猪合并起来就行了。</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你甚至可以用顾客来代表这个猪圈。</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BCA1C7E7-F5F8-4519-8C9F-102D4611F521}"/>
                  </a:ext>
                </a:extLst>
              </p:cNvPr>
              <p:cNvSpPr>
                <a:spLocks noGrp="1" noRot="1" noChangeAspect="1" noMove="1" noResize="1" noEditPoints="1" noAdjustHandles="1" noChangeArrowheads="1" noChangeShapeType="1" noTextEdit="1"/>
              </p:cNvSpPr>
              <p:nvPr>
                <p:ph idx="1"/>
              </p:nvPr>
            </p:nvSpPr>
            <p:spPr>
              <a:blipFill>
                <a:blip r:embed="rId3"/>
                <a:stretch>
                  <a:fillRect l="-424" t="-2406" b="-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87041593-E0E7-4E8E-96C2-9D53844DB85C}"/>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18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F66F1E1-2C07-4904-A26D-AB922421218E}"/>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𝑃𝑖𝑔</m:t>
                      </m:r>
                    </m:oMath>
                  </m:oMathPara>
                </a14:m>
                <a:endParaRPr lang="zh-CN" altLang="en-US" dirty="0"/>
              </a:p>
            </p:txBody>
          </p:sp>
        </mc:Choice>
        <mc:Fallback xmlns="">
          <p:sp>
            <p:nvSpPr>
              <p:cNvPr id="2" name="标题 1">
                <a:extLst>
                  <a:ext uri="{FF2B5EF4-FFF2-40B4-BE49-F238E27FC236}">
                    <a16:creationId xmlns:a16="http://schemas.microsoft.com/office/drawing/2014/main" id="{DF66F1E1-2C07-4904-A26D-AB922421218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2E5B90-24EF-4E77-B0FB-752788974BFE}"/>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这样，一个猪圈只要被打开，就会被顾客代替，并且在此之前不会新建点。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你甚至连猪圈都不用建点，直接连向第一个打开它的顾客即可。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所以，整张图除了顾客之外没有别的点。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那么图上只会有</a:t>
                </a:r>
                <a14:m>
                  <m:oMath xmlns:m="http://schemas.openxmlformats.org/officeDocument/2006/math">
                    <m:r>
                      <a:rPr lang="en-US" altLang="zh-CN" sz="220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个点，顾客之间最多只会有</a:t>
                </a:r>
                <a14:m>
                  <m:oMath xmlns:m="http://schemas.openxmlformats.org/officeDocument/2006/math">
                    <m:sSup>
                      <m:sSupPr>
                        <m:ctrlPr>
                          <a:rPr lang="en-US" altLang="zh-CN" sz="2200" i="1">
                            <a:latin typeface="Cambria Math" panose="02040503050406030204" pitchFamily="18" charset="0"/>
                            <a:ea typeface="等线" panose="02010600030101010101" pitchFamily="2" charset="-122"/>
                          </a:rPr>
                        </m:ctrlPr>
                      </m:sSupPr>
                      <m:e>
                        <m:r>
                          <a:rPr lang="en-US" altLang="zh-CN" sz="2200">
                            <a:latin typeface="Cambria Math" panose="02040503050406030204" pitchFamily="18" charset="0"/>
                            <a:ea typeface="等线" panose="02010600030101010101" pitchFamily="2" charset="-122"/>
                          </a:rPr>
                          <m:t>𝑛</m:t>
                        </m:r>
                      </m:e>
                      <m:sup>
                        <m:r>
                          <a:rPr lang="en-US" altLang="zh-CN" sz="2200">
                            <a:latin typeface="Cambria Math" panose="02040503050406030204" pitchFamily="18" charset="0"/>
                            <a:ea typeface="等线" panose="02010600030101010101" pitchFamily="2" charset="-122"/>
                          </a:rPr>
                          <m:t>2</m:t>
                        </m:r>
                      </m:sup>
                    </m:sSup>
                  </m:oMath>
                </a14:m>
                <a:r>
                  <a:rPr lang="zh-CN" altLang="en-US" sz="2200" dirty="0">
                    <a:latin typeface="等线" panose="02010600030101010101" pitchFamily="2" charset="-122"/>
                    <a:ea typeface="等线" panose="02010600030101010101" pitchFamily="2" charset="-122"/>
                  </a:rPr>
                  <a:t>条边，点数和边数都十分少。</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可以轻松通过本题。</a:t>
                </a:r>
              </a:p>
              <a:p>
                <a:endParaRPr lang="en-US" altLang="zh-CN" dirty="0"/>
              </a:p>
            </p:txBody>
          </p:sp>
        </mc:Choice>
        <mc:Fallback xmlns="">
          <p:sp>
            <p:nvSpPr>
              <p:cNvPr id="3" name="内容占位符 2">
                <a:extLst>
                  <a:ext uri="{FF2B5EF4-FFF2-40B4-BE49-F238E27FC236}">
                    <a16:creationId xmlns:a16="http://schemas.microsoft.com/office/drawing/2014/main" id="{222E5B90-24EF-4E77-B0FB-752788974BFE}"/>
                  </a:ext>
                </a:extLst>
              </p:cNvPr>
              <p:cNvSpPr>
                <a:spLocks noGrp="1" noRot="1" noChangeAspect="1" noMove="1" noResize="1" noEditPoints="1" noAdjustHandles="1" noChangeArrowheads="1" noChangeShapeType="1" noTextEdit="1"/>
              </p:cNvSpPr>
              <p:nvPr>
                <p:ph idx="1"/>
              </p:nvPr>
            </p:nvSpPr>
            <p:spPr>
              <a:blipFill>
                <a:blip r:embed="rId3"/>
                <a:stretch>
                  <a:fillRect l="-424" t="-1805"/>
                </a:stretch>
              </a:blipFill>
            </p:spPr>
            <p:txBody>
              <a:bodyPr/>
              <a:lstStyle/>
              <a:p>
                <a:r>
                  <a:rPr lang="zh-CN" altLang="en-US">
                    <a:noFill/>
                  </a:rPr>
                  <a:t> </a:t>
                </a:r>
              </a:p>
            </p:txBody>
          </p:sp>
        </mc:Fallback>
      </mc:AlternateContent>
      <p:sp>
        <p:nvSpPr>
          <p:cNvPr id="4" name="椭圆 3">
            <a:hlinkClick r:id="rId4" action="ppaction://hlinksldjump"/>
            <a:extLst>
              <a:ext uri="{FF2B5EF4-FFF2-40B4-BE49-F238E27FC236}">
                <a16:creationId xmlns:a16="http://schemas.microsoft.com/office/drawing/2014/main" id="{C04403FA-8432-45EC-BA89-5D6F1AA8DA18}"/>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42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57E26-459D-4775-ADE4-671FD1C8084A}"/>
              </a:ext>
            </a:extLst>
          </p:cNvPr>
          <p:cNvSpPr>
            <a:spLocks noGrp="1"/>
          </p:cNvSpPr>
          <p:nvPr>
            <p:ph type="title"/>
          </p:nvPr>
        </p:nvSpPr>
        <p:spPr/>
        <p:txBody>
          <a:bodyPr/>
          <a:lstStyle/>
          <a:p>
            <a:r>
              <a:rPr lang="zh-CN" altLang="en-US" dirty="0"/>
              <a:t>清理雪道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947E42E-8493-477E-9250-820374EE305B}"/>
                  </a:ext>
                </a:extLst>
              </p:cNvPr>
              <p:cNvSpPr>
                <a:spLocks noGrp="1"/>
              </p:cNvSpPr>
              <p:nvPr>
                <p:ph idx="1"/>
              </p:nvPr>
            </p:nvSpPr>
            <p:spPr>
              <a:xfrm>
                <a:off x="1069848" y="2121408"/>
                <a:ext cx="10058400" cy="4050792"/>
              </a:xfrm>
            </p:spPr>
            <p:txBody>
              <a:bodyPr/>
              <a:lstStyle/>
              <a:p>
                <a:r>
                  <a:rPr lang="zh-CN" altLang="en-US" sz="2200" dirty="0">
                    <a:latin typeface="等线" panose="02010600030101010101" pitchFamily="2" charset="-122"/>
                    <a:ea typeface="等线" panose="02010600030101010101" pitchFamily="2" charset="-122"/>
                  </a:rPr>
                  <a:t>在</a:t>
                </a:r>
                <a14:m>
                  <m:oMath xmlns:m="http://schemas.openxmlformats.org/officeDocument/2006/math">
                    <m:r>
                      <a:rPr lang="en-US" altLang="zh-CN" sz="2200" dirty="0">
                        <a:latin typeface="Cambria Math" panose="02040503050406030204" pitchFamily="18" charset="0"/>
                        <a:ea typeface="等线" panose="02010600030101010101" pitchFamily="2" charset="-122"/>
                      </a:rPr>
                      <m:t>𝑛</m:t>
                    </m:r>
                  </m:oMath>
                </a14:m>
                <a:r>
                  <a:rPr lang="zh-CN" altLang="en-US" sz="2200" dirty="0">
                    <a:latin typeface="等线" panose="02010600030101010101" pitchFamily="2" charset="-122"/>
                    <a:ea typeface="等线" panose="02010600030101010101" pitchFamily="2" charset="-122"/>
                  </a:rPr>
                  <a:t>个点的</a:t>
                </a:r>
                <a14:m>
                  <m:oMath xmlns:m="http://schemas.openxmlformats.org/officeDocument/2006/math">
                    <m:r>
                      <a:rPr lang="en-US" altLang="zh-CN" sz="2200">
                        <a:latin typeface="Cambria Math" panose="02040503050406030204" pitchFamily="18" charset="0"/>
                        <a:ea typeface="等线" panose="02010600030101010101" pitchFamily="2" charset="-122"/>
                      </a:rPr>
                      <m:t>𝐷𝐴𝐺</m:t>
                    </m:r>
                  </m:oMath>
                </a14:m>
                <a:r>
                  <a:rPr lang="zh-CN" altLang="en-US" sz="2200" dirty="0">
                    <a:latin typeface="等线" panose="02010600030101010101" pitchFamily="2" charset="-122"/>
                    <a:ea typeface="等线" panose="02010600030101010101" pitchFamily="2" charset="-122"/>
                  </a:rPr>
                  <a:t>上用最少链覆盖所有边（可重复覆盖）。</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a:latin typeface="Cambria Math" panose="02040503050406030204" pitchFamily="18" charset="0"/>
                        <a:ea typeface="等线" panose="02010600030101010101" pitchFamily="2" charset="-122"/>
                      </a:rPr>
                      <m:t>𝑛</m:t>
                    </m:r>
                    <m:r>
                      <a:rPr lang="en-US" altLang="zh-CN" sz="2200">
                        <a:latin typeface="Cambria Math" panose="02040503050406030204" pitchFamily="18" charset="0"/>
                        <a:ea typeface="等线" panose="02010600030101010101" pitchFamily="2" charset="-122"/>
                      </a:rPr>
                      <m:t>≤100</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2947E42E-8493-477E-9250-820374EE305B}"/>
                  </a:ext>
                </a:extLst>
              </p:cNvPr>
              <p:cNvSpPr>
                <a:spLocks noGrp="1" noRot="1" noChangeAspect="1" noMove="1" noResize="1" noEditPoints="1" noAdjustHandles="1" noChangeArrowheads="1" noChangeShapeType="1" noTextEdit="1"/>
              </p:cNvSpPr>
              <p:nvPr>
                <p:ph idx="1"/>
              </p:nvPr>
            </p:nvSpPr>
            <p:spPr>
              <a:xfrm>
                <a:off x="1069848" y="2121408"/>
                <a:ext cx="10058400" cy="4050792"/>
              </a:xfrm>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FBF6EAC2-497E-40A2-BA71-E48AC2786642}"/>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528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4A734-A238-47E6-845D-E580814EA6BF}"/>
              </a:ext>
            </a:extLst>
          </p:cNvPr>
          <p:cNvSpPr>
            <a:spLocks noGrp="1"/>
          </p:cNvSpPr>
          <p:nvPr>
            <p:ph type="title"/>
          </p:nvPr>
        </p:nvSpPr>
        <p:spPr/>
        <p:txBody>
          <a:bodyPr/>
          <a:lstStyle/>
          <a:p>
            <a:r>
              <a:rPr lang="zh-CN" altLang="en-US" dirty="0"/>
              <a:t>清理雪道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EB74EE-C7CC-44EC-960F-C5932E105BF9}"/>
                  </a:ext>
                </a:extLst>
              </p:cNvPr>
              <p:cNvSpPr>
                <a:spLocks noGrp="1"/>
              </p:cNvSpPr>
              <p:nvPr>
                <p:ph idx="1"/>
              </p:nvPr>
            </p:nvSpPr>
            <p:spPr/>
            <p:txBody>
              <a:bodyPr/>
              <a:lstStyle/>
              <a:p>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向每个点连下界为</a:t>
                </a:r>
                <a14:m>
                  <m:oMath xmlns:m="http://schemas.openxmlformats.org/officeDocument/2006/math">
                    <m:r>
                      <a:rPr lang="en-US" altLang="zh-CN" sz="220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上界为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的边，表示这个点可以作为一条链的起点。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每个点向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连下界为</a:t>
                </a:r>
                <a14:m>
                  <m:oMath xmlns:m="http://schemas.openxmlformats.org/officeDocument/2006/math">
                    <m:r>
                      <a:rPr lang="en-US" altLang="zh-CN" sz="2200">
                        <a:latin typeface="Cambria Math" panose="02040503050406030204" pitchFamily="18" charset="0"/>
                        <a:ea typeface="等线" panose="02010600030101010101" pitchFamily="2" charset="-122"/>
                      </a:rPr>
                      <m:t>0</m:t>
                    </m:r>
                  </m:oMath>
                </a14:m>
                <a:r>
                  <a:rPr lang="zh-CN" altLang="en-US" sz="2200" dirty="0">
                    <a:latin typeface="等线" panose="02010600030101010101" pitchFamily="2" charset="-122"/>
                    <a:ea typeface="等线" panose="02010600030101010101" pitchFamily="2" charset="-122"/>
                  </a:rPr>
                  <a:t>上界为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的边，表示这个点可以作为一条链的终点。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原图中每条边下界为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，上界为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，跑上下界最小流即可。</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07EB74EE-C7CC-44EC-960F-C5932E105BF9}"/>
                  </a:ext>
                </a:extLst>
              </p:cNvPr>
              <p:cNvSpPr>
                <a:spLocks noGrp="1" noRot="1" noChangeAspect="1" noMove="1" noResize="1" noEditPoints="1" noAdjustHandles="1" noChangeArrowheads="1" noChangeShapeType="1" noTextEdit="1"/>
              </p:cNvSpPr>
              <p:nvPr>
                <p:ph idx="1"/>
              </p:nvPr>
            </p:nvSpPr>
            <p:spPr>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C1E8549D-D41B-4D04-8D54-CCB18232F43B}"/>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968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51C8F-F7E2-4518-AF13-2C14D146E289}"/>
              </a:ext>
            </a:extLst>
          </p:cNvPr>
          <p:cNvSpPr>
            <a:spLocks noGrp="1"/>
          </p:cNvSpPr>
          <p:nvPr>
            <p:ph type="title"/>
          </p:nvPr>
        </p:nvSpPr>
        <p:spPr/>
        <p:txBody>
          <a:bodyPr/>
          <a:lstStyle/>
          <a:p>
            <a:r>
              <a:rPr lang="zh-CN" altLang="en-US" dirty="0">
                <a:solidFill>
                  <a:schemeClr val="tx1"/>
                </a:solidFill>
              </a:rPr>
              <a:t>二分图最小顶点覆盖</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B361-572B-4A2B-8CF9-3952F92A30DA}"/>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rPr>
                  <a:t>给定一个二分图，现在你要选出一些点，使得任意一条线段最少有一个端点被选中，求最少需要选多少点。</a:t>
                </a:r>
                <a:endParaRPr lang="en-US" altLang="zh-CN" sz="2200" dirty="0">
                  <a:latin typeface="等线" panose="02010600030101010101" pitchFamily="2" charset="-122"/>
                  <a:ea typeface="等线" panose="02010600030101010101" pitchFamily="2" charset="-122"/>
                </a:endParaRPr>
              </a:p>
              <a:p>
                <a14:m>
                  <m:oMath xmlns:m="http://schemas.openxmlformats.org/officeDocument/2006/math">
                    <m:r>
                      <a:rPr lang="en-US" altLang="zh-CN" sz="2200" dirty="0">
                        <a:latin typeface="Cambria Math" panose="02040503050406030204" pitchFamily="18" charset="0"/>
                      </a:rPr>
                      <m:t>𝑛</m:t>
                    </m:r>
                    <m:r>
                      <a:rPr lang="en-US" altLang="zh-CN" sz="2200" dirty="0">
                        <a:latin typeface="Cambria Math" panose="02040503050406030204" pitchFamily="18" charset="0"/>
                      </a:rPr>
                      <m:t>,</m:t>
                    </m:r>
                    <m:r>
                      <a:rPr lang="en-US" altLang="zh-CN" sz="2200" dirty="0">
                        <a:latin typeface="Cambria Math" panose="02040503050406030204" pitchFamily="18" charset="0"/>
                      </a:rPr>
                      <m:t>𝑚</m:t>
                    </m:r>
                    <m:r>
                      <a:rPr lang="en-US" altLang="zh-CN" sz="2200" dirty="0">
                        <a:latin typeface="Cambria Math" panose="02040503050406030204" pitchFamily="18" charset="0"/>
                      </a:rPr>
                      <m:t>≤100000</m:t>
                    </m:r>
                  </m:oMath>
                </a14:m>
                <a:r>
                  <a:rPr lang="zh-CN" altLang="en-US" sz="2200" dirty="0">
                    <a:latin typeface="等线" panose="02010600030101010101" pitchFamily="2" charset="-122"/>
                    <a:ea typeface="等线" panose="02010600030101010101" pitchFamily="2" charset="-122"/>
                  </a:rPr>
                  <a:t>。</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BE6CB361-572B-4A2B-8CF9-3952F92A30DA}"/>
                  </a:ext>
                </a:extLst>
              </p:cNvPr>
              <p:cNvSpPr>
                <a:spLocks noGrp="1" noRot="1" noChangeAspect="1" noMove="1" noResize="1" noEditPoints="1" noAdjustHandles="1" noChangeArrowheads="1" noChangeShapeType="1" noTextEdit="1"/>
              </p:cNvSpPr>
              <p:nvPr>
                <p:ph idx="1"/>
              </p:nvPr>
            </p:nvSpPr>
            <p:spPr>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85374D68-66F6-493C-AD92-D7898F9CDDAD}"/>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24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ED58B-A193-4329-A9BA-01B3546994F8}"/>
              </a:ext>
            </a:extLst>
          </p:cNvPr>
          <p:cNvSpPr>
            <a:spLocks noGrp="1"/>
          </p:cNvSpPr>
          <p:nvPr>
            <p:ph type="title"/>
          </p:nvPr>
        </p:nvSpPr>
        <p:spPr/>
        <p:txBody>
          <a:bodyPr/>
          <a:lstStyle/>
          <a:p>
            <a:r>
              <a:rPr lang="zh-CN" altLang="en-US" dirty="0">
                <a:solidFill>
                  <a:schemeClr val="tx1"/>
                </a:solidFill>
              </a:rPr>
              <a:t>二分图最小顶点覆盖</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BB762A3-AFA5-48C2-90DD-735359594F3E}"/>
                  </a:ext>
                </a:extLst>
              </p:cNvPr>
              <p:cNvSpPr>
                <a:spLocks noGrp="1"/>
              </p:cNvSpPr>
              <p:nvPr>
                <p:ph idx="1"/>
              </p:nvPr>
            </p:nvSpPr>
            <p:spPr/>
            <p:txBody>
              <a:bodyPr>
                <a:normAutofit lnSpcReduction="10000"/>
              </a:bodyPr>
              <a:lstStyle/>
              <a:p>
                <a:r>
                  <a:rPr lang="zh-CN" altLang="en-US" sz="2200" dirty="0">
                    <a:latin typeface="等线" panose="02010600030101010101" pitchFamily="2" charset="-122"/>
                    <a:ea typeface="等线" panose="02010600030101010101" pitchFamily="2" charset="-122"/>
                  </a:rPr>
                  <a:t>对于二分图的其中一个点集，</a:t>
                </a:r>
                <a14:m>
                  <m:oMath xmlns:m="http://schemas.openxmlformats.org/officeDocument/2006/math">
                    <m:r>
                      <a:rPr lang="en-US" altLang="zh-CN" sz="2200">
                        <a:latin typeface="Cambria Math" panose="02040503050406030204" pitchFamily="18" charset="0"/>
                        <a:ea typeface="等线" panose="02010600030101010101" pitchFamily="2" charset="-122"/>
                      </a:rPr>
                      <m:t>𝑆</m:t>
                    </m:r>
                  </m:oMath>
                </a14:m>
                <a:r>
                  <a:rPr lang="zh-CN" altLang="en-US" sz="2200" dirty="0">
                    <a:latin typeface="等线" panose="02010600030101010101" pitchFamily="2" charset="-122"/>
                    <a:ea typeface="等线" panose="02010600030101010101" pitchFamily="2" charset="-122"/>
                  </a:rPr>
                  <a:t>向其中的点连容量为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的边，割掉表示不选这个点。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对于二分图的另外一个点集，其中的点向</a:t>
                </a:r>
                <a14:m>
                  <m:oMath xmlns:m="http://schemas.openxmlformats.org/officeDocument/2006/math">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连容量为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的边，割掉表示不选这个点。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对于原图中两个相邻的点，它们之间连一条容量为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容量为</a:t>
                </a:r>
                <a14:m>
                  <m:oMath xmlns:m="http://schemas.openxmlformats.org/officeDocument/2006/math">
                    <m:r>
                      <a:rPr lang="zh-CN" altLang="en-US" sz="2200">
                        <a:latin typeface="Cambria Math" panose="02040503050406030204" pitchFamily="18" charset="0"/>
                        <a:ea typeface="等线" panose="02010600030101010101" pitchFamily="2" charset="-122"/>
                      </a:rPr>
                      <m:t>∞</m:t>
                    </m:r>
                  </m:oMath>
                </a14:m>
                <a:r>
                  <a:rPr lang="zh-CN" altLang="en-US" sz="2200" dirty="0">
                    <a:latin typeface="等线" panose="02010600030101010101" pitchFamily="2" charset="-122"/>
                    <a:ea typeface="等线" panose="02010600030101010101" pitchFamily="2" charset="-122"/>
                  </a:rPr>
                  <a:t>的边一定不会出现在割集中。</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那么网络流的</a:t>
                </a:r>
                <a14:m>
                  <m:oMath xmlns:m="http://schemas.openxmlformats.org/officeDocument/2006/math">
                    <m:r>
                      <a:rPr lang="en-US" altLang="zh-CN" sz="2200">
                        <a:latin typeface="Cambria Math" panose="02040503050406030204" pitchFamily="18" charset="0"/>
                        <a:ea typeface="等线" panose="02010600030101010101" pitchFamily="2" charset="-122"/>
                      </a:rPr>
                      <m:t>𝑆</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割中需要至少包含这两点的相邻的容量为</a:t>
                </a:r>
                <a14:m>
                  <m:oMath xmlns:m="http://schemas.openxmlformats.org/officeDocument/2006/math">
                    <m:r>
                      <a:rPr lang="en-US" altLang="zh-CN" sz="2200" dirty="0">
                        <a:latin typeface="Cambria Math" panose="02040503050406030204" pitchFamily="18" charset="0"/>
                        <a:ea typeface="等线" panose="02010600030101010101" pitchFamily="2" charset="-122"/>
                      </a:rPr>
                      <m:t>1</m:t>
                    </m:r>
                  </m:oMath>
                </a14:m>
                <a:r>
                  <a:rPr lang="zh-CN" altLang="en-US" sz="2200" dirty="0">
                    <a:latin typeface="等线" panose="02010600030101010101" pitchFamily="2" charset="-122"/>
                    <a:ea typeface="等线" panose="02010600030101010101" pitchFamily="2" charset="-122"/>
                  </a:rPr>
                  <a:t>的边一条。</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我们需要求满足能达成</a:t>
                </a:r>
                <a14:m>
                  <m:oMath xmlns:m="http://schemas.openxmlformats.org/officeDocument/2006/math">
                    <m:r>
                      <a:rPr lang="en-US" altLang="zh-CN" sz="2200">
                        <a:latin typeface="Cambria Math" panose="02040503050406030204" pitchFamily="18" charset="0"/>
                        <a:ea typeface="等线" panose="02010600030101010101" pitchFamily="2" charset="-122"/>
                      </a:rPr>
                      <m:t>𝑆</m:t>
                    </m:r>
                    <m:r>
                      <a:rPr lang="en-US" altLang="zh-CN" sz="2200">
                        <a:latin typeface="Cambria Math" panose="02040503050406030204" pitchFamily="18" charset="0"/>
                        <a:ea typeface="等线" panose="02010600030101010101" pitchFamily="2" charset="-122"/>
                      </a:rPr>
                      <m:t>−</m:t>
                    </m:r>
                    <m:r>
                      <a:rPr lang="en-US" altLang="zh-CN" sz="2200">
                        <a:latin typeface="Cambria Math" panose="02040503050406030204" pitchFamily="18" charset="0"/>
                        <a:ea typeface="等线" panose="02010600030101010101" pitchFamily="2" charset="-122"/>
                      </a:rPr>
                      <m:t>𝑇</m:t>
                    </m:r>
                  </m:oMath>
                </a14:m>
                <a:r>
                  <a:rPr lang="zh-CN" altLang="en-US" sz="2200" dirty="0">
                    <a:latin typeface="等线" panose="02010600030101010101" pitchFamily="2" charset="-122"/>
                    <a:ea typeface="等线" panose="02010600030101010101" pitchFamily="2" charset="-122"/>
                  </a:rPr>
                  <a:t>割选点的最小集合，求最小割即可。</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你发现二分图匹配的图是从最大流的角度考虑，建立同样的图。</a:t>
                </a:r>
                <a:endParaRPr lang="en-US" altLang="zh-CN"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结论：二分图最小顶点覆盖</a:t>
                </a:r>
                <a:r>
                  <a:rPr lang="en-US" altLang="zh-CN"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最大匹配。</a:t>
                </a:r>
                <a:endParaRPr lang="en-US" altLang="zh-CN" sz="2200" dirty="0">
                  <a:latin typeface="等线" panose="02010600030101010101" pitchFamily="2" charset="-122"/>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9BB762A3-AFA5-48C2-90DD-735359594F3E}"/>
                  </a:ext>
                </a:extLst>
              </p:cNvPr>
              <p:cNvSpPr>
                <a:spLocks noGrp="1" noRot="1" noChangeAspect="1" noMove="1" noResize="1" noEditPoints="1" noAdjustHandles="1" noChangeArrowheads="1" noChangeShapeType="1" noTextEdit="1"/>
              </p:cNvSpPr>
              <p:nvPr>
                <p:ph idx="1"/>
              </p:nvPr>
            </p:nvSpPr>
            <p:spPr>
              <a:blipFill>
                <a:blip r:embed="rId2"/>
                <a:stretch>
                  <a:fillRect l="-424" t="-2406"/>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04783D91-DCF3-47B4-8E01-00777BD9164D}"/>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748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E6540-0E3E-4398-B199-F8F423BA14C1}"/>
              </a:ext>
            </a:extLst>
          </p:cNvPr>
          <p:cNvSpPr>
            <a:spLocks noGrp="1"/>
          </p:cNvSpPr>
          <p:nvPr>
            <p:ph type="title"/>
          </p:nvPr>
        </p:nvSpPr>
        <p:spPr/>
        <p:txBody>
          <a:bodyPr/>
          <a:lstStyle/>
          <a:p>
            <a:r>
              <a:rPr lang="zh-CN" altLang="en-US" dirty="0">
                <a:solidFill>
                  <a:schemeClr val="tx1"/>
                </a:solidFill>
              </a:rPr>
              <a:t>二分图最大独立集</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D9D3E6-522F-4FB4-9CDC-F9648742F977}"/>
                  </a:ext>
                </a:extLst>
              </p:cNvPr>
              <p:cNvSpPr>
                <a:spLocks noGrp="1"/>
              </p:cNvSpPr>
              <p:nvPr>
                <p:ph idx="1"/>
              </p:nvPr>
            </p:nvSpPr>
            <p:spPr/>
            <p:txBody>
              <a:bodyPr/>
              <a:lstStyle/>
              <a:p>
                <a:r>
                  <a:rPr lang="zh-CN" altLang="en-US" sz="2200" dirty="0">
                    <a:latin typeface="等线" panose="02010600030101010101" pitchFamily="2" charset="-122"/>
                    <a:ea typeface="等线" panose="02010600030101010101" pitchFamily="2" charset="-122"/>
                    <a:sym typeface="+mn-ea"/>
                  </a:rPr>
                  <a:t>给定一个二分图，现在你要选出一些点，使得任意两点之间没有边相连，求最多可以选多少点。</a:t>
                </a:r>
                <a:endParaRPr lang="en-US" altLang="zh-CN" sz="2200" dirty="0">
                  <a:latin typeface="等线" panose="02010600030101010101" pitchFamily="2" charset="-122"/>
                  <a:ea typeface="等线" panose="02010600030101010101" pitchFamily="2" charset="-122"/>
                  <a:sym typeface="+mn-ea"/>
                </a:endParaRPr>
              </a:p>
              <a:p>
                <a14:m>
                  <m:oMath xmlns:m="http://schemas.openxmlformats.org/officeDocument/2006/math">
                    <m:r>
                      <a:rPr lang="en-US" altLang="zh-CN" sz="2200" dirty="0">
                        <a:latin typeface="Cambria Math" panose="02040503050406030204" pitchFamily="18" charset="0"/>
                        <a:sym typeface="+mn-ea"/>
                      </a:rPr>
                      <m:t>𝑛</m:t>
                    </m:r>
                    <m:r>
                      <a:rPr lang="en-US" altLang="zh-CN" sz="2200" dirty="0">
                        <a:latin typeface="Cambria Math" panose="02040503050406030204" pitchFamily="18" charset="0"/>
                        <a:sym typeface="+mn-ea"/>
                      </a:rPr>
                      <m:t>,</m:t>
                    </m:r>
                    <m:r>
                      <a:rPr lang="en-US" altLang="zh-CN" sz="2200" dirty="0">
                        <a:latin typeface="Cambria Math" panose="02040503050406030204" pitchFamily="18" charset="0"/>
                        <a:sym typeface="+mn-ea"/>
                      </a:rPr>
                      <m:t>𝑚</m:t>
                    </m:r>
                    <m:r>
                      <a:rPr lang="en-US" altLang="zh-CN" sz="2200" dirty="0">
                        <a:latin typeface="Cambria Math" panose="02040503050406030204" pitchFamily="18" charset="0"/>
                        <a:sym typeface="+mn-ea"/>
                      </a:rPr>
                      <m:t>≤100000</m:t>
                    </m:r>
                  </m:oMath>
                </a14:m>
                <a:r>
                  <a:rPr lang="zh-CN" altLang="en-US" sz="2200" dirty="0">
                    <a:latin typeface="等线" panose="02010600030101010101" pitchFamily="2" charset="-122"/>
                    <a:ea typeface="等线" panose="02010600030101010101" pitchFamily="2" charset="-122"/>
                    <a:sym typeface="+mn-ea"/>
                  </a:rPr>
                  <a:t>。</a:t>
                </a:r>
                <a:endParaRPr lang="en-US" altLang="zh-CN" sz="2200" dirty="0">
                  <a:latin typeface="等线" panose="02010600030101010101" pitchFamily="2" charset="-122"/>
                  <a:ea typeface="等线" panose="02010600030101010101" pitchFamily="2" charset="-122"/>
                  <a:sym typeface="+mn-ea"/>
                </a:endParaRPr>
              </a:p>
              <a:p>
                <a:endParaRPr lang="zh-CN" altLang="en-US" dirty="0"/>
              </a:p>
            </p:txBody>
          </p:sp>
        </mc:Choice>
        <mc:Fallback xmlns="">
          <p:sp>
            <p:nvSpPr>
              <p:cNvPr id="3" name="内容占位符 2">
                <a:extLst>
                  <a:ext uri="{FF2B5EF4-FFF2-40B4-BE49-F238E27FC236}">
                    <a16:creationId xmlns:a16="http://schemas.microsoft.com/office/drawing/2014/main" id="{38D9D3E6-522F-4FB4-9CDC-F9648742F977}"/>
                  </a:ext>
                </a:extLst>
              </p:cNvPr>
              <p:cNvSpPr>
                <a:spLocks noGrp="1" noRot="1" noChangeAspect="1" noMove="1" noResize="1" noEditPoints="1" noAdjustHandles="1" noChangeArrowheads="1" noChangeShapeType="1" noTextEdit="1"/>
              </p:cNvSpPr>
              <p:nvPr>
                <p:ph idx="1"/>
              </p:nvPr>
            </p:nvSpPr>
            <p:spPr>
              <a:blipFill>
                <a:blip r:embed="rId2"/>
                <a:stretch>
                  <a:fillRect l="-424" t="-1805"/>
                </a:stretch>
              </a:blipFill>
            </p:spPr>
            <p:txBody>
              <a:bodyPr/>
              <a:lstStyle/>
              <a:p>
                <a:r>
                  <a:rPr lang="zh-CN" altLang="en-US">
                    <a:noFill/>
                  </a:rPr>
                  <a:t> </a:t>
                </a:r>
              </a:p>
            </p:txBody>
          </p:sp>
        </mc:Fallback>
      </mc:AlternateContent>
      <p:sp>
        <p:nvSpPr>
          <p:cNvPr id="4" name="椭圆 3">
            <a:hlinkClick r:id="rId3" action="ppaction://hlinksldjump"/>
            <a:extLst>
              <a:ext uri="{FF2B5EF4-FFF2-40B4-BE49-F238E27FC236}">
                <a16:creationId xmlns:a16="http://schemas.microsoft.com/office/drawing/2014/main" id="{4D0EBEAC-2DEF-44B8-ABF1-5B465E550FF7}"/>
              </a:ext>
            </a:extLst>
          </p:cNvPr>
          <p:cNvSpPr/>
          <p:nvPr/>
        </p:nvSpPr>
        <p:spPr>
          <a:xfrm>
            <a:off x="11395325" y="6215953"/>
            <a:ext cx="465241" cy="4652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70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1637"/>
  <p:tag name="KSO_WM_TAG_VERSION" val="1.0"/>
  <p:tag name="KSO_WM_BEAUTIFY_FLAG" val="#wm#"/>
  <p:tag name="KSO_WM_UNIT_TYPE" val="l_h_i"/>
  <p:tag name="KSO_WM_UNIT_INDEX" val="1_3_1"/>
  <p:tag name="KSO_WM_UNIT_LAYERLEVEL" val="1_1_1"/>
  <p:tag name="KSO_WM_DIAGRAM_GROUP_CODE" val="l1-1"/>
  <p:tag name="KSO_WM_UNIT_ID" val="custom20181637_8*l_h_i*1_3_1"/>
  <p:tag name="KSO_WM_UNIT_TEXT_FILL_FORE_SCHEMECOLOR_INDEX" val="5"/>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1637"/>
  <p:tag name="KSO_WM_TAG_VERSION" val="1.0"/>
  <p:tag name="KSO_WM_BEAUTIFY_FLAG" val="#wm#"/>
  <p:tag name="KSO_WM_UNIT_TYPE" val="l_h_f"/>
  <p:tag name="KSO_WM_UNIT_INDEX" val="1_3_1"/>
  <p:tag name="KSO_WM_UNIT_LAYERLEVEL" val="1_1_1"/>
  <p:tag name="KSO_WM_UNIT_VALUE" val="24"/>
  <p:tag name="KSO_WM_UNIT_HIGHLIGHT" val="0"/>
  <p:tag name="KSO_WM_UNIT_COMPATIBLE" val="0"/>
  <p:tag name="KSO_WM_UNIT_CLEAR" val="0"/>
  <p:tag name="KSO_WM_UNIT_PRESET_TEXT_INDEX" val="3"/>
  <p:tag name="KSO_WM_UNIT_PRESET_TEXT_LEN" val="17"/>
  <p:tag name="KSO_WM_DIAGRAM_GROUP_CODE" val="l1-1"/>
  <p:tag name="KSO_WM_UNIT_ID" val="custom20181637_8*l_h_f*1_3_1"/>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1637"/>
  <p:tag name="KSO_WM_TAG_VERSION" val="1.0"/>
  <p:tag name="KSO_WM_BEAUTIFY_FLAG" val="#wm#"/>
  <p:tag name="KSO_WM_UNIT_TYPE" val="l_h_i"/>
  <p:tag name="KSO_WM_UNIT_INDEX" val="1_1_1"/>
  <p:tag name="KSO_WM_UNIT_LAYERLEVEL" val="1_1_1"/>
  <p:tag name="KSO_WM_DIAGRAM_GROUP_CODE" val="l1-1"/>
  <p:tag name="KSO_WM_UNIT_ID" val="custom20181637_8*l_h_i*1_1_1"/>
  <p:tag name="KSO_WM_UNIT_TEXT_FILL_FORE_SCHEMECOLOR_INDEX" val="5"/>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1637"/>
  <p:tag name="KSO_WM_TAG_VERSION" val="1.0"/>
  <p:tag name="KSO_WM_BEAUTIFY_FLAG" val="#wm#"/>
  <p:tag name="KSO_WM_UNIT_TYPE" val="l_h_f"/>
  <p:tag name="KSO_WM_UNIT_INDEX" val="1_1_1"/>
  <p:tag name="KSO_WM_UNIT_LAYERLEVEL" val="1_1_1"/>
  <p:tag name="KSO_WM_UNIT_VALUE" val="24"/>
  <p:tag name="KSO_WM_UNIT_HIGHLIGHT" val="0"/>
  <p:tag name="KSO_WM_UNIT_COMPATIBLE" val="0"/>
  <p:tag name="KSO_WM_UNIT_CLEAR" val="0"/>
  <p:tag name="KSO_WM_UNIT_PRESET_TEXT_INDEX" val="3"/>
  <p:tag name="KSO_WM_UNIT_PRESET_TEXT_LEN" val="17"/>
  <p:tag name="KSO_WM_DIAGRAM_GROUP_CODE" val="l1-1"/>
  <p:tag name="KSO_WM_UNIT_ID" val="custom20181637_8*l_h_f*1_1_1"/>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1637"/>
  <p:tag name="KSO_WM_TAG_VERSION" val="1.0"/>
  <p:tag name="KSO_WM_BEAUTIFY_FLAG" val="#wm#"/>
  <p:tag name="KSO_WM_UNIT_TYPE" val="l_h_i"/>
  <p:tag name="KSO_WM_UNIT_INDEX" val="1_3_1"/>
  <p:tag name="KSO_WM_UNIT_LAYERLEVEL" val="1_1_1"/>
  <p:tag name="KSO_WM_DIAGRAM_GROUP_CODE" val="l1-1"/>
  <p:tag name="KSO_WM_UNIT_ID" val="custom20181637_8*l_h_i*1_3_1"/>
  <p:tag name="KSO_WM_UNIT_TEXT_FILL_FORE_SCHEMECOLOR_INDEX" val="5"/>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1637"/>
  <p:tag name="KSO_WM_TAG_VERSION" val="1.0"/>
  <p:tag name="KSO_WM_BEAUTIFY_FLAG" val="#wm#"/>
  <p:tag name="KSO_WM_UNIT_TYPE" val="l_h_f"/>
  <p:tag name="KSO_WM_UNIT_INDEX" val="1_3_1"/>
  <p:tag name="KSO_WM_UNIT_LAYERLEVEL" val="1_1_1"/>
  <p:tag name="KSO_WM_UNIT_VALUE" val="24"/>
  <p:tag name="KSO_WM_UNIT_HIGHLIGHT" val="0"/>
  <p:tag name="KSO_WM_UNIT_COMPATIBLE" val="0"/>
  <p:tag name="KSO_WM_UNIT_CLEAR" val="0"/>
  <p:tag name="KSO_WM_UNIT_PRESET_TEXT_INDEX" val="3"/>
  <p:tag name="KSO_WM_UNIT_PRESET_TEXT_LEN" val="17"/>
  <p:tag name="KSO_WM_DIAGRAM_GROUP_CODE" val="l1-1"/>
  <p:tag name="KSO_WM_UNIT_ID" val="custom20181637_8*l_h_f*1_3_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1637"/>
  <p:tag name="KSO_WM_TAG_VERSION" val="1.0"/>
  <p:tag name="KSO_WM_BEAUTIFY_FLAG" val="#wm#"/>
  <p:tag name="KSO_WM_UNIT_TYPE" val="l_h_i"/>
  <p:tag name="KSO_WM_UNIT_INDEX" val="1_2_1"/>
  <p:tag name="KSO_WM_UNIT_LAYERLEVEL" val="1_1_1"/>
  <p:tag name="KSO_WM_DIAGRAM_GROUP_CODE" val="l1-1"/>
  <p:tag name="KSO_WM_UNIT_ID" val="custom20181637_8*l_h_i*1_2_1"/>
  <p:tag name="KSO_WM_UNIT_TEXT_FILL_FORE_SCHEMECOLOR_INDEX" val="5"/>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1637"/>
  <p:tag name="KSO_WM_TAG_VERSION" val="1.0"/>
  <p:tag name="KSO_WM_BEAUTIFY_FLAG" val="#wm#"/>
  <p:tag name="KSO_WM_UNIT_TYPE" val="l_h_f"/>
  <p:tag name="KSO_WM_UNIT_INDEX" val="1_2_1"/>
  <p:tag name="KSO_WM_UNIT_LAYERLEVEL" val="1_1_1"/>
  <p:tag name="KSO_WM_UNIT_VALUE" val="24"/>
  <p:tag name="KSO_WM_UNIT_HIGHLIGHT" val="0"/>
  <p:tag name="KSO_WM_UNIT_COMPATIBLE" val="0"/>
  <p:tag name="KSO_WM_UNIT_CLEAR" val="0"/>
  <p:tag name="KSO_WM_UNIT_PRESET_TEXT_INDEX" val="3"/>
  <p:tag name="KSO_WM_UNIT_PRESET_TEXT_LEN" val="17"/>
  <p:tag name="KSO_WM_DIAGRAM_GROUP_CODE" val="l1-1"/>
  <p:tag name="KSO_WM_UNIT_ID" val="custom20181637_8*l_h_f*1_2_1"/>
  <p:tag name="KSO_WM_UNIT_TEXT_FILL_FORE_SCHEMECOLOR_INDEX" val="13"/>
  <p:tag name="KSO_WM_UNIT_TEXT_FILL_TYPE" val="1"/>
  <p:tag name="KSO_WM_UNIT_USESOURCEFORMAT_APPLY"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材纹理">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TM03090434[[fn=木材纹理]]</Template>
  <TotalTime>2223</TotalTime>
  <Words>15207</Words>
  <Application>Microsoft Office PowerPoint</Application>
  <PresentationFormat>宽屏</PresentationFormat>
  <Paragraphs>1257</Paragraphs>
  <Slides>125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125</vt:i4>
      </vt:variant>
    </vt:vector>
  </HeadingPairs>
  <TitlesOfParts>
    <vt:vector size="133" baseType="lpstr">
      <vt:lpstr>等线</vt:lpstr>
      <vt:lpstr>Arial</vt:lpstr>
      <vt:lpstr>Cambria Math</vt:lpstr>
      <vt:lpstr>Consolas</vt:lpstr>
      <vt:lpstr>Rockwell</vt:lpstr>
      <vt:lpstr>Rockwell Condensed</vt:lpstr>
      <vt:lpstr>Wingdings</vt:lpstr>
      <vt:lpstr>木材纹理</vt:lpstr>
      <vt:lpstr>匹配算法与网络流</vt:lpstr>
      <vt:lpstr>今天的内容</vt:lpstr>
      <vt:lpstr>谢谢大家</vt:lpstr>
      <vt:lpstr>二分图</vt:lpstr>
      <vt:lpstr>二分图</vt:lpstr>
      <vt:lpstr>最大流</vt:lpstr>
      <vt:lpstr>最大流</vt:lpstr>
      <vt:lpstr>最小割</vt:lpstr>
      <vt:lpstr>最小割</vt:lpstr>
      <vt:lpstr>费用流</vt:lpstr>
      <vt:lpstr>费用流</vt:lpstr>
      <vt:lpstr>定义</vt:lpstr>
      <vt:lpstr>定义</vt:lpstr>
      <vt:lpstr>二分图匹配</vt:lpstr>
      <vt:lpstr>二分图匹配</vt:lpstr>
      <vt:lpstr>二分图匹配</vt:lpstr>
      <vt:lpstr>二分图匹配</vt:lpstr>
      <vt:lpstr>二分图匹配</vt:lpstr>
      <vt:lpstr>Hall定理</vt:lpstr>
      <vt:lpstr>匈牙利算法</vt:lpstr>
      <vt:lpstr>二分图带权匹配</vt:lpstr>
      <vt:lpstr>二分图带权匹配</vt:lpstr>
      <vt:lpstr>二分图带权匹配</vt:lpstr>
      <vt:lpstr>二分图带权匹配</vt:lpstr>
      <vt:lpstr>二分图带权匹配</vt:lpstr>
      <vt:lpstr>二分图带权匹配</vt:lpstr>
      <vt:lpstr>二分图带权匹配</vt:lpstr>
      <vt:lpstr>二分图带权匹配</vt:lpstr>
      <vt:lpstr>二分图带权匹配</vt:lpstr>
      <vt:lpstr>Kuhn-Munkres算法</vt:lpstr>
      <vt:lpstr>Kuhn-Munkres算法</vt:lpstr>
      <vt:lpstr>一般图匹配</vt:lpstr>
      <vt:lpstr>一般图匹配</vt:lpstr>
      <vt:lpstr>带花树</vt:lpstr>
      <vt:lpstr>带花树</vt:lpstr>
      <vt:lpstr>带花树</vt:lpstr>
      <vt:lpstr>带花树</vt:lpstr>
      <vt:lpstr>一般图带权匹配</vt:lpstr>
      <vt:lpstr>一般图带权匹配</vt:lpstr>
      <vt:lpstr>一般图带权匹配</vt:lpstr>
      <vt:lpstr>带花树</vt:lpstr>
      <vt:lpstr>引入</vt:lpstr>
      <vt:lpstr>定义</vt:lpstr>
      <vt:lpstr>求解最大流</vt:lpstr>
      <vt:lpstr>求解最大流</vt:lpstr>
      <vt:lpstr>求解最大流</vt:lpstr>
      <vt:lpstr>求解最大流</vt:lpstr>
      <vt:lpstr>求解最大流</vt:lpstr>
      <vt:lpstr>求解最大流</vt:lpstr>
      <vt:lpstr>Ford-Fulkerson算法</vt:lpstr>
      <vt:lpstr>Ford-Fulkerson算法</vt:lpstr>
      <vt:lpstr>Ford-Fulkerson算法</vt:lpstr>
      <vt:lpstr>Ford-Fulkerson算法</vt:lpstr>
      <vt:lpstr>Ford-Fulkerson算法</vt:lpstr>
      <vt:lpstr>Dinic算法</vt:lpstr>
      <vt:lpstr>Dinic算法</vt:lpstr>
      <vt:lpstr>Dinic算法</vt:lpstr>
      <vt:lpstr>Dinic算法</vt:lpstr>
      <vt:lpstr>Dinic算法</vt:lpstr>
      <vt:lpstr>Dinic算法</vt:lpstr>
      <vt:lpstr>Dinic算法</vt:lpstr>
      <vt:lpstr>Dinic算法</vt:lpstr>
      <vt:lpstr>Dinic算法</vt:lpstr>
      <vt:lpstr>部分限制建图方案</vt:lpstr>
      <vt:lpstr>部分限制建图方案</vt:lpstr>
      <vt:lpstr>部分限制建图方案</vt:lpstr>
      <vt:lpstr>部分限制建图方案</vt:lpstr>
      <vt:lpstr>其他形式网络流</vt:lpstr>
      <vt:lpstr>无源汇上下界可行流</vt:lpstr>
      <vt:lpstr>无源汇上下界可行流</vt:lpstr>
      <vt:lpstr>有源汇上下界可行流</vt:lpstr>
      <vt:lpstr>有源汇上下界最大流</vt:lpstr>
      <vt:lpstr>有源汇上下界最小流</vt:lpstr>
      <vt:lpstr>定义</vt:lpstr>
      <vt:lpstr>平面图最小割</vt:lpstr>
      <vt:lpstr>解最小割</vt:lpstr>
      <vt:lpstr>最大流最小割定理</vt:lpstr>
      <vt:lpstr>定义</vt:lpstr>
      <vt:lpstr>求解最小费用最大流</vt:lpstr>
      <vt:lpstr>求解最小费用最大流</vt:lpstr>
      <vt:lpstr>最小费用最大流算法</vt:lpstr>
      <vt:lpstr>最小费用最大流算法</vt:lpstr>
      <vt:lpstr>最小费用最大流算法</vt:lpstr>
      <vt:lpstr>最小费用最大流算法</vt:lpstr>
      <vt:lpstr>最小费用最大流算法</vt:lpstr>
      <vt:lpstr>Drainage Ditches</vt:lpstr>
      <vt:lpstr>Drainage Ditches</vt:lpstr>
      <vt:lpstr>Drainage Ditches</vt:lpstr>
      <vt:lpstr>Dining</vt:lpstr>
      <vt:lpstr>Dining</vt:lpstr>
      <vt:lpstr>Pig</vt:lpstr>
      <vt:lpstr>Pig</vt:lpstr>
      <vt:lpstr>Pig</vt:lpstr>
      <vt:lpstr>Pig</vt:lpstr>
      <vt:lpstr>清理雪道</vt:lpstr>
      <vt:lpstr>清理雪道</vt:lpstr>
      <vt:lpstr>二分图最小顶点覆盖</vt:lpstr>
      <vt:lpstr>二分图最小顶点覆盖</vt:lpstr>
      <vt:lpstr>二分图最大独立集</vt:lpstr>
      <vt:lpstr>二分图最大独立集</vt:lpstr>
      <vt:lpstr>二分图最大点权独立集</vt:lpstr>
      <vt:lpstr>二分图最大点权独立集</vt:lpstr>
      <vt:lpstr>How to earn more</vt:lpstr>
      <vt:lpstr>How to earn more</vt:lpstr>
      <vt:lpstr>order</vt:lpstr>
      <vt:lpstr>order</vt:lpstr>
      <vt:lpstr>Buying Sets</vt:lpstr>
      <vt:lpstr>Buying Sets</vt:lpstr>
      <vt:lpstr>Dual Core CPU</vt:lpstr>
      <vt:lpstr>Dual Core CPU</vt:lpstr>
      <vt:lpstr>Dual Core CPU</vt:lpstr>
      <vt:lpstr>文理分科</vt:lpstr>
      <vt:lpstr>文理分科</vt:lpstr>
      <vt:lpstr>文理分科</vt:lpstr>
      <vt:lpstr>文理分科</vt:lpstr>
      <vt:lpstr>RIN</vt:lpstr>
      <vt:lpstr>RIN</vt:lpstr>
      <vt:lpstr>Farm Tour</vt:lpstr>
      <vt:lpstr>Farm Tour</vt:lpstr>
      <vt:lpstr>Stone</vt:lpstr>
      <vt:lpstr>Stone</vt:lpstr>
      <vt:lpstr>Intervals</vt:lpstr>
      <vt:lpstr>Intervals</vt:lpstr>
      <vt:lpstr>星际穿越</vt:lpstr>
      <vt:lpstr>星际穿越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匹配算法与网络流</dc:title>
  <dc:creator>谢 濡键</dc:creator>
  <cp:lastModifiedBy>谢 濡键</cp:lastModifiedBy>
  <cp:revision>269</cp:revision>
  <dcterms:created xsi:type="dcterms:W3CDTF">2019-07-04T13:48:35Z</dcterms:created>
  <dcterms:modified xsi:type="dcterms:W3CDTF">2022-07-19T11:12:42Z</dcterms:modified>
</cp:coreProperties>
</file>